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95" r:id="rId2"/>
    <p:sldId id="334" r:id="rId3"/>
    <p:sldId id="335" r:id="rId4"/>
    <p:sldId id="336" r:id="rId5"/>
    <p:sldId id="337" r:id="rId6"/>
    <p:sldId id="347" r:id="rId7"/>
    <p:sldId id="351" r:id="rId8"/>
    <p:sldId id="352" r:id="rId9"/>
    <p:sldId id="353" r:id="rId10"/>
    <p:sldId id="354" r:id="rId11"/>
    <p:sldId id="340" r:id="rId12"/>
    <p:sldId id="355" r:id="rId13"/>
    <p:sldId id="356" r:id="rId14"/>
    <p:sldId id="342" r:id="rId15"/>
    <p:sldId id="357" r:id="rId16"/>
    <p:sldId id="344" r:id="rId17"/>
    <p:sldId id="345" r:id="rId1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20" autoAdjust="0"/>
  </p:normalViewPr>
  <p:slideViewPr>
    <p:cSldViewPr>
      <p:cViewPr varScale="1">
        <p:scale>
          <a:sx n="92" d="100"/>
          <a:sy n="92" d="100"/>
        </p:scale>
        <p:origin x="118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19F1233-0ABC-4AAE-AB53-D76AF6A9EC98}" type="datetimeFigureOut">
              <a:rPr lang="en-US" smtClean="0"/>
              <a:pPr/>
              <a:t>6/23/2021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CDFAE99-2354-43A9-B741-C174AEC3E5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6082E50-F27D-40A5-B167-970726F1DCA3}" type="datetime1">
              <a:rPr lang="en-US" smtClean="0"/>
              <a:pPr/>
              <a:t>6/23/2021</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A1EED9D-35CB-42F6-AE57-1E02F360C1AB}" type="datetime1">
              <a:rPr lang="en-US" smtClean="0"/>
              <a:pPr/>
              <a:t>6/23/2021</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7EB6137-AA5B-4005-B2F5-7224BDBA77E9}" type="datetime1">
              <a:rPr lang="en-US" smtClean="0"/>
              <a:pPr/>
              <a:t>6/23/2021</a:t>
            </a:fld>
            <a:endParaRPr lang="en-US"/>
          </a:p>
        </p:txBody>
      </p:sp>
      <p:sp>
        <p:nvSpPr>
          <p:cNvPr id="7" name="Holder 7"/>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C207CC8-22CE-4231-8306-68CE7834191C}" type="datetime1">
              <a:rPr lang="en-US" smtClean="0"/>
              <a:pPr/>
              <a:t>6/23/2021</a:t>
            </a:fld>
            <a:endParaRPr lang="en-US"/>
          </a:p>
        </p:txBody>
      </p:sp>
      <p:sp>
        <p:nvSpPr>
          <p:cNvPr id="5" name="Holder 5"/>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604C5F0-CD59-4ED1-BB37-AB2950136562}" type="datetime1">
              <a:rPr lang="en-US" smtClean="0"/>
              <a:pPr/>
              <a:t>6/23/2021</a:t>
            </a:fld>
            <a:endParaRPr lang="en-US"/>
          </a:p>
        </p:txBody>
      </p:sp>
      <p:sp>
        <p:nvSpPr>
          <p:cNvPr id="4" name="Holder 4"/>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6050" y="6390640"/>
            <a:ext cx="8832850" cy="309880"/>
          </a:xfrm>
          <a:custGeom>
            <a:avLst/>
            <a:gdLst/>
            <a:ahLst/>
            <a:cxnLst/>
            <a:rect l="l" t="t" r="r" b="b"/>
            <a:pathLst>
              <a:path w="8832850" h="309879">
                <a:moveTo>
                  <a:pt x="8832850" y="0"/>
                </a:moveTo>
                <a:lnTo>
                  <a:pt x="0" y="0"/>
                </a:lnTo>
                <a:lnTo>
                  <a:pt x="0" y="309880"/>
                </a:lnTo>
                <a:lnTo>
                  <a:pt x="8832850" y="309880"/>
                </a:lnTo>
                <a:close/>
              </a:path>
            </a:pathLst>
          </a:custGeom>
          <a:solidFill>
            <a:srgbClr val="8BACAD"/>
          </a:solidFill>
        </p:spPr>
        <p:txBody>
          <a:bodyPr wrap="square" lIns="0" tIns="0" rIns="0" bIns="0" rtlCol="0"/>
          <a:lstStyle/>
          <a:p>
            <a:endParaRPr/>
          </a:p>
        </p:txBody>
      </p:sp>
      <p:sp>
        <p:nvSpPr>
          <p:cNvPr id="17" name="bg object 17"/>
          <p:cNvSpPr/>
          <p:nvPr/>
        </p:nvSpPr>
        <p:spPr>
          <a:xfrm>
            <a:off x="152400" y="158750"/>
            <a:ext cx="8832850" cy="6546850"/>
          </a:xfrm>
          <a:custGeom>
            <a:avLst/>
            <a:gdLst/>
            <a:ahLst/>
            <a:cxnLst/>
            <a:rect l="l" t="t" r="r" b="b"/>
            <a:pathLst>
              <a:path w="8832850" h="6546850">
                <a:moveTo>
                  <a:pt x="4415790" y="6546850"/>
                </a:moveTo>
                <a:lnTo>
                  <a:pt x="0" y="6546850"/>
                </a:lnTo>
                <a:lnTo>
                  <a:pt x="0" y="0"/>
                </a:lnTo>
                <a:lnTo>
                  <a:pt x="8832850" y="0"/>
                </a:lnTo>
                <a:lnTo>
                  <a:pt x="8832850" y="6546850"/>
                </a:lnTo>
                <a:lnTo>
                  <a:pt x="4415790" y="6546850"/>
                </a:lnTo>
                <a:close/>
              </a:path>
            </a:pathLst>
          </a:custGeom>
          <a:ln w="9344">
            <a:solidFill>
              <a:srgbClr val="7A9798"/>
            </a:solidFill>
          </a:ln>
        </p:spPr>
        <p:txBody>
          <a:bodyPr wrap="square" lIns="0" tIns="0" rIns="0" bIns="0" rtlCol="0"/>
          <a:lstStyle/>
          <a:p>
            <a:endParaRPr/>
          </a:p>
        </p:txBody>
      </p:sp>
      <p:sp>
        <p:nvSpPr>
          <p:cNvPr id="2" name="Holder 2"/>
          <p:cNvSpPr>
            <a:spLocks noGrp="1"/>
          </p:cNvSpPr>
          <p:nvPr>
            <p:ph type="title"/>
          </p:nvPr>
        </p:nvSpPr>
        <p:spPr>
          <a:xfrm>
            <a:off x="670559" y="346709"/>
            <a:ext cx="7802880" cy="391159"/>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a:xfrm>
            <a:off x="762000" y="1828800"/>
            <a:ext cx="7471409" cy="38100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82270" y="6458416"/>
            <a:ext cx="3950970" cy="196215"/>
          </a:xfrm>
          <a:prstGeom prst="rect">
            <a:avLst/>
          </a:prstGeom>
        </p:spPr>
        <p:txBody>
          <a:bodyPr wrap="square" lIns="0" tIns="0" rIns="0" bIns="0">
            <a:spAutoFit/>
          </a:bodyPr>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59E0CED8-6FDB-49B7-B0A8-9CB92157D08E}" type="datetime1">
              <a:rPr lang="en-US" smtClean="0"/>
              <a:pPr/>
              <a:t>6/23/2021</a:t>
            </a:fld>
            <a:endParaRPr lang="en-US"/>
          </a:p>
        </p:txBody>
      </p:sp>
      <p:sp>
        <p:nvSpPr>
          <p:cNvPr id="6" name="Holder 6"/>
          <p:cNvSpPr>
            <a:spLocks noGrp="1"/>
          </p:cNvSpPr>
          <p:nvPr>
            <p:ph type="sldNum" sz="quarter" idx="7"/>
          </p:nvPr>
        </p:nvSpPr>
        <p:spPr>
          <a:xfrm>
            <a:off x="8459469" y="6430208"/>
            <a:ext cx="302259" cy="252729"/>
          </a:xfrm>
          <a:prstGeom prst="rect">
            <a:avLst/>
          </a:prstGeom>
        </p:spPr>
        <p:txBody>
          <a:bodyPr wrap="square" lIns="0" tIns="0" rIns="0" bIns="0">
            <a:spAutoFit/>
          </a:bodyPr>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kinsta.com/blog/portfolio-website/"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kinsta.com/blog/portfolio-website/"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04800"/>
            <a:ext cx="8305800" cy="1490152"/>
          </a:xfrm>
          <a:prstGeom prst="rect">
            <a:avLst/>
          </a:prstGeom>
        </p:spPr>
        <p:txBody>
          <a:bodyPr vert="horz" wrap="square" lIns="0" tIns="12700" rIns="0" bIns="0" rtlCol="0">
            <a:spAutoFit/>
          </a:bodyPr>
          <a:lstStyle/>
          <a:p>
            <a:pPr marL="12700" algn="ctr">
              <a:lnSpc>
                <a:spcPct val="100000"/>
              </a:lnSpc>
              <a:spcBef>
                <a:spcPts val="100"/>
              </a:spcBef>
            </a:pPr>
            <a:r>
              <a:rPr lang="en-US" sz="3200" b="1" dirty="0">
                <a:solidFill>
                  <a:srgbClr val="000000"/>
                </a:solidFill>
                <a:latin typeface="Times New Roman" panose="02020603050405020304" pitchFamily="18" charset="0"/>
                <a:cs typeface="Times New Roman" pitchFamily="18" charset="0"/>
              </a:rPr>
              <a:t>Progress Seminar</a:t>
            </a:r>
            <a:br>
              <a:rPr lang="en-US" sz="3200" b="1" dirty="0">
                <a:solidFill>
                  <a:srgbClr val="000000"/>
                </a:solidFill>
                <a:latin typeface="Times New Roman" panose="02020603050405020304" pitchFamily="18" charset="0"/>
                <a:cs typeface="Times New Roman" pitchFamily="18" charset="0"/>
              </a:rPr>
            </a:br>
            <a:r>
              <a:rPr lang="en-US" sz="3200" b="1" dirty="0">
                <a:solidFill>
                  <a:srgbClr val="000000"/>
                </a:solidFill>
                <a:latin typeface="Times New Roman" panose="02020603050405020304" pitchFamily="18" charset="0"/>
                <a:cs typeface="Times New Roman" pitchFamily="18" charset="0"/>
              </a:rPr>
              <a:t>on</a:t>
            </a:r>
            <a:br>
              <a:rPr lang="en-US" sz="3200" b="1" dirty="0">
                <a:solidFill>
                  <a:srgbClr val="000000"/>
                </a:solidFill>
                <a:latin typeface="Times New Roman" panose="02020603050405020304" pitchFamily="18" charset="0"/>
                <a:cs typeface="Times New Roman" pitchFamily="18" charset="0"/>
              </a:rPr>
            </a:br>
            <a:r>
              <a:rPr lang="en-US" sz="3200" b="1" dirty="0">
                <a:solidFill>
                  <a:srgbClr val="000000"/>
                </a:solidFill>
                <a:latin typeface="Times New Roman" panose="02020603050405020304" pitchFamily="18" charset="0"/>
                <a:cs typeface="Times New Roman" pitchFamily="18" charset="0"/>
              </a:rPr>
              <a:t> </a:t>
            </a:r>
            <a:r>
              <a:rPr lang="en-US" sz="3200" b="1" dirty="0">
                <a:solidFill>
                  <a:srgbClr val="0000FF"/>
                </a:solidFill>
                <a:latin typeface="Times New Roman" panose="02020603050405020304" pitchFamily="18" charset="0"/>
                <a:cs typeface="Times New Roman" panose="02020603050405020304" pitchFamily="18" charset="0"/>
              </a:rPr>
              <a:t>Portfolio Website</a:t>
            </a:r>
            <a:endParaRPr sz="3200" dirty="0">
              <a:solidFill>
                <a:srgbClr val="0000FF"/>
              </a:solidFill>
              <a:latin typeface="Times New Roman" panose="02020603050405020304" pitchFamily="18" charset="0"/>
              <a:cs typeface="Times New Roman" pitchFamily="18" charset="0"/>
            </a:endParaRPr>
          </a:p>
        </p:txBody>
      </p:sp>
      <p:sp>
        <p:nvSpPr>
          <p:cNvPr id="9" name="CustomShape 2"/>
          <p:cNvSpPr/>
          <p:nvPr/>
        </p:nvSpPr>
        <p:spPr>
          <a:xfrm>
            <a:off x="304800" y="3352800"/>
            <a:ext cx="3378240" cy="1230840"/>
          </a:xfrm>
          <a:prstGeom prst="rect">
            <a:avLst/>
          </a:prstGeom>
          <a:noFill/>
          <a:ln>
            <a:noFill/>
          </a:ln>
        </p:spPr>
        <p:txBody>
          <a:bodyPr lIns="90000" tIns="45000" rIns="90000" bIns="45000"/>
          <a:lstStyle/>
          <a:p>
            <a:pPr>
              <a:lnSpc>
                <a:spcPct val="100000"/>
              </a:lnSpc>
            </a:pPr>
            <a:r>
              <a:rPr lang="en-IN" dirty="0">
                <a:solidFill>
                  <a:srgbClr val="000000"/>
                </a:solidFill>
                <a:latin typeface="Times New Roman" panose="02020603050405020304" pitchFamily="18" charset="0"/>
                <a:cs typeface="Times New Roman" panose="02020603050405020304" pitchFamily="18" charset="0"/>
              </a:rPr>
              <a:t>        </a:t>
            </a:r>
            <a:r>
              <a:rPr lang="en-IN" sz="2000" dirty="0">
                <a:solidFill>
                  <a:srgbClr val="000000"/>
                </a:solidFill>
                <a:latin typeface="Times New Roman" panose="02020603050405020304" pitchFamily="18" charset="0"/>
                <a:cs typeface="Times New Roman" panose="02020603050405020304" pitchFamily="18" charset="0"/>
              </a:rPr>
              <a:t>     </a:t>
            </a:r>
            <a:r>
              <a:rPr lang="en-IN" sz="2000" b="1" dirty="0">
                <a:solidFill>
                  <a:srgbClr val="000000"/>
                </a:solidFill>
                <a:latin typeface="Times New Roman" panose="02020603050405020304" pitchFamily="18" charset="0"/>
                <a:cs typeface="Times New Roman" panose="02020603050405020304" pitchFamily="18" charset="0"/>
              </a:rPr>
              <a:t> Presented By</a:t>
            </a:r>
            <a:endParaRPr lang="en-IN" dirty="0">
              <a:latin typeface="Times New Roman" panose="02020603050405020304" pitchFamily="18" charset="0"/>
              <a:cs typeface="Times New Roman" panose="02020603050405020304" pitchFamily="18" charset="0"/>
            </a:endParaRPr>
          </a:p>
          <a:p>
            <a:pPr>
              <a:lnSpc>
                <a:spcPct val="100000"/>
              </a:lnSpc>
            </a:pPr>
            <a:r>
              <a:rPr lang="en-IN" sz="2000" b="1" dirty="0">
                <a:solidFill>
                  <a:srgbClr val="0000FF"/>
                </a:solidFill>
                <a:latin typeface="Times New Roman" panose="02020603050405020304" pitchFamily="18" charset="0"/>
                <a:cs typeface="Times New Roman" panose="02020603050405020304" pitchFamily="18" charset="0"/>
              </a:rPr>
              <a:t>                 Ruchika          </a:t>
            </a:r>
          </a:p>
          <a:p>
            <a:pPr algn="ctr">
              <a:lnSpc>
                <a:spcPct val="100000"/>
              </a:lnSpc>
            </a:pPr>
            <a:r>
              <a:rPr lang="en-IN" sz="2000" b="1" dirty="0" err="1">
                <a:solidFill>
                  <a:srgbClr val="0000FF"/>
                </a:solidFill>
                <a:latin typeface="Times New Roman" panose="02020603050405020304" pitchFamily="18" charset="0"/>
                <a:cs typeface="Times New Roman" panose="02020603050405020304" pitchFamily="18" charset="0"/>
              </a:rPr>
              <a:t>Parshionikar</a:t>
            </a:r>
            <a:endParaRPr lang="en-IN" dirty="0">
              <a:solidFill>
                <a:srgbClr val="0000FF"/>
              </a:solidFill>
              <a:latin typeface="Times New Roman" panose="02020603050405020304" pitchFamily="18" charset="0"/>
              <a:cs typeface="Times New Roman" panose="02020603050405020304" pitchFamily="18" charset="0"/>
            </a:endParaRPr>
          </a:p>
        </p:txBody>
      </p:sp>
      <p:sp>
        <p:nvSpPr>
          <p:cNvPr id="12" name="CustomShape 3"/>
          <p:cNvSpPr/>
          <p:nvPr/>
        </p:nvSpPr>
        <p:spPr>
          <a:xfrm>
            <a:off x="5867400" y="3352800"/>
            <a:ext cx="2064600" cy="1222560"/>
          </a:xfrm>
          <a:prstGeom prst="rect">
            <a:avLst/>
          </a:prstGeom>
          <a:noFill/>
          <a:ln>
            <a:noFill/>
          </a:ln>
        </p:spPr>
        <p:txBody>
          <a:bodyPr wrap="none" lIns="90000" tIns="45000" rIns="90000" bIns="45000"/>
          <a:lstStyle/>
          <a:p>
            <a:pPr>
              <a:lnSpc>
                <a:spcPct val="100000"/>
              </a:lnSpc>
            </a:pPr>
            <a:r>
              <a:rPr lang="en-IN" sz="2000" b="1" dirty="0">
                <a:solidFill>
                  <a:srgbClr val="0000FF"/>
                </a:solidFill>
                <a:latin typeface="Times New Roman" panose="02020603050405020304" pitchFamily="18" charset="0"/>
                <a:cs typeface="Times New Roman" panose="02020603050405020304" pitchFamily="18" charset="0"/>
              </a:rPr>
              <a:t>         </a:t>
            </a:r>
            <a:r>
              <a:rPr lang="en-IN" sz="2000" b="1" dirty="0">
                <a:solidFill>
                  <a:srgbClr val="000000"/>
                </a:solidFill>
                <a:latin typeface="Times New Roman" panose="02020603050405020304" pitchFamily="18" charset="0"/>
                <a:cs typeface="Times New Roman" panose="02020603050405020304" pitchFamily="18" charset="0"/>
              </a:rPr>
              <a:t>Guided By</a:t>
            </a:r>
            <a:endParaRPr lang="en-IN" dirty="0">
              <a:latin typeface="Times New Roman" panose="02020603050405020304" pitchFamily="18" charset="0"/>
              <a:cs typeface="Times New Roman" panose="02020603050405020304" pitchFamily="18" charset="0"/>
            </a:endParaRPr>
          </a:p>
          <a:p>
            <a:pPr>
              <a:lnSpc>
                <a:spcPct val="100000"/>
              </a:lnSpc>
            </a:pPr>
            <a:r>
              <a:rPr lang="en-IN" sz="2000" b="1" dirty="0">
                <a:solidFill>
                  <a:srgbClr val="0000FF"/>
                </a:solidFill>
                <a:latin typeface="Times New Roman" panose="02020603050405020304" pitchFamily="18" charset="0"/>
                <a:cs typeface="Times New Roman" panose="02020603050405020304" pitchFamily="18" charset="0"/>
              </a:rPr>
              <a:t>        Mrs. Roshni </a:t>
            </a:r>
          </a:p>
          <a:p>
            <a:pPr algn="ctr">
              <a:lnSpc>
                <a:spcPct val="100000"/>
              </a:lnSpc>
            </a:pPr>
            <a:r>
              <a:rPr lang="en-IN" sz="2000" b="1" dirty="0">
                <a:solidFill>
                  <a:srgbClr val="0000FF"/>
                </a:solidFill>
                <a:latin typeface="Times New Roman" panose="02020603050405020304" pitchFamily="18" charset="0"/>
                <a:cs typeface="Times New Roman" panose="02020603050405020304" pitchFamily="18" charset="0"/>
              </a:rPr>
              <a:t>         </a:t>
            </a:r>
            <a:r>
              <a:rPr lang="en-IN" sz="2000" b="1" dirty="0" err="1">
                <a:solidFill>
                  <a:srgbClr val="0000FF"/>
                </a:solidFill>
                <a:latin typeface="Times New Roman" panose="02020603050405020304" pitchFamily="18" charset="0"/>
                <a:cs typeface="Times New Roman" panose="02020603050405020304" pitchFamily="18" charset="0"/>
              </a:rPr>
              <a:t>Talmale</a:t>
            </a:r>
            <a:endParaRPr dirty="0">
              <a:solidFill>
                <a:srgbClr val="0000FF"/>
              </a:solidFill>
              <a:latin typeface="Times New Roman" panose="02020603050405020304" pitchFamily="18" charset="0"/>
              <a:cs typeface="Times New Roman" panose="02020603050405020304" pitchFamily="18" charset="0"/>
            </a:endParaRPr>
          </a:p>
        </p:txBody>
      </p:sp>
      <p:sp>
        <p:nvSpPr>
          <p:cNvPr id="13" name="CustomShape 5"/>
          <p:cNvSpPr/>
          <p:nvPr/>
        </p:nvSpPr>
        <p:spPr>
          <a:xfrm>
            <a:off x="1447800" y="4876800"/>
            <a:ext cx="6629040" cy="397800"/>
          </a:xfrm>
          <a:prstGeom prst="rect">
            <a:avLst/>
          </a:prstGeom>
          <a:noFill/>
          <a:ln>
            <a:noFill/>
          </a:ln>
        </p:spPr>
        <p:txBody>
          <a:bodyPr lIns="90000" tIns="45000" rIns="90000" bIns="45000"/>
          <a:lstStyle/>
          <a:p>
            <a:pPr>
              <a:lnSpc>
                <a:spcPct val="100000"/>
              </a:lnSpc>
            </a:pPr>
            <a:r>
              <a:rPr lang="en-IN" sz="2200" b="1" dirty="0">
                <a:solidFill>
                  <a:srgbClr val="000000"/>
                </a:solidFill>
                <a:latin typeface="Times New Roman" panose="02020603050405020304" pitchFamily="18" charset="0"/>
                <a:cs typeface="Times New Roman" panose="02020603050405020304" pitchFamily="18" charset="0"/>
              </a:rPr>
              <a:t>Department of Computer Science &amp; Engineering</a:t>
            </a:r>
            <a:endParaRPr>
              <a:latin typeface="Times New Roman" panose="02020603050405020304" pitchFamily="18" charset="0"/>
              <a:cs typeface="Times New Roman" panose="02020603050405020304" pitchFamily="18" charset="0"/>
            </a:endParaRPr>
          </a:p>
        </p:txBody>
      </p:sp>
      <p:sp>
        <p:nvSpPr>
          <p:cNvPr id="14" name="CustomShape 4"/>
          <p:cNvSpPr/>
          <p:nvPr/>
        </p:nvSpPr>
        <p:spPr>
          <a:xfrm>
            <a:off x="457200" y="5334000"/>
            <a:ext cx="8229600" cy="914400"/>
          </a:xfrm>
          <a:prstGeom prst="rect">
            <a:avLst/>
          </a:prstGeom>
          <a:noFill/>
          <a:ln>
            <a:noFill/>
          </a:ln>
        </p:spPr>
        <p:txBody>
          <a:bodyPr lIns="90000" tIns="45000" rIns="90000" bIns="45000"/>
          <a:lstStyle/>
          <a:p>
            <a:pPr algn="ctr">
              <a:lnSpc>
                <a:spcPct val="93000"/>
              </a:lnSpc>
            </a:pPr>
            <a:r>
              <a:rPr lang="en-IN" sz="2200" b="1" dirty="0">
                <a:solidFill>
                  <a:srgbClr val="000000"/>
                </a:solidFill>
                <a:latin typeface="Times New Roman" panose="02020603050405020304" pitchFamily="18" charset="0"/>
                <a:ea typeface="DejaVu Sans"/>
                <a:cs typeface="Times New Roman" panose="02020603050405020304" pitchFamily="18" charset="0"/>
              </a:rPr>
              <a:t>      </a:t>
            </a:r>
            <a:r>
              <a:rPr lang="en-IN" sz="2000" b="1" dirty="0">
                <a:solidFill>
                  <a:srgbClr val="000000"/>
                </a:solidFill>
                <a:latin typeface="Times New Roman" panose="02020603050405020304" pitchFamily="18" charset="0"/>
                <a:ea typeface="DejaVu Sans"/>
                <a:cs typeface="Times New Roman" pitchFamily="18" charset="0"/>
              </a:rPr>
              <a:t>S. B. JAIN INSTITUTE OF TECHNOLOGY MANAGEMENT AND RESEARCH,NAGPUR</a:t>
            </a:r>
          </a:p>
          <a:p>
            <a:pPr algn="ctr">
              <a:lnSpc>
                <a:spcPct val="93000"/>
              </a:lnSpc>
            </a:pPr>
            <a:r>
              <a:rPr lang="en-IN" sz="2000" b="1" dirty="0">
                <a:solidFill>
                  <a:srgbClr val="000000"/>
                </a:solidFill>
                <a:latin typeface="Times New Roman" panose="02020603050405020304" pitchFamily="18" charset="0"/>
                <a:cs typeface="Times New Roman" pitchFamily="18" charset="0"/>
              </a:rPr>
              <a:t>An Autonomous Institute, Affiliated to RTMNU, Nagpur</a:t>
            </a:r>
            <a:endParaRPr sz="2000">
              <a:latin typeface="Times New Roman" panose="02020603050405020304" pitchFamily="18" charset="0"/>
              <a:cs typeface="Times New Roman" pitchFamily="18" charset="0"/>
            </a:endParaRPr>
          </a:p>
        </p:txBody>
      </p:sp>
      <p:pic>
        <p:nvPicPr>
          <p:cNvPr id="1026" name="Picture 2" descr="C:\Users\PROJECT LAB\Desktop\College LOGO.png"/>
          <p:cNvPicPr>
            <a:picLocks noChangeAspect="1" noChangeArrowheads="1"/>
          </p:cNvPicPr>
          <p:nvPr/>
        </p:nvPicPr>
        <p:blipFill>
          <a:blip r:embed="rId2"/>
          <a:srcRect/>
          <a:stretch>
            <a:fillRect/>
          </a:stretch>
        </p:blipFill>
        <p:spPr bwMode="auto">
          <a:xfrm>
            <a:off x="3810000" y="2057400"/>
            <a:ext cx="1466850" cy="170380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FFDBA2-A54E-474C-81CC-751194C58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577" y="1371600"/>
            <a:ext cx="7648845" cy="3788569"/>
          </a:xfrm>
          <a:prstGeom prst="rect">
            <a:avLst/>
          </a:prstGeom>
        </p:spPr>
      </p:pic>
    </p:spTree>
    <p:extLst>
      <p:ext uri="{BB962C8B-B14F-4D97-AF65-F5344CB8AC3E}">
        <p14:creationId xmlns:p14="http://schemas.microsoft.com/office/powerpoint/2010/main" val="2938169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457200" y="274680"/>
            <a:ext cx="8229323" cy="639720"/>
          </a:xfrm>
          <a:prstGeom prst="rect">
            <a:avLst/>
          </a:prstGeom>
        </p:spPr>
        <p:txBody>
          <a:bodyPr anchor="ctr"/>
          <a:lstStyle/>
          <a:p>
            <a:pPr algn="ctr">
              <a:lnSpc>
                <a:spcPct val="100000"/>
              </a:lnSpc>
            </a:pPr>
            <a:r>
              <a:rPr lang="en-IN" sz="3200" b="1" dirty="0">
                <a:solidFill>
                  <a:srgbClr val="000000"/>
                </a:solidFill>
                <a:latin typeface="Times New Roman" pitchFamily="18" charset="0"/>
                <a:cs typeface="Times New Roman" pitchFamily="18" charset="0"/>
              </a:rPr>
              <a:t>Works</a:t>
            </a:r>
            <a:endParaRPr sz="3200" b="1" dirty="0">
              <a:latin typeface="Times New Roman" pitchFamily="18" charset="0"/>
              <a:cs typeface="Times New Roman" pitchFamily="18" charset="0"/>
            </a:endParaRPr>
          </a:p>
        </p:txBody>
      </p:sp>
      <p:sp>
        <p:nvSpPr>
          <p:cNvPr id="145" name="TextShape 2"/>
          <p:cNvSpPr txBox="1"/>
          <p:nvPr/>
        </p:nvSpPr>
        <p:spPr>
          <a:xfrm>
            <a:off x="411785" y="1066800"/>
            <a:ext cx="8229323" cy="4525560"/>
          </a:xfrm>
          <a:prstGeom prst="rect">
            <a:avLst/>
          </a:prstGeom>
        </p:spPr>
        <p:txBody>
          <a:bodyPr/>
          <a:lstStyle/>
          <a:p>
            <a:pPr>
              <a:lnSpc>
                <a:spcPct val="100000"/>
              </a:lnSpc>
            </a:pPr>
            <a:r>
              <a:rPr lang="en-US" sz="2400" u="sng" dirty="0">
                <a:solidFill>
                  <a:srgbClr val="000000"/>
                </a:solidFill>
                <a:latin typeface="Cambria"/>
              </a:rPr>
              <a:t>To-do List App:</a:t>
            </a:r>
          </a:p>
          <a:p>
            <a:pPr>
              <a:lnSpc>
                <a:spcPct val="100000"/>
              </a:lnSpc>
            </a:pPr>
            <a:endParaRPr lang="en-US" sz="2400" u="sng" dirty="0">
              <a:solidFill>
                <a:srgbClr val="000000"/>
              </a:solidFill>
              <a:latin typeface="Cambria"/>
            </a:endParaRPr>
          </a:p>
          <a:p>
            <a:pPr marL="342900" indent="-342900">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List of tasks you need to complete.</a:t>
            </a:r>
          </a:p>
          <a:p>
            <a:pPr marL="342900" indent="-342900">
              <a:lnSpc>
                <a:spcPct val="150000"/>
              </a:lnSpc>
              <a:buFont typeface="Arial" panose="020B0604020202020204" pitchFamily="34" charset="0"/>
              <a:buChar char="•"/>
            </a:pPr>
            <a:r>
              <a:rPr lang="en-US" dirty="0" err="1">
                <a:solidFill>
                  <a:srgbClr val="000000"/>
                </a:solidFill>
                <a:latin typeface="Times New Roman" panose="02020603050405020304" pitchFamily="18" charset="0"/>
                <a:cs typeface="Times New Roman" panose="02020603050405020304" pitchFamily="18" charset="0"/>
              </a:rPr>
              <a:t>Organised</a:t>
            </a:r>
            <a:r>
              <a:rPr lang="en-US" dirty="0">
                <a:solidFill>
                  <a:srgbClr val="000000"/>
                </a:solidFill>
                <a:latin typeface="Times New Roman" panose="02020603050405020304" pitchFamily="18" charset="0"/>
                <a:cs typeface="Times New Roman" panose="02020603050405020304" pitchFamily="18" charset="0"/>
              </a:rPr>
              <a:t> in order of priority.</a:t>
            </a:r>
          </a:p>
          <a:p>
            <a:pPr marL="342900" indent="-342900">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You can add, edit and remove.</a:t>
            </a:r>
          </a:p>
          <a:p>
            <a:pPr>
              <a:lnSpc>
                <a:spcPct val="100000"/>
              </a:lnSpc>
            </a:pPr>
            <a:endParaRPr lang="en-US" sz="2400" dirty="0">
              <a:solidFill>
                <a:srgbClr val="000000"/>
              </a:solidFill>
              <a:latin typeface="Cambria"/>
            </a:endParaRPr>
          </a:p>
          <a:p>
            <a:pPr>
              <a:lnSpc>
                <a:spcPct val="100000"/>
              </a:lnSpc>
            </a:pPr>
            <a:endParaRPr dirty="0"/>
          </a:p>
        </p:txBody>
      </p:sp>
      <p:sp>
        <p:nvSpPr>
          <p:cNvPr id="146"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47" name="TextShape 4"/>
          <p:cNvSpPr txBox="1"/>
          <p:nvPr/>
        </p:nvSpPr>
        <p:spPr>
          <a:xfrm>
            <a:off x="8264769" y="6172200"/>
            <a:ext cx="585969" cy="685440"/>
          </a:xfrm>
          <a:prstGeom prst="rect">
            <a:avLst/>
          </a:prstGeom>
        </p:spPr>
        <p:txBody>
          <a:bodyPr anchor="ctr"/>
          <a:lstStyle/>
          <a:p>
            <a:pPr>
              <a:lnSpc>
                <a:spcPct val="100000"/>
              </a:lnSpc>
            </a:pPr>
            <a:fld id="{66B19D03-C119-44BF-83B7-F67D116CADE2}" type="slidenum">
              <a:rPr lang="en-IN">
                <a:solidFill>
                  <a:srgbClr val="0000FF"/>
                </a:solidFill>
                <a:latin typeface="Cambria"/>
              </a:rPr>
              <a:pPr>
                <a:lnSpc>
                  <a:spcPct val="100000"/>
                </a:lnSpc>
              </a:pPr>
              <a:t>11</a:t>
            </a:fld>
            <a:endParaRPr>
              <a:solidFill>
                <a:srgbClr val="0000FF"/>
              </a:solidFill>
            </a:endParaRPr>
          </a:p>
        </p:txBody>
      </p:sp>
      <p:pic>
        <p:nvPicPr>
          <p:cNvPr id="3" name="Picture 2">
            <a:extLst>
              <a:ext uri="{FF2B5EF4-FFF2-40B4-BE49-F238E27FC236}">
                <a16:creationId xmlns:a16="http://schemas.microsoft.com/office/drawing/2014/main" id="{52DCAD12-C723-441C-9D9A-1260E8561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217876"/>
            <a:ext cx="5219561" cy="2948782"/>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753EB2-380C-484B-BDF0-4988299A362A}"/>
              </a:ext>
            </a:extLst>
          </p:cNvPr>
          <p:cNvSpPr txBox="1"/>
          <p:nvPr/>
        </p:nvSpPr>
        <p:spPr>
          <a:xfrm>
            <a:off x="609600" y="762000"/>
            <a:ext cx="7848600" cy="2027414"/>
          </a:xfrm>
          <a:prstGeom prst="rect">
            <a:avLst/>
          </a:prstGeom>
          <a:noFill/>
        </p:spPr>
        <p:txBody>
          <a:bodyPr wrap="square">
            <a:spAutoFit/>
          </a:bodyPr>
          <a:lstStyle/>
          <a:p>
            <a:pPr>
              <a:lnSpc>
                <a:spcPct val="100000"/>
              </a:lnSpc>
            </a:pPr>
            <a:r>
              <a:rPr lang="en-US" sz="2400" u="sng" dirty="0">
                <a:solidFill>
                  <a:srgbClr val="000000"/>
                </a:solidFill>
                <a:latin typeface="Times New Roman" panose="02020603050405020304" pitchFamily="18" charset="0"/>
                <a:cs typeface="Times New Roman" panose="02020603050405020304" pitchFamily="18" charset="0"/>
              </a:rPr>
              <a:t>Login Form Authentication:</a:t>
            </a:r>
          </a:p>
          <a:p>
            <a:pPr>
              <a:lnSpc>
                <a:spcPct val="100000"/>
              </a:lnSpc>
            </a:pPr>
            <a:endParaRPr lang="en-US" sz="2400" u="sng"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b="1" dirty="0">
                <a:solidFill>
                  <a:srgbClr val="202124"/>
                </a:solidFill>
                <a:latin typeface="arial" panose="020B0604020202020204" pitchFamily="34" charset="0"/>
              </a:rPr>
              <a:t>Form </a:t>
            </a:r>
            <a:r>
              <a:rPr lang="en-US" b="0" i="0" dirty="0">
                <a:solidFill>
                  <a:srgbClr val="202124"/>
                </a:solidFill>
                <a:effectLst/>
                <a:latin typeface="arial" panose="020B0604020202020204" pitchFamily="34" charset="0"/>
              </a:rPr>
              <a:t>is used to enter authentication credentials to access a restricted page or </a:t>
            </a:r>
            <a:r>
              <a:rPr lang="en-US" b="1" i="0" dirty="0">
                <a:solidFill>
                  <a:srgbClr val="202124"/>
                </a:solidFill>
                <a:effectLst/>
                <a:latin typeface="arial" panose="020B0604020202020204" pitchFamily="34" charset="0"/>
              </a:rPr>
              <a:t>form</a:t>
            </a:r>
            <a:r>
              <a:rPr lang="en-US" b="0" i="0" dirty="0">
                <a:solidFill>
                  <a:srgbClr val="202124"/>
                </a:solidFill>
                <a:effectLst/>
                <a:latin typeface="arial" panose="020B0604020202020204" pitchFamily="34" charset="0"/>
              </a:rPr>
              <a:t>.</a:t>
            </a:r>
          </a:p>
          <a:p>
            <a:pPr marL="342900" indent="-342900" algn="just">
              <a:lnSpc>
                <a:spcPct val="150000"/>
              </a:lnSpc>
              <a:buFont typeface="Arial" panose="020B0604020202020204" pitchFamily="34" charset="0"/>
              <a:buChar char="•"/>
            </a:pPr>
            <a:r>
              <a:rPr lang="en-US" dirty="0">
                <a:solidFill>
                  <a:srgbClr val="202124"/>
                </a:solidFill>
                <a:latin typeface="arial" panose="020B0604020202020204" pitchFamily="34" charset="0"/>
              </a:rPr>
              <a:t>C</a:t>
            </a:r>
            <a:r>
              <a:rPr lang="en-US" b="0" i="0" dirty="0">
                <a:solidFill>
                  <a:srgbClr val="202124"/>
                </a:solidFill>
                <a:effectLst/>
                <a:latin typeface="arial" panose="020B0604020202020204" pitchFamily="34" charset="0"/>
              </a:rPr>
              <a:t>ontains a field for the </a:t>
            </a:r>
            <a:r>
              <a:rPr lang="en-US" b="1" i="0" dirty="0">
                <a:solidFill>
                  <a:srgbClr val="202124"/>
                </a:solidFill>
                <a:effectLst/>
                <a:latin typeface="arial" panose="020B0604020202020204" pitchFamily="34" charset="0"/>
              </a:rPr>
              <a:t>username</a:t>
            </a:r>
            <a:r>
              <a:rPr lang="en-US" b="0" i="0" dirty="0">
                <a:solidFill>
                  <a:srgbClr val="202124"/>
                </a:solidFill>
                <a:effectLst/>
                <a:latin typeface="arial" panose="020B0604020202020204" pitchFamily="34" charset="0"/>
              </a:rPr>
              <a:t> and another for the </a:t>
            </a:r>
            <a:r>
              <a:rPr lang="en-US" b="1" i="0" dirty="0">
                <a:solidFill>
                  <a:srgbClr val="202124"/>
                </a:solidFill>
                <a:effectLst/>
                <a:latin typeface="arial" panose="020B0604020202020204" pitchFamily="34" charset="0"/>
              </a:rPr>
              <a:t>password.</a:t>
            </a:r>
            <a:endParaRPr lang="en-US" b="1" u="sng" dirty="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88DFFC1-D21B-4A8C-A366-64C522A2E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0" y="2912654"/>
            <a:ext cx="5791200" cy="3183346"/>
          </a:xfrm>
          <a:prstGeom prst="rect">
            <a:avLst/>
          </a:prstGeom>
        </p:spPr>
      </p:pic>
    </p:spTree>
    <p:extLst>
      <p:ext uri="{BB962C8B-B14F-4D97-AF65-F5344CB8AC3E}">
        <p14:creationId xmlns:p14="http://schemas.microsoft.com/office/powerpoint/2010/main" val="3096136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1D05C8-CCDB-4C8A-BCE7-B88EABF8ACFF}"/>
              </a:ext>
            </a:extLst>
          </p:cNvPr>
          <p:cNvSpPr txBox="1"/>
          <p:nvPr/>
        </p:nvSpPr>
        <p:spPr>
          <a:xfrm>
            <a:off x="685800" y="838200"/>
            <a:ext cx="7772400" cy="2027414"/>
          </a:xfrm>
          <a:prstGeom prst="rect">
            <a:avLst/>
          </a:prstGeom>
          <a:noFill/>
        </p:spPr>
        <p:txBody>
          <a:bodyPr wrap="square">
            <a:spAutoFit/>
          </a:bodyPr>
          <a:lstStyle/>
          <a:p>
            <a:pPr>
              <a:lnSpc>
                <a:spcPct val="100000"/>
              </a:lnSpc>
            </a:pPr>
            <a:r>
              <a:rPr lang="en-US" sz="2400" u="sng" dirty="0">
                <a:solidFill>
                  <a:srgbClr val="000000"/>
                </a:solidFill>
                <a:latin typeface="Times New Roman" panose="02020603050405020304" pitchFamily="18" charset="0"/>
                <a:cs typeface="Times New Roman" panose="02020603050405020304" pitchFamily="18" charset="0"/>
              </a:rPr>
              <a:t>Landing page:</a:t>
            </a:r>
          </a:p>
          <a:p>
            <a:pPr>
              <a:lnSpc>
                <a:spcPct val="100000"/>
              </a:lnSpc>
            </a:pPr>
            <a:endParaRPr lang="en-US" sz="2400" u="sng"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b="1" dirty="0">
                <a:solidFill>
                  <a:srgbClr val="202124"/>
                </a:solidFill>
                <a:latin typeface="arial" panose="020B0604020202020204" pitchFamily="34" charset="0"/>
              </a:rPr>
              <a:t>L</a:t>
            </a:r>
            <a:r>
              <a:rPr lang="en-US" b="1" i="0" dirty="0">
                <a:solidFill>
                  <a:srgbClr val="202124"/>
                </a:solidFill>
                <a:effectLst/>
                <a:latin typeface="arial" panose="020B0604020202020204" pitchFamily="34" charset="0"/>
              </a:rPr>
              <a:t>anding page</a:t>
            </a:r>
            <a:r>
              <a:rPr lang="en-US" b="0" i="0" dirty="0">
                <a:solidFill>
                  <a:srgbClr val="202124"/>
                </a:solidFill>
                <a:effectLst/>
                <a:latin typeface="arial" panose="020B0604020202020204" pitchFamily="34" charset="0"/>
              </a:rPr>
              <a:t> lets you make a trade, some sort of special offer, piece of information or a deal, in return for providing contact information.</a:t>
            </a:r>
          </a:p>
          <a:p>
            <a:pPr marL="342900" indent="-342900" algn="just">
              <a:lnSpc>
                <a:spcPct val="150000"/>
              </a:lnSpc>
              <a:buFont typeface="Arial" panose="020B0604020202020204" pitchFamily="34" charset="0"/>
              <a:buChar char="•"/>
            </a:pPr>
            <a:r>
              <a:rPr lang="en-US" dirty="0">
                <a:solidFill>
                  <a:srgbClr val="202124"/>
                </a:solidFill>
                <a:latin typeface="arial" panose="020B0604020202020204" pitchFamily="34" charset="0"/>
              </a:rPr>
              <a:t>T</a:t>
            </a:r>
            <a:r>
              <a:rPr lang="en-US" b="0" i="0" dirty="0">
                <a:solidFill>
                  <a:srgbClr val="202124"/>
                </a:solidFill>
                <a:effectLst/>
                <a:latin typeface="arial" panose="020B0604020202020204" pitchFamily="34" charset="0"/>
              </a:rPr>
              <a:t>he next step toward a visitor becoming a customer.</a:t>
            </a:r>
            <a:endParaRPr lang="en-US" u="sng" dirty="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EEC176D-E1BF-4460-BA7D-7AE828CFC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971800"/>
            <a:ext cx="6477000" cy="3213199"/>
          </a:xfrm>
          <a:prstGeom prst="rect">
            <a:avLst/>
          </a:prstGeom>
        </p:spPr>
      </p:pic>
    </p:spTree>
    <p:extLst>
      <p:ext uri="{BB962C8B-B14F-4D97-AF65-F5344CB8AC3E}">
        <p14:creationId xmlns:p14="http://schemas.microsoft.com/office/powerpoint/2010/main" val="1038778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0" y="45048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Advantages</a:t>
            </a:r>
            <a:endParaRPr sz="3200" dirty="0">
              <a:latin typeface="Times New Roman" pitchFamily="18" charset="0"/>
              <a:cs typeface="Times New Roman" pitchFamily="18" charset="0"/>
            </a:endParaRPr>
          </a:p>
        </p:txBody>
      </p:sp>
      <p:sp>
        <p:nvSpPr>
          <p:cNvPr id="153" name="TextShape 2"/>
          <p:cNvSpPr txBox="1"/>
          <p:nvPr/>
        </p:nvSpPr>
        <p:spPr>
          <a:xfrm>
            <a:off x="457200" y="1600200"/>
            <a:ext cx="8229323" cy="4525560"/>
          </a:xfrm>
          <a:prstGeom prst="rect">
            <a:avLst/>
          </a:prstGeom>
        </p:spPr>
        <p:txBody>
          <a:bodyPr/>
          <a:lstStyle/>
          <a:p>
            <a:endParaRPr/>
          </a:p>
        </p:txBody>
      </p:sp>
      <p:sp>
        <p:nvSpPr>
          <p:cNvPr id="15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55" name="TextShape 4"/>
          <p:cNvSpPr txBox="1"/>
          <p:nvPr/>
        </p:nvSpPr>
        <p:spPr>
          <a:xfrm>
            <a:off x="8264769" y="6172200"/>
            <a:ext cx="585969" cy="685440"/>
          </a:xfrm>
          <a:prstGeom prst="rect">
            <a:avLst/>
          </a:prstGeom>
        </p:spPr>
        <p:txBody>
          <a:bodyPr anchor="ctr"/>
          <a:lstStyle/>
          <a:p>
            <a:pPr>
              <a:lnSpc>
                <a:spcPct val="100000"/>
              </a:lnSpc>
            </a:pPr>
            <a:fld id="{D3518213-5C68-4944-8677-D2500BF033B6}" type="slidenum">
              <a:rPr lang="en-IN">
                <a:solidFill>
                  <a:srgbClr val="0000FF"/>
                </a:solidFill>
                <a:latin typeface="Cambria"/>
              </a:rPr>
              <a:pPr>
                <a:lnSpc>
                  <a:spcPct val="100000"/>
                </a:lnSpc>
              </a:pPr>
              <a:t>14</a:t>
            </a:fld>
            <a:endParaRPr>
              <a:solidFill>
                <a:srgbClr val="0000FF"/>
              </a:solidFill>
            </a:endParaRPr>
          </a:p>
        </p:txBody>
      </p:sp>
      <p:sp>
        <p:nvSpPr>
          <p:cNvPr id="2" name="TextBox 1">
            <a:extLst>
              <a:ext uri="{FF2B5EF4-FFF2-40B4-BE49-F238E27FC236}">
                <a16:creationId xmlns:a16="http://schemas.microsoft.com/office/drawing/2014/main" id="{B7866182-CC04-4D1F-9B22-E49E71904003}"/>
              </a:ext>
            </a:extLst>
          </p:cNvPr>
          <p:cNvSpPr txBox="1"/>
          <p:nvPr/>
        </p:nvSpPr>
        <p:spPr>
          <a:xfrm>
            <a:off x="990600" y="1544062"/>
            <a:ext cx="6934200" cy="338169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Increased visibility and authority in your industry.</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someone searches your name in Google, your website appears at the top.</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Hiring managers and clients can find you, instead of you trying to find them.</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Gives you a chance to show off your creativity and personality.</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Shows that you’re a professional, which means employers and clients are more likely to trust you and your work.  </a:t>
            </a:r>
            <a:endParaRPr lang="mr-IN" dirty="0">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21F386-5AE0-461F-B8E8-790032FC107C}"/>
              </a:ext>
            </a:extLst>
          </p:cNvPr>
          <p:cNvSpPr txBox="1"/>
          <p:nvPr/>
        </p:nvSpPr>
        <p:spPr>
          <a:xfrm>
            <a:off x="2133600" y="533400"/>
            <a:ext cx="4572000" cy="584775"/>
          </a:xfrm>
          <a:prstGeom prst="rect">
            <a:avLst/>
          </a:prstGeom>
          <a:noFill/>
        </p:spPr>
        <p:txBody>
          <a:bodyPr wrap="square">
            <a:spAutoFit/>
          </a:bodyPr>
          <a:lstStyle/>
          <a:p>
            <a:pPr algn="ctr">
              <a:lnSpc>
                <a:spcPct val="100000"/>
              </a:lnSpc>
            </a:pPr>
            <a:r>
              <a:rPr lang="en-US" sz="3200" b="1" dirty="0">
                <a:solidFill>
                  <a:srgbClr val="000000"/>
                </a:solidFill>
                <a:latin typeface="Times New Roman" pitchFamily="18" charset="0"/>
                <a:cs typeface="Times New Roman" pitchFamily="18" charset="0"/>
              </a:rPr>
              <a:t>Conclusion</a:t>
            </a:r>
            <a:endParaRPr lang="en-US" sz="3200"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004BEA0B-058D-491C-A217-45411D982AFE}"/>
              </a:ext>
            </a:extLst>
          </p:cNvPr>
          <p:cNvSpPr txBox="1"/>
          <p:nvPr/>
        </p:nvSpPr>
        <p:spPr>
          <a:xfrm>
            <a:off x="1154084" y="1828800"/>
            <a:ext cx="670560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 have entirely completed my project, and designed my own portfolio. Throughout my portfolio you can see my work. Each project has a prompt and its own individual purpose. Every material I worked on had its own different skills. My portfolio is an example of how you can put everything together as one and let the audience see the beauty of your work. </a:t>
            </a:r>
            <a:endParaRPr lang="mr-IN" dirty="0">
              <a:latin typeface="Times New Roman" panose="02020603050405020304" pitchFamily="18" charset="0"/>
            </a:endParaRPr>
          </a:p>
        </p:txBody>
      </p:sp>
    </p:spTree>
    <p:extLst>
      <p:ext uri="{BB962C8B-B14F-4D97-AF65-F5344CB8AC3E}">
        <p14:creationId xmlns:p14="http://schemas.microsoft.com/office/powerpoint/2010/main" val="1831223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439495" y="482498"/>
            <a:ext cx="8229323" cy="4873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References</a:t>
            </a:r>
            <a:endParaRPr sz="3200" dirty="0">
              <a:latin typeface="Times New Roman" pitchFamily="18" charset="0"/>
              <a:cs typeface="Times New Roman" pitchFamily="18" charset="0"/>
            </a:endParaRPr>
          </a:p>
        </p:txBody>
      </p:sp>
      <p:sp>
        <p:nvSpPr>
          <p:cNvPr id="161" name="TextShape 2"/>
          <p:cNvSpPr txBox="1"/>
          <p:nvPr/>
        </p:nvSpPr>
        <p:spPr>
          <a:xfrm>
            <a:off x="457200" y="990600"/>
            <a:ext cx="8229323" cy="4525560"/>
          </a:xfrm>
          <a:prstGeom prst="rect">
            <a:avLst/>
          </a:prstGeom>
        </p:spPr>
        <p:txBody>
          <a:bodyPr/>
          <a:lstStyle/>
          <a:p>
            <a:pPr>
              <a:lnSpc>
                <a:spcPct val="100000"/>
              </a:lnSpc>
            </a:pPr>
            <a:endParaRPr dirty="0"/>
          </a:p>
          <a:p>
            <a:pPr>
              <a:lnSpc>
                <a:spcPct val="100000"/>
              </a:lnSpc>
              <a:buFont typeface="Arial"/>
              <a:buChar char="•"/>
            </a:pPr>
            <a:r>
              <a:rPr lang="en-US" b="1" dirty="0">
                <a:solidFill>
                  <a:srgbClr val="000000"/>
                </a:solidFill>
                <a:latin typeface="Cambria"/>
              </a:rPr>
              <a:t>Websites:</a:t>
            </a:r>
            <a:endParaRPr dirty="0"/>
          </a:p>
          <a:p>
            <a:pPr>
              <a:lnSpc>
                <a:spcPct val="150000"/>
              </a:lnSpc>
              <a:buFont typeface="Arial"/>
              <a:buChar char="•"/>
            </a:pPr>
            <a:r>
              <a:rPr lang="en-US" u="sng" dirty="0">
                <a:solidFill>
                  <a:srgbClr val="0000FF"/>
                </a:solidFill>
                <a:latin typeface="Cambria"/>
                <a:hlinkClick r:id="rId2"/>
              </a:rPr>
              <a:t>www.w3schools.com</a:t>
            </a:r>
            <a:endParaRPr lang="en-US" u="sng" dirty="0">
              <a:solidFill>
                <a:srgbClr val="0000FF"/>
              </a:solidFill>
              <a:latin typeface="Cambria"/>
            </a:endParaRPr>
          </a:p>
          <a:p>
            <a:pPr>
              <a:lnSpc>
                <a:spcPct val="150000"/>
              </a:lnSpc>
              <a:buFont typeface="Arial"/>
              <a:buChar char="•"/>
            </a:pPr>
            <a:r>
              <a:rPr lang="en-US" u="sng" dirty="0">
                <a:solidFill>
                  <a:srgbClr val="0000FF"/>
                </a:solidFill>
                <a:latin typeface="Cambria"/>
                <a:hlinkClick r:id="rId3"/>
              </a:rPr>
              <a:t>https://kinsta.com/blog/portfolio-website/</a:t>
            </a:r>
            <a:endParaRPr lang="en-US" b="1" dirty="0">
              <a:latin typeface="Times New Roman" panose="02020603050405020304" pitchFamily="18" charset="0"/>
              <a:cs typeface="Times New Roman" panose="02020603050405020304" pitchFamily="18" charset="0"/>
            </a:endParaRPr>
          </a:p>
          <a:p>
            <a:pPr>
              <a:lnSpc>
                <a:spcPct val="150000"/>
              </a:lnSpc>
              <a:buFont typeface="Arial"/>
              <a:buChar char="•"/>
            </a:pPr>
            <a:r>
              <a:rPr lang="en-US" u="sng" dirty="0">
                <a:solidFill>
                  <a:srgbClr val="0000FF"/>
                </a:solidFill>
                <a:latin typeface="Cambria"/>
              </a:rPr>
              <a:t>https://</a:t>
            </a:r>
            <a:r>
              <a:rPr lang="en-US" u="sng" dirty="0">
                <a:solidFill>
                  <a:srgbClr val="0000FF"/>
                </a:solidFill>
                <a:latin typeface="Times New Roman" panose="02020603050405020304" pitchFamily="18" charset="0"/>
                <a:cs typeface="Times New Roman" panose="02020603050405020304" pitchFamily="18" charset="0"/>
              </a:rPr>
              <a:t> www.freshbooks.com/blog/how-to-create-online-portfolios-that-win-clients</a:t>
            </a:r>
            <a:endParaRPr lang="en-US" b="1" dirty="0">
              <a:solidFill>
                <a:srgbClr val="0000FF"/>
              </a:solidFill>
              <a:latin typeface="Times New Roman" panose="02020603050405020304" pitchFamily="18" charset="0"/>
              <a:cs typeface="Times New Roman" panose="02020603050405020304" pitchFamily="18" charset="0"/>
            </a:endParaRPr>
          </a:p>
        </p:txBody>
      </p:sp>
      <p:sp>
        <p:nvSpPr>
          <p:cNvPr id="162"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63" name="TextShape 4"/>
          <p:cNvSpPr txBox="1"/>
          <p:nvPr/>
        </p:nvSpPr>
        <p:spPr>
          <a:xfrm>
            <a:off x="8264769" y="6172200"/>
            <a:ext cx="585969" cy="685440"/>
          </a:xfrm>
          <a:prstGeom prst="rect">
            <a:avLst/>
          </a:prstGeom>
        </p:spPr>
        <p:txBody>
          <a:bodyPr anchor="ctr"/>
          <a:lstStyle/>
          <a:p>
            <a:pPr>
              <a:lnSpc>
                <a:spcPct val="100000"/>
              </a:lnSpc>
            </a:pPr>
            <a:fld id="{6B3B2609-D781-49FA-ACF3-213527B908E8}" type="slidenum">
              <a:rPr lang="en-IN">
                <a:solidFill>
                  <a:srgbClr val="0000FF"/>
                </a:solidFill>
                <a:latin typeface="Cambria"/>
              </a:rPr>
              <a:pPr>
                <a:lnSpc>
                  <a:spcPct val="100000"/>
                </a:lnSpc>
              </a:pPr>
              <a:t>16</a:t>
            </a:fld>
            <a:endParaRPr>
              <a:solidFill>
                <a:srgbClr val="0000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990600" y="2770740"/>
            <a:ext cx="7626462" cy="1316520"/>
          </a:xfrm>
          <a:prstGeom prst="rect">
            <a:avLst/>
          </a:prstGeom>
          <a:noFill/>
          <a:ln>
            <a:noFill/>
          </a:ln>
        </p:spPr>
        <p:txBody>
          <a:bodyPr lIns="90000" tIns="45000" rIns="90000" bIns="45000"/>
          <a:lstStyle/>
          <a:p>
            <a:pPr>
              <a:lnSpc>
                <a:spcPct val="100000"/>
              </a:lnSpc>
            </a:pPr>
            <a:r>
              <a:rPr lang="en-IN" sz="2800" dirty="0">
                <a:solidFill>
                  <a:srgbClr val="0000FF"/>
                </a:solidFill>
                <a:latin typeface="Times New Roman" panose="02020603050405020304" pitchFamily="18" charset="0"/>
                <a:cs typeface="Times New Roman" panose="02020603050405020304" pitchFamily="18" charset="0"/>
              </a:rPr>
              <a:t>                     </a:t>
            </a:r>
            <a:r>
              <a:rPr lang="en-IN" sz="4800" b="1" dirty="0">
                <a:solidFill>
                  <a:srgbClr val="0000FF"/>
                </a:solidFill>
                <a:latin typeface="Times New Roman" panose="02020603050405020304" pitchFamily="18" charset="0"/>
                <a:cs typeface="Times New Roman" panose="02020603050405020304" pitchFamily="18" charset="0"/>
              </a:rPr>
              <a:t>Thank You</a:t>
            </a:r>
            <a:endParaRPr dirty="0">
              <a:latin typeface="Times New Roman" panose="02020603050405020304" pitchFamily="18" charset="0"/>
              <a:cs typeface="Times New Roman" panose="02020603050405020304" pitchFamily="18" charset="0"/>
            </a:endParaRPr>
          </a:p>
          <a:p>
            <a:pPr>
              <a:lnSpc>
                <a:spcPct val="100000"/>
              </a:lnSpc>
            </a:pPr>
            <a:r>
              <a:rPr lang="en-IN" sz="4800" dirty="0">
                <a:solidFill>
                  <a:srgbClr val="0000FF"/>
                </a:solidFill>
                <a:latin typeface="Arial"/>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57200" y="274680"/>
            <a:ext cx="8229323" cy="792120"/>
          </a:xfrm>
          <a:prstGeom prst="rect">
            <a:avLst/>
          </a:prstGeom>
        </p:spPr>
        <p:txBody>
          <a:bodyPr anchor="ctr"/>
          <a:lstStyle/>
          <a:p>
            <a:pPr>
              <a:lnSpc>
                <a:spcPct val="100000"/>
              </a:lnSpc>
            </a:pPr>
            <a:r>
              <a:rPr lang="en-US" sz="3200" b="1" dirty="0">
                <a:solidFill>
                  <a:srgbClr val="000000"/>
                </a:solidFill>
                <a:latin typeface="Times New Roman" panose="02020603050405020304" pitchFamily="18" charset="0"/>
                <a:cs typeface="Times New Roman" panose="02020603050405020304" pitchFamily="18" charset="0"/>
              </a:rPr>
              <a:t>Contents</a:t>
            </a:r>
            <a:endParaRPr sz="3200" dirty="0">
              <a:latin typeface="Times New Roman" panose="02020603050405020304" pitchFamily="18" charset="0"/>
              <a:cs typeface="Times New Roman" panose="02020603050405020304" pitchFamily="18" charset="0"/>
            </a:endParaRPr>
          </a:p>
        </p:txBody>
      </p:sp>
      <p:sp>
        <p:nvSpPr>
          <p:cNvPr id="126" name="TextShape 3"/>
          <p:cNvSpPr txBox="1"/>
          <p:nvPr/>
        </p:nvSpPr>
        <p:spPr>
          <a:xfrm>
            <a:off x="152400" y="632496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27" name="TextShape 4"/>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2</a:t>
            </a:fld>
            <a:endParaRPr>
              <a:solidFill>
                <a:srgbClr val="0000FF"/>
              </a:solidFill>
            </a:endParaRPr>
          </a:p>
        </p:txBody>
      </p:sp>
      <p:sp>
        <p:nvSpPr>
          <p:cNvPr id="6" name="Rectangle 5"/>
          <p:cNvSpPr/>
          <p:nvPr/>
        </p:nvSpPr>
        <p:spPr>
          <a:xfrm>
            <a:off x="476596" y="1138224"/>
            <a:ext cx="3866804" cy="4653646"/>
          </a:xfrm>
          <a:prstGeom prst="rect">
            <a:avLst/>
          </a:prstGeom>
        </p:spPr>
        <p:txBody>
          <a:bodyPr wrap="square">
            <a:spAutoFit/>
          </a:bodyPr>
          <a:lstStyle/>
          <a:p>
            <a:pPr>
              <a:lnSpc>
                <a:spcPct val="150000"/>
              </a:lnSpc>
              <a:buFont typeface="Arial"/>
              <a:buChar char="•"/>
            </a:pPr>
            <a:r>
              <a:rPr lang="en-US" sz="2000" dirty="0">
                <a:solidFill>
                  <a:srgbClr val="0000FF"/>
                </a:solidFill>
                <a:latin typeface="Times New Roman" pitchFamily="18" charset="0"/>
                <a:ea typeface="DejaVu Sans"/>
                <a:cs typeface="Times New Roman" pitchFamily="18" charset="0"/>
              </a:rPr>
              <a:t>Problem Statement &amp; Objectives</a:t>
            </a:r>
            <a:endParaRPr lang="en-US" sz="2000" dirty="0">
              <a:solidFill>
                <a:srgbClr val="0000FF"/>
              </a:solidFill>
              <a:latin typeface="Times New Roman" pitchFamily="18" charset="0"/>
              <a:cs typeface="Times New Roman" pitchFamily="18" charset="0"/>
            </a:endParaRPr>
          </a:p>
          <a:p>
            <a:pPr>
              <a:lnSpc>
                <a:spcPct val="150000"/>
              </a:lnSpc>
              <a:buFont typeface="Arial"/>
              <a:buChar char="•"/>
            </a:pPr>
            <a:r>
              <a:rPr lang="en-US" sz="2000" dirty="0">
                <a:solidFill>
                  <a:srgbClr val="0000FF"/>
                </a:solidFill>
                <a:latin typeface="Times New Roman" pitchFamily="18" charset="0"/>
                <a:ea typeface="DejaVu Sans"/>
                <a:cs typeface="Times New Roman" pitchFamily="18" charset="0"/>
              </a:rPr>
              <a:t>Introduction</a:t>
            </a:r>
            <a:endParaRPr lang="en-US" sz="2000" dirty="0">
              <a:solidFill>
                <a:srgbClr val="0000FF"/>
              </a:solidFill>
              <a:latin typeface="Times New Roman" pitchFamily="18" charset="0"/>
              <a:cs typeface="Times New Roman" pitchFamily="18" charset="0"/>
            </a:endParaRPr>
          </a:p>
          <a:p>
            <a:pPr>
              <a:lnSpc>
                <a:spcPct val="150000"/>
              </a:lnSpc>
              <a:buFont typeface="Arial"/>
              <a:buChar char="•"/>
            </a:pPr>
            <a:r>
              <a:rPr lang="en-US" sz="2000" dirty="0">
                <a:solidFill>
                  <a:srgbClr val="0000FF"/>
                </a:solidFill>
                <a:latin typeface="Times New Roman" pitchFamily="18" charset="0"/>
                <a:ea typeface="DejaVu Sans"/>
                <a:cs typeface="Times New Roman" pitchFamily="18" charset="0"/>
              </a:rPr>
              <a:t>Literature Survey</a:t>
            </a:r>
            <a:endParaRPr lang="en-US" sz="2000" dirty="0">
              <a:solidFill>
                <a:srgbClr val="0000FF"/>
              </a:solidFill>
              <a:latin typeface="Times New Roman" pitchFamily="18" charset="0"/>
              <a:cs typeface="Times New Roman" pitchFamily="18" charset="0"/>
            </a:endParaRPr>
          </a:p>
          <a:p>
            <a:pPr>
              <a:lnSpc>
                <a:spcPct val="150000"/>
              </a:lnSpc>
              <a:buFont typeface="Arial"/>
              <a:buChar char="•"/>
            </a:pPr>
            <a:r>
              <a:rPr lang="en-US" sz="2000" dirty="0">
                <a:solidFill>
                  <a:srgbClr val="0000FF"/>
                </a:solidFill>
                <a:latin typeface="Times New Roman" pitchFamily="18" charset="0"/>
                <a:ea typeface="DejaVu Sans"/>
                <a:cs typeface="Times New Roman" pitchFamily="18" charset="0"/>
              </a:rPr>
              <a:t>Use case Diagram</a:t>
            </a:r>
            <a:endParaRPr lang="en-US" sz="2000" dirty="0">
              <a:solidFill>
                <a:srgbClr val="0000FF"/>
              </a:solidFill>
              <a:latin typeface="Times New Roman" pitchFamily="18" charset="0"/>
              <a:cs typeface="Times New Roman" pitchFamily="18" charset="0"/>
            </a:endParaRPr>
          </a:p>
          <a:p>
            <a:pPr>
              <a:lnSpc>
                <a:spcPct val="150000"/>
              </a:lnSpc>
              <a:buFont typeface="Arial"/>
              <a:buChar char="•"/>
            </a:pPr>
            <a:r>
              <a:rPr lang="en-US" sz="2000" dirty="0">
                <a:solidFill>
                  <a:srgbClr val="0000FF"/>
                </a:solidFill>
                <a:latin typeface="Times New Roman" pitchFamily="18" charset="0"/>
                <a:ea typeface="DejaVu Sans"/>
                <a:cs typeface="Times New Roman" pitchFamily="18" charset="0"/>
              </a:rPr>
              <a:t>Technology to be Used</a:t>
            </a:r>
          </a:p>
          <a:p>
            <a:pPr>
              <a:lnSpc>
                <a:spcPct val="150000"/>
              </a:lnSpc>
              <a:buFont typeface="Arial"/>
              <a:buChar char="•"/>
            </a:pPr>
            <a:r>
              <a:rPr lang="en-US" sz="2000" dirty="0">
                <a:solidFill>
                  <a:srgbClr val="0000FF"/>
                </a:solidFill>
                <a:latin typeface="Times New Roman" pitchFamily="18" charset="0"/>
                <a:cs typeface="Times New Roman" pitchFamily="18" charset="0"/>
              </a:rPr>
              <a:t>Screenshots</a:t>
            </a:r>
          </a:p>
          <a:p>
            <a:pPr>
              <a:lnSpc>
                <a:spcPct val="150000"/>
              </a:lnSpc>
              <a:buFont typeface="Arial"/>
              <a:buChar char="•"/>
            </a:pPr>
            <a:r>
              <a:rPr lang="en-US" sz="2000" dirty="0">
                <a:solidFill>
                  <a:srgbClr val="0000FF"/>
                </a:solidFill>
                <a:latin typeface="Times New Roman" pitchFamily="18" charset="0"/>
                <a:cs typeface="Times New Roman" pitchFamily="18" charset="0"/>
              </a:rPr>
              <a:t>Works</a:t>
            </a:r>
          </a:p>
          <a:p>
            <a:pPr>
              <a:lnSpc>
                <a:spcPct val="150000"/>
              </a:lnSpc>
              <a:buFont typeface="Arial"/>
              <a:buChar char="•"/>
            </a:pPr>
            <a:r>
              <a:rPr lang="en-US" sz="2000" dirty="0">
                <a:solidFill>
                  <a:srgbClr val="0000FF"/>
                </a:solidFill>
                <a:latin typeface="Times New Roman" pitchFamily="18" charset="0"/>
                <a:ea typeface="DejaVu Sans"/>
                <a:cs typeface="Times New Roman" pitchFamily="18" charset="0"/>
              </a:rPr>
              <a:t>Advantages</a:t>
            </a:r>
          </a:p>
          <a:p>
            <a:pPr>
              <a:lnSpc>
                <a:spcPct val="150000"/>
              </a:lnSpc>
              <a:buFont typeface="Arial"/>
              <a:buChar char="•"/>
            </a:pPr>
            <a:r>
              <a:rPr lang="en-US" sz="2000" dirty="0">
                <a:solidFill>
                  <a:srgbClr val="0000FF"/>
                </a:solidFill>
                <a:latin typeface="Times New Roman" pitchFamily="18" charset="0"/>
                <a:cs typeface="Times New Roman" pitchFamily="18" charset="0"/>
              </a:rPr>
              <a:t>Conclusion</a:t>
            </a:r>
          </a:p>
          <a:p>
            <a:pPr>
              <a:lnSpc>
                <a:spcPct val="150000"/>
              </a:lnSpc>
              <a:buFont typeface="Arial"/>
              <a:buChar char="•"/>
            </a:pPr>
            <a:r>
              <a:rPr lang="en-US" sz="2000" dirty="0">
                <a:solidFill>
                  <a:srgbClr val="0000FF"/>
                </a:solidFill>
                <a:latin typeface="Times New Roman" pitchFamily="18" charset="0"/>
                <a:ea typeface="DejaVu Sans"/>
                <a:cs typeface="Times New Roman" pitchFamily="18" charset="0"/>
              </a:rPr>
              <a:t>References</a:t>
            </a:r>
            <a:endParaRPr lang="en-US" sz="2000" dirty="0">
              <a:solidFill>
                <a:srgbClr val="0000FF"/>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57200" y="274680"/>
            <a:ext cx="8229323" cy="639720"/>
          </a:xfrm>
          <a:prstGeom prst="rect">
            <a:avLst/>
          </a:prstGeom>
        </p:spPr>
        <p:txBody>
          <a:bodyPr anchor="ctr"/>
          <a:lstStyle/>
          <a:p>
            <a:pPr algn="ctr">
              <a:lnSpc>
                <a:spcPct val="100000"/>
              </a:lnSpc>
            </a:pPr>
            <a:r>
              <a:rPr lang="en-US" sz="3200" b="1" dirty="0">
                <a:solidFill>
                  <a:srgbClr val="000000"/>
                </a:solidFill>
                <a:latin typeface="Times New Roman" panose="02020603050405020304" pitchFamily="18" charset="0"/>
                <a:cs typeface="Times New Roman" pitchFamily="18" charset="0"/>
              </a:rPr>
              <a:t>Problem Statement &amp; Objectives</a:t>
            </a:r>
            <a:endParaRPr sz="3200" dirty="0">
              <a:latin typeface="Times New Roman" panose="02020603050405020304" pitchFamily="18" charset="0"/>
              <a:cs typeface="Times New Roman" pitchFamily="18" charset="0"/>
            </a:endParaRPr>
          </a:p>
        </p:txBody>
      </p:sp>
      <p:sp>
        <p:nvSpPr>
          <p:cNvPr id="129" name="TextShape 2"/>
          <p:cNvSpPr txBox="1"/>
          <p:nvPr/>
        </p:nvSpPr>
        <p:spPr>
          <a:xfrm>
            <a:off x="381000" y="1143000"/>
            <a:ext cx="8229323" cy="5181600"/>
          </a:xfrm>
          <a:prstGeom prst="rect">
            <a:avLst/>
          </a:prstGeom>
        </p:spPr>
        <p:txBody>
          <a:bodyPr/>
          <a:lstStyle/>
          <a:p>
            <a:pPr>
              <a:lnSpc>
                <a:spcPct val="100000"/>
              </a:lnSpc>
            </a:pPr>
            <a:r>
              <a:rPr lang="en-US" sz="2400" b="1" dirty="0">
                <a:solidFill>
                  <a:srgbClr val="000000"/>
                </a:solidFill>
                <a:latin typeface="Times New Roman" panose="02020603050405020304" pitchFamily="18" charset="0"/>
                <a:cs typeface="Times New Roman" panose="02020603050405020304" pitchFamily="18" charset="0"/>
              </a:rPr>
              <a:t>Problem Statement</a:t>
            </a:r>
          </a:p>
          <a:p>
            <a:pPr algn="just">
              <a:lnSpc>
                <a:spcPct val="100000"/>
              </a:lnSpc>
            </a:pPr>
            <a:endParaRPr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 resume only provides bullet points. In this era of real world, everyone wants evidence but resume is all about mentioning our work and skills. Many of online portfolios contains only the name of your work. It would be better if we start to show our work as well through our personal portfolio. It allows us to show and not just tell.</a:t>
            </a:r>
            <a:endParaRPr dirty="0">
              <a:latin typeface="Times New Roman" panose="02020603050405020304" pitchFamily="18" charset="0"/>
              <a:cs typeface="Times New Roman" panose="02020603050405020304" pitchFamily="18" charset="0"/>
            </a:endParaRPr>
          </a:p>
          <a:p>
            <a:pPr algn="just">
              <a:lnSpc>
                <a:spcPct val="100000"/>
              </a:lnSpc>
            </a:pPr>
            <a:endParaRPr dirty="0">
              <a:latin typeface="Times New Roman" panose="02020603050405020304" pitchFamily="18" charset="0"/>
              <a:cs typeface="Times New Roman" panose="02020603050405020304" pitchFamily="18" charset="0"/>
            </a:endParaRPr>
          </a:p>
          <a:p>
            <a:pPr>
              <a:lnSpc>
                <a:spcPct val="100000"/>
              </a:lnSpc>
            </a:pPr>
            <a:r>
              <a:rPr lang="en-US" sz="2400" b="1" dirty="0">
                <a:solidFill>
                  <a:srgbClr val="000000"/>
                </a:solidFill>
                <a:latin typeface="Times New Roman" panose="02020603050405020304" pitchFamily="18" charset="0"/>
                <a:cs typeface="Times New Roman" panose="02020603050405020304" pitchFamily="18" charset="0"/>
              </a:rPr>
              <a:t>Objectives</a:t>
            </a:r>
          </a:p>
          <a:p>
            <a:pPr>
              <a:lnSpc>
                <a:spcPct val="100000"/>
              </a:lnSpc>
            </a:pPr>
            <a:endParaRPr dirty="0">
              <a:latin typeface="Times New Roman" panose="02020603050405020304" pitchFamily="18" charset="0"/>
              <a:cs typeface="Times New Roman" panose="02020603050405020304" pitchFamily="18" charset="0"/>
            </a:endParaRPr>
          </a:p>
          <a:p>
            <a:pPr algn="just">
              <a:lnSpc>
                <a:spcPct val="100000"/>
              </a:lnSpc>
              <a:buFont typeface="Arial"/>
              <a:buChar char="•"/>
            </a:pPr>
            <a:r>
              <a:rPr lang="en-US" sz="2000" dirty="0">
                <a:solidFill>
                  <a:srgbClr val="0000FF"/>
                </a:solidFill>
                <a:latin typeface="Times New Roman" panose="02020603050405020304" pitchFamily="18" charset="0"/>
                <a:cs typeface="Times New Roman" panose="02020603050405020304" pitchFamily="18" charset="0"/>
              </a:rPr>
              <a:t> To give a prospective client, a sense of who you are, what you can do and            whether you are a person they should hire.</a:t>
            </a:r>
          </a:p>
          <a:p>
            <a:pPr algn="just">
              <a:lnSpc>
                <a:spcPct val="100000"/>
              </a:lnSpc>
              <a:buFont typeface="Arial"/>
              <a:buChar char="•"/>
            </a:pPr>
            <a:endParaRPr sz="2000" dirty="0">
              <a:solidFill>
                <a:srgbClr val="0000FF"/>
              </a:solidFill>
              <a:latin typeface="Times New Roman" panose="02020603050405020304" pitchFamily="18" charset="0"/>
              <a:cs typeface="Times New Roman" panose="02020603050405020304" pitchFamily="18" charset="0"/>
            </a:endParaRPr>
          </a:p>
          <a:p>
            <a:pPr algn="just">
              <a:lnSpc>
                <a:spcPct val="100000"/>
              </a:lnSpc>
              <a:buFont typeface="Arial"/>
              <a:buChar char="•"/>
            </a:pPr>
            <a:r>
              <a:rPr lang="en-US" sz="2000" dirty="0">
                <a:solidFill>
                  <a:srgbClr val="0000FF"/>
                </a:solidFill>
                <a:latin typeface="Times New Roman" panose="02020603050405020304" pitchFamily="18" charset="0"/>
                <a:cs typeface="Times New Roman" panose="02020603050405020304" pitchFamily="18" charset="0"/>
              </a:rPr>
              <a:t> To show your work to employers.</a:t>
            </a:r>
            <a:endParaRPr sz="2000" dirty="0">
              <a:solidFill>
                <a:srgbClr val="0000FF"/>
              </a:solidFill>
              <a:latin typeface="Times New Roman" panose="02020603050405020304" pitchFamily="18" charset="0"/>
              <a:cs typeface="Times New Roman" panose="02020603050405020304" pitchFamily="18" charset="0"/>
            </a:endParaRPr>
          </a:p>
          <a:p>
            <a:pPr algn="just">
              <a:lnSpc>
                <a:spcPct val="100000"/>
              </a:lnSpc>
            </a:pPr>
            <a:endParaRPr sz="2000" dirty="0">
              <a:solidFill>
                <a:srgbClr val="0000FF"/>
              </a:solidFill>
              <a:latin typeface="Times New Roman" panose="02020603050405020304" pitchFamily="18" charset="0"/>
              <a:cs typeface="Times New Roman" panose="02020603050405020304" pitchFamily="18" charset="0"/>
            </a:endParaRPr>
          </a:p>
          <a:p>
            <a:pPr algn="just">
              <a:lnSpc>
                <a:spcPct val="100000"/>
              </a:lnSpc>
              <a:buFont typeface="Arial"/>
              <a:buChar char="•"/>
            </a:pPr>
            <a:r>
              <a:rPr lang="en-US" sz="2000" dirty="0">
                <a:solidFill>
                  <a:srgbClr val="0000FF"/>
                </a:solidFill>
                <a:latin typeface="Times New Roman" panose="02020603050405020304" pitchFamily="18" charset="0"/>
                <a:cs typeface="Times New Roman" panose="02020603050405020304" pitchFamily="18" charset="0"/>
              </a:rPr>
              <a:t> It presents evidence of your relevant skills and abilities.</a:t>
            </a:r>
            <a:endParaRPr dirty="0">
              <a:latin typeface="Times New Roman" panose="02020603050405020304" pitchFamily="18" charset="0"/>
              <a:cs typeface="Times New Roman" panose="02020603050405020304" pitchFamily="18" charset="0"/>
            </a:endParaRPr>
          </a:p>
        </p:txBody>
      </p:sp>
      <p:sp>
        <p:nvSpPr>
          <p:cNvPr id="130" name="TextShape 3"/>
          <p:cNvSpPr txBox="1"/>
          <p:nvPr/>
        </p:nvSpPr>
        <p:spPr>
          <a:xfrm>
            <a:off x="228600" y="6477000"/>
            <a:ext cx="6681877" cy="228240"/>
          </a:xfrm>
          <a:prstGeom prst="rect">
            <a:avLst/>
          </a:prstGeom>
        </p:spPr>
        <p:txBody>
          <a:bodyPr anchor="ctr"/>
          <a:lstStyle/>
          <a:p>
            <a:pPr>
              <a:lnSpc>
                <a:spcPct val="100000"/>
              </a:lnSpc>
            </a:pPr>
            <a:r>
              <a:rPr lang="en-US" dirty="0">
                <a:solidFill>
                  <a:srgbClr val="0000FF"/>
                </a:solidFill>
                <a:latin typeface="Times New Roman" panose="02020603050405020304" pitchFamily="18" charset="0"/>
                <a:cs typeface="Times New Roman" panose="02020603050405020304" pitchFamily="18" charset="0"/>
              </a:rPr>
              <a:t>S. B. Jain Institute of Technology Management and Research</a:t>
            </a:r>
          </a:p>
        </p:txBody>
      </p:sp>
      <p:sp>
        <p:nvSpPr>
          <p:cNvPr id="131" name="TextShape 4"/>
          <p:cNvSpPr txBox="1"/>
          <p:nvPr/>
        </p:nvSpPr>
        <p:spPr>
          <a:xfrm>
            <a:off x="8264769" y="6172200"/>
            <a:ext cx="585969" cy="685440"/>
          </a:xfrm>
          <a:prstGeom prst="rect">
            <a:avLst/>
          </a:prstGeom>
        </p:spPr>
        <p:txBody>
          <a:bodyPr anchor="ctr"/>
          <a:lstStyle/>
          <a:p>
            <a:pPr>
              <a:lnSpc>
                <a:spcPct val="100000"/>
              </a:lnSpc>
            </a:pPr>
            <a:fld id="{AB54F94F-D823-4B90-87AD-C081F999EE5C}" type="slidenum">
              <a:rPr lang="en-IN">
                <a:solidFill>
                  <a:srgbClr val="0000FF"/>
                </a:solidFill>
                <a:latin typeface="Times New Roman" panose="02020603050405020304" pitchFamily="18" charset="0"/>
                <a:cs typeface="Times New Roman" panose="02020603050405020304" pitchFamily="18" charset="0"/>
              </a:rPr>
              <a:pPr>
                <a:lnSpc>
                  <a:spcPct val="100000"/>
                </a:lnSpc>
              </a:pPr>
              <a:t>3</a:t>
            </a:fld>
            <a:endParaRPr>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457200" y="228600"/>
            <a:ext cx="8229323" cy="664658"/>
          </a:xfrm>
          <a:prstGeom prst="rect">
            <a:avLst/>
          </a:prstGeom>
        </p:spPr>
        <p:txBody>
          <a:bodyPr anchor="ctr"/>
          <a:lstStyle/>
          <a:p>
            <a:pPr algn="ctr">
              <a:lnSpc>
                <a:spcPct val="100000"/>
              </a:lnSpc>
            </a:pPr>
            <a:r>
              <a:rPr lang="en-US" sz="3200" b="1" dirty="0">
                <a:solidFill>
                  <a:srgbClr val="000000"/>
                </a:solidFill>
                <a:latin typeface="Times New Roman" panose="02020603050405020304" pitchFamily="18" charset="0"/>
                <a:cs typeface="Times New Roman" panose="02020603050405020304" pitchFamily="18" charset="0"/>
              </a:rPr>
              <a:t>Introduction</a:t>
            </a:r>
            <a:endParaRPr sz="3200" dirty="0">
              <a:latin typeface="Times New Roman" panose="02020603050405020304" pitchFamily="18" charset="0"/>
              <a:cs typeface="Times New Roman" panose="02020603050405020304" pitchFamily="18" charset="0"/>
            </a:endParaRPr>
          </a:p>
        </p:txBody>
      </p:sp>
      <p:sp>
        <p:nvSpPr>
          <p:cNvPr id="133" name="TextShape 2"/>
          <p:cNvSpPr txBox="1"/>
          <p:nvPr/>
        </p:nvSpPr>
        <p:spPr>
          <a:xfrm>
            <a:off x="457200" y="1600200"/>
            <a:ext cx="8229323" cy="4525560"/>
          </a:xfrm>
          <a:prstGeom prst="rect">
            <a:avLst/>
          </a:prstGeom>
        </p:spPr>
        <p:txBody>
          <a:bodyPr/>
          <a:lstStyle/>
          <a:p>
            <a:endParaRPr/>
          </a:p>
        </p:txBody>
      </p:sp>
      <p:sp>
        <p:nvSpPr>
          <p:cNvPr id="13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35" name="TextShape 4"/>
          <p:cNvSpPr txBox="1"/>
          <p:nvPr/>
        </p:nvSpPr>
        <p:spPr>
          <a:xfrm>
            <a:off x="8264769" y="6172200"/>
            <a:ext cx="585969" cy="685440"/>
          </a:xfrm>
          <a:prstGeom prst="rect">
            <a:avLst/>
          </a:prstGeom>
        </p:spPr>
        <p:txBody>
          <a:bodyPr anchor="ctr"/>
          <a:lstStyle/>
          <a:p>
            <a:pPr>
              <a:lnSpc>
                <a:spcPct val="100000"/>
              </a:lnSpc>
            </a:pPr>
            <a:fld id="{E537E29E-8101-40D2-BA48-617917C65D32}" type="slidenum">
              <a:rPr lang="en-IN">
                <a:solidFill>
                  <a:srgbClr val="0000FF"/>
                </a:solidFill>
                <a:latin typeface="Cambria"/>
              </a:rPr>
              <a:pPr>
                <a:lnSpc>
                  <a:spcPct val="100000"/>
                </a:lnSpc>
              </a:pPr>
              <a:t>4</a:t>
            </a:fld>
            <a:endParaRPr>
              <a:solidFill>
                <a:srgbClr val="0000FF"/>
              </a:solidFill>
            </a:endParaRPr>
          </a:p>
        </p:txBody>
      </p:sp>
      <p:sp>
        <p:nvSpPr>
          <p:cNvPr id="2" name="TextBox 1">
            <a:extLst>
              <a:ext uri="{FF2B5EF4-FFF2-40B4-BE49-F238E27FC236}">
                <a16:creationId xmlns:a16="http://schemas.microsoft.com/office/drawing/2014/main" id="{551EC321-63B8-477C-99E8-03F225184C3B}"/>
              </a:ext>
            </a:extLst>
          </p:cNvPr>
          <p:cNvSpPr txBox="1"/>
          <p:nvPr/>
        </p:nvSpPr>
        <p:spPr>
          <a:xfrm rot="10800000" flipH="1" flipV="1">
            <a:off x="1075052" y="1302584"/>
            <a:ext cx="7482701" cy="255069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Include resume, qualifications and skills, projects, audio, video, etc.</a:t>
            </a:r>
          </a:p>
          <a:p>
            <a:pPr marL="285750" indent="-285750" algn="just">
              <a:lnSpc>
                <a:spcPct val="150000"/>
              </a:lnSpc>
              <a:buFont typeface="Arial" panose="020B0604020202020204" pitchFamily="34" charset="0"/>
              <a:buChar char="•"/>
            </a:pPr>
            <a:r>
              <a:rPr lang="en-US" dirty="0"/>
              <a:t>An online portfolio is a website you create to show off your skills, experience, projects, and even your personality to potential clients /employees.</a:t>
            </a:r>
          </a:p>
          <a:p>
            <a:pPr marL="285750" indent="-285750" algn="just">
              <a:lnSpc>
                <a:spcPct val="150000"/>
              </a:lnSpc>
              <a:buFont typeface="Arial" panose="020B0604020202020204" pitchFamily="34" charset="0"/>
              <a:buChar char="•"/>
            </a:pPr>
            <a:r>
              <a:rPr lang="en-US" dirty="0"/>
              <a:t>Engineers, Computer Scientists, photographers , designers and other creative people to have a way to showcase and promote their work.</a:t>
            </a:r>
            <a:endParaRPr lang="mr-IN"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57200" y="274680"/>
            <a:ext cx="8229323" cy="715920"/>
          </a:xfrm>
          <a:prstGeom prst="rect">
            <a:avLst/>
          </a:prstGeom>
        </p:spPr>
        <p:txBody>
          <a:bodyPr anchor="ctr"/>
          <a:lstStyle/>
          <a:p>
            <a:pPr algn="ctr"/>
            <a:r>
              <a:rPr lang="en-US" sz="3200" b="1" dirty="0">
                <a:solidFill>
                  <a:srgbClr val="000000"/>
                </a:solidFill>
                <a:latin typeface="Times New Roman" pitchFamily="18" charset="0"/>
                <a:cs typeface="Times New Roman" pitchFamily="18" charset="0"/>
              </a:rPr>
              <a:t>Literature Survey</a:t>
            </a:r>
          </a:p>
        </p:txBody>
      </p:sp>
      <p:graphicFrame>
        <p:nvGraphicFramePr>
          <p:cNvPr id="137" name="Table 2"/>
          <p:cNvGraphicFramePr/>
          <p:nvPr>
            <p:extLst>
              <p:ext uri="{D42A27DB-BD31-4B8C-83A1-F6EECF244321}">
                <p14:modId xmlns:p14="http://schemas.microsoft.com/office/powerpoint/2010/main" val="2372925681"/>
              </p:ext>
            </p:extLst>
          </p:nvPr>
        </p:nvGraphicFramePr>
        <p:xfrm>
          <a:off x="456647" y="1600200"/>
          <a:ext cx="8229322" cy="2341343"/>
        </p:xfrm>
        <a:graphic>
          <a:graphicData uri="http://schemas.openxmlformats.org/drawingml/2006/table">
            <a:tbl>
              <a:tblPr/>
              <a:tblGrid>
                <a:gridCol w="4114800">
                  <a:extLst>
                    <a:ext uri="{9D8B030D-6E8A-4147-A177-3AD203B41FA5}">
                      <a16:colId xmlns:a16="http://schemas.microsoft.com/office/drawing/2014/main" val="20000"/>
                    </a:ext>
                  </a:extLst>
                </a:gridCol>
                <a:gridCol w="4114522">
                  <a:extLst>
                    <a:ext uri="{9D8B030D-6E8A-4147-A177-3AD203B41FA5}">
                      <a16:colId xmlns:a16="http://schemas.microsoft.com/office/drawing/2014/main" val="20001"/>
                    </a:ext>
                  </a:extLst>
                </a:gridCol>
              </a:tblGrid>
              <a:tr h="537005">
                <a:tc>
                  <a:txBody>
                    <a:bodyPr/>
                    <a:lstStyle/>
                    <a:p>
                      <a:pPr algn="ctr">
                        <a:lnSpc>
                          <a:spcPct val="71000"/>
                        </a:lnSpc>
                      </a:pPr>
                      <a:endParaRPr dirty="0">
                        <a:latin typeface="Times New Roman" panose="02020603050405020304" pitchFamily="18" charset="0"/>
                        <a:cs typeface="Times New Roman" panose="02020603050405020304" pitchFamily="18" charset="0"/>
                      </a:endParaRPr>
                    </a:p>
                    <a:p>
                      <a:pPr algn="ctr">
                        <a:lnSpc>
                          <a:spcPct val="71000"/>
                        </a:lnSpc>
                      </a:pPr>
                      <a:r>
                        <a:rPr lang="en-IN" b="1" dirty="0">
                          <a:solidFill>
                            <a:srgbClr val="FFFFFF"/>
                          </a:solidFill>
                          <a:latin typeface="Times New Roman" panose="02020603050405020304" pitchFamily="18" charset="0"/>
                          <a:cs typeface="Times New Roman" panose="02020603050405020304" pitchFamily="18" charset="0"/>
                        </a:rPr>
                        <a:t> </a:t>
                      </a:r>
                      <a:r>
                        <a:rPr lang="en-IN" sz="2000" b="1" dirty="0">
                          <a:solidFill>
                            <a:srgbClr val="000000"/>
                          </a:solidFill>
                          <a:latin typeface="Times New Roman" panose="02020603050405020304" pitchFamily="18" charset="0"/>
                          <a:cs typeface="Times New Roman" panose="02020603050405020304" pitchFamily="18" charset="0"/>
                        </a:rPr>
                        <a:t>Websites / Paper / Article  </a:t>
                      </a:r>
                      <a:endParaRPr dirty="0">
                        <a:latin typeface="Times New Roman" panose="02020603050405020304" pitchFamily="18" charset="0"/>
                        <a:cs typeface="Times New Roman" panose="02020603050405020304" pitchFamily="18" charset="0"/>
                      </a:endParaRPr>
                    </a:p>
                  </a:txBody>
                  <a:tcPr marL="70338" marR="70338"/>
                </a:tc>
                <a:tc>
                  <a:txBody>
                    <a:bodyPr/>
                    <a:lstStyle/>
                    <a:p>
                      <a:pPr algn="ctr">
                        <a:lnSpc>
                          <a:spcPct val="71000"/>
                        </a:lnSpc>
                      </a:pPr>
                      <a:endParaRPr>
                        <a:latin typeface="Times New Roman" panose="02020603050405020304" pitchFamily="18" charset="0"/>
                        <a:cs typeface="Times New Roman" panose="02020603050405020304" pitchFamily="18" charset="0"/>
                      </a:endParaRPr>
                    </a:p>
                    <a:p>
                      <a:pPr algn="ctr">
                        <a:lnSpc>
                          <a:spcPct val="71000"/>
                        </a:lnSpc>
                      </a:pPr>
                      <a:r>
                        <a:rPr lang="en-IN" sz="2000" b="1" dirty="0">
                          <a:solidFill>
                            <a:srgbClr val="FFFFFF"/>
                          </a:solidFill>
                          <a:latin typeface="Times New Roman" panose="02020603050405020304" pitchFamily="18" charset="0"/>
                          <a:cs typeface="Times New Roman" panose="02020603050405020304" pitchFamily="18" charset="0"/>
                        </a:rPr>
                        <a:t>  </a:t>
                      </a:r>
                      <a:r>
                        <a:rPr lang="en-IN" sz="2000" b="1" dirty="0">
                          <a:solidFill>
                            <a:srgbClr val="000000"/>
                          </a:solidFill>
                          <a:latin typeface="Times New Roman" panose="02020603050405020304" pitchFamily="18" charset="0"/>
                          <a:cs typeface="Times New Roman" panose="02020603050405020304" pitchFamily="18" charset="0"/>
                        </a:rPr>
                        <a:t>Reviews / Findings</a:t>
                      </a:r>
                      <a:endParaRPr>
                        <a:latin typeface="Times New Roman" panose="02020603050405020304" pitchFamily="18" charset="0"/>
                        <a:cs typeface="Times New Roman" panose="02020603050405020304" pitchFamily="18" charset="0"/>
                      </a:endParaRPr>
                    </a:p>
                  </a:txBody>
                  <a:tcPr marL="70338" marR="70338"/>
                </a:tc>
                <a:extLst>
                  <a:ext uri="{0D108BD9-81ED-4DB2-BD59-A6C34878D82A}">
                    <a16:rowId xmlns:a16="http://schemas.microsoft.com/office/drawing/2014/main" val="10000"/>
                  </a:ext>
                </a:extLst>
              </a:tr>
              <a:tr h="902169">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u="sng" dirty="0">
                          <a:solidFill>
                            <a:srgbClr val="0000FF"/>
                          </a:solidFill>
                          <a:latin typeface="Times New Roman" panose="02020603050405020304" pitchFamily="18" charset="0"/>
                          <a:cs typeface="Times New Roman" panose="02020603050405020304" pitchFamily="18" charset="0"/>
                          <a:hlinkClick r:id="rId2"/>
                        </a:rPr>
                        <a:t>https://kinsta.com/blog/portfolio-website/</a:t>
                      </a:r>
                      <a:endParaRPr lang="en-US" sz="1600" u="sng" dirty="0">
                        <a:solidFill>
                          <a:srgbClr val="0000FF"/>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marL="70338" marR="70338"/>
                </a:tc>
                <a:tc>
                  <a:txBody>
                    <a:bodyPr/>
                    <a:lstStyle/>
                    <a:p>
                      <a:r>
                        <a:rPr lang="en-US" sz="1600" dirty="0">
                          <a:latin typeface="Times New Roman" panose="02020603050405020304" pitchFamily="18" charset="0"/>
                          <a:cs typeface="Times New Roman" panose="02020603050405020304" pitchFamily="18" charset="0"/>
                        </a:rPr>
                        <a:t>This website provides an overview of perfect portfolio. It includes what is portfolio, why you need it and essential elements of portfolio</a:t>
                      </a:r>
                      <a:r>
                        <a:rPr lang="en-US" dirty="0">
                          <a:latin typeface="Times New Roman" panose="02020603050405020304" pitchFamily="18" charset="0"/>
                          <a:cs typeface="Times New Roman" panose="02020603050405020304" pitchFamily="18" charset="0"/>
                        </a:rPr>
                        <a:t>. </a:t>
                      </a:r>
                    </a:p>
                  </a:txBody>
                  <a:tcPr marL="70338" marR="70338"/>
                </a:tc>
                <a:extLst>
                  <a:ext uri="{0D108BD9-81ED-4DB2-BD59-A6C34878D82A}">
                    <a16:rowId xmlns:a16="http://schemas.microsoft.com/office/drawing/2014/main" val="10001"/>
                  </a:ext>
                </a:extLst>
              </a:tr>
              <a:tr h="902169">
                <a:tc>
                  <a:txBody>
                    <a:bodyPr/>
                    <a:lstStyle/>
                    <a:p>
                      <a:r>
                        <a:rPr lang="en-US" sz="1600" u="sng" dirty="0">
                          <a:solidFill>
                            <a:srgbClr val="0000FF"/>
                          </a:solidFill>
                          <a:latin typeface="Times New Roman" panose="02020603050405020304" pitchFamily="18" charset="0"/>
                          <a:cs typeface="Times New Roman" panose="02020603050405020304" pitchFamily="18" charset="0"/>
                        </a:rPr>
                        <a:t>https://www.freshbooks.com/blog/how-to-create-online-portfolios-that-win-clients</a:t>
                      </a:r>
                    </a:p>
                  </a:txBody>
                  <a:tcPr marL="70338" marR="70338"/>
                </a:tc>
                <a:tc>
                  <a:txBody>
                    <a:bodyPr/>
                    <a:lstStyle/>
                    <a:p>
                      <a:r>
                        <a:rPr lang="en-US" sz="1600" dirty="0">
                          <a:latin typeface="Times New Roman" panose="02020603050405020304" pitchFamily="18" charset="0"/>
                          <a:cs typeface="Times New Roman" panose="02020603050405020304" pitchFamily="18" charset="0"/>
                        </a:rPr>
                        <a:t>This website provides an overview of essential elements of portfolio such as Home Page, Project Page, About page, Contact page, etc</a:t>
                      </a:r>
                      <a:r>
                        <a:rPr lang="en-US" dirty="0"/>
                        <a:t>.</a:t>
                      </a:r>
                    </a:p>
                  </a:txBody>
                  <a:tcPr marL="70338" marR="70338"/>
                </a:tc>
                <a:extLst>
                  <a:ext uri="{0D108BD9-81ED-4DB2-BD59-A6C34878D82A}">
                    <a16:rowId xmlns:a16="http://schemas.microsoft.com/office/drawing/2014/main" val="10002"/>
                  </a:ext>
                </a:extLst>
              </a:tr>
            </a:tbl>
          </a:graphicData>
        </a:graphic>
      </p:graphicFrame>
      <p:sp>
        <p:nvSpPr>
          <p:cNvPr id="138"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39" name="TextShape 4"/>
          <p:cNvSpPr txBox="1"/>
          <p:nvPr/>
        </p:nvSpPr>
        <p:spPr>
          <a:xfrm>
            <a:off x="8264769" y="6172200"/>
            <a:ext cx="585969" cy="685440"/>
          </a:xfrm>
          <a:prstGeom prst="rect">
            <a:avLst/>
          </a:prstGeom>
        </p:spPr>
        <p:txBody>
          <a:bodyPr anchor="ctr"/>
          <a:lstStyle/>
          <a:p>
            <a:pPr>
              <a:lnSpc>
                <a:spcPct val="100000"/>
              </a:lnSpc>
            </a:pPr>
            <a:fld id="{8ABF4D78-6A60-436E-A1A1-B01BCC625A31}" type="slidenum">
              <a:rPr lang="en-IN">
                <a:solidFill>
                  <a:srgbClr val="0000FF"/>
                </a:solidFill>
                <a:latin typeface="Cambria"/>
              </a:rPr>
              <a:pPr>
                <a:lnSpc>
                  <a:spcPct val="100000"/>
                </a:lnSpc>
              </a:pPr>
              <a:t>5</a:t>
            </a:fld>
            <a:endParaRPr>
              <a:solidFill>
                <a:srgbClr val="0000FF"/>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440880" y="379186"/>
            <a:ext cx="8226277" cy="541924"/>
          </a:xfrm>
          <a:prstGeom prst="rect">
            <a:avLst/>
          </a:prstGeom>
          <a:noFill/>
          <a:ln>
            <a:noFill/>
          </a:ln>
        </p:spPr>
        <p:txBody>
          <a:bodyPr lIns="90000" tIns="45000" rIns="90000" bIns="45000" anchor="ctr"/>
          <a:lstStyle/>
          <a:p>
            <a:pPr algn="ctr">
              <a:lnSpc>
                <a:spcPct val="100000"/>
              </a:lnSpc>
            </a:pPr>
            <a:r>
              <a:rPr lang="en-IN" sz="3200" b="1" dirty="0">
                <a:solidFill>
                  <a:srgbClr val="000000"/>
                </a:solidFill>
                <a:latin typeface="Times New Roman" panose="02020603050405020304" pitchFamily="18" charset="0"/>
                <a:ea typeface="DejaVu Sans"/>
                <a:cs typeface="Times New Roman" panose="02020603050405020304" pitchFamily="18" charset="0"/>
              </a:rPr>
              <a:t>   Use case Diagram               </a:t>
            </a:r>
            <a:endParaRPr sz="3200" dirty="0">
              <a:latin typeface="Times New Roman" panose="02020603050405020304" pitchFamily="18" charset="0"/>
              <a:cs typeface="Times New Roman" panose="02020603050405020304" pitchFamily="18" charset="0"/>
            </a:endParaRPr>
          </a:p>
        </p:txBody>
      </p:sp>
      <p:sp>
        <p:nvSpPr>
          <p:cNvPr id="137" name="CustomShape 2"/>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38" name="CustomShape 3"/>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D7225B98-797D-4AD5-97FA-770300DF5AE1}" type="slidenum">
              <a:rPr lang="en-IN">
                <a:solidFill>
                  <a:srgbClr val="8B8B8B"/>
                </a:solidFill>
                <a:latin typeface="Cambria"/>
                <a:ea typeface="DejaVu Sans"/>
              </a:rPr>
              <a:pPr>
                <a:lnSpc>
                  <a:spcPct val="100000"/>
                </a:lnSpc>
              </a:pPr>
              <a:t>6</a:t>
            </a:fld>
            <a:endParaRPr/>
          </a:p>
        </p:txBody>
      </p:sp>
      <p:grpSp>
        <p:nvGrpSpPr>
          <p:cNvPr id="21" name="Group 20">
            <a:extLst>
              <a:ext uri="{FF2B5EF4-FFF2-40B4-BE49-F238E27FC236}">
                <a16:creationId xmlns:a16="http://schemas.microsoft.com/office/drawing/2014/main" id="{D5576C1E-4641-4A6E-87CB-C237632DB566}"/>
              </a:ext>
            </a:extLst>
          </p:cNvPr>
          <p:cNvGrpSpPr/>
          <p:nvPr/>
        </p:nvGrpSpPr>
        <p:grpSpPr>
          <a:xfrm>
            <a:off x="3371272" y="1396931"/>
            <a:ext cx="2819400" cy="4665419"/>
            <a:chOff x="3657600" y="1354381"/>
            <a:chExt cx="2819400" cy="4665419"/>
          </a:xfrm>
        </p:grpSpPr>
        <p:sp>
          <p:nvSpPr>
            <p:cNvPr id="2" name="Rectangle 1">
              <a:extLst>
                <a:ext uri="{FF2B5EF4-FFF2-40B4-BE49-F238E27FC236}">
                  <a16:creationId xmlns:a16="http://schemas.microsoft.com/office/drawing/2014/main" id="{6294824A-82BE-4457-A052-0626F8B4124F}"/>
                </a:ext>
              </a:extLst>
            </p:cNvPr>
            <p:cNvSpPr/>
            <p:nvPr/>
          </p:nvSpPr>
          <p:spPr>
            <a:xfrm>
              <a:off x="3657600" y="1354381"/>
              <a:ext cx="2819400" cy="46654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solidFill>
                  <a:schemeClr val="bg1"/>
                </a:solidFill>
              </a:endParaRPr>
            </a:p>
          </p:txBody>
        </p:sp>
        <p:sp>
          <p:nvSpPr>
            <p:cNvPr id="3" name="Oval 2">
              <a:extLst>
                <a:ext uri="{FF2B5EF4-FFF2-40B4-BE49-F238E27FC236}">
                  <a16:creationId xmlns:a16="http://schemas.microsoft.com/office/drawing/2014/main" id="{0144E2B6-7C3B-4B0A-8565-F1F5E15803E3}"/>
                </a:ext>
              </a:extLst>
            </p:cNvPr>
            <p:cNvSpPr/>
            <p:nvPr/>
          </p:nvSpPr>
          <p:spPr>
            <a:xfrm>
              <a:off x="4292829" y="1577286"/>
              <a:ext cx="1654234" cy="644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Create portfolio</a:t>
              </a:r>
              <a:endParaRPr lang="mr-IN" sz="1600" dirty="0">
                <a:solidFill>
                  <a:schemeClr val="tx1"/>
                </a:solidFill>
              </a:endParaRPr>
            </a:p>
          </p:txBody>
        </p:sp>
        <p:sp>
          <p:nvSpPr>
            <p:cNvPr id="8" name="Oval 7">
              <a:extLst>
                <a:ext uri="{FF2B5EF4-FFF2-40B4-BE49-F238E27FC236}">
                  <a16:creationId xmlns:a16="http://schemas.microsoft.com/office/drawing/2014/main" id="{3BC4C932-C16E-4D36-9712-15868D7975C7}"/>
                </a:ext>
              </a:extLst>
            </p:cNvPr>
            <p:cNvSpPr/>
            <p:nvPr/>
          </p:nvSpPr>
          <p:spPr>
            <a:xfrm>
              <a:off x="4287287" y="2473029"/>
              <a:ext cx="1654234" cy="6258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View Portfolio</a:t>
              </a:r>
              <a:endParaRPr lang="mr-IN" sz="1600" dirty="0">
                <a:solidFill>
                  <a:schemeClr val="tx1"/>
                </a:solidFill>
              </a:endParaRPr>
            </a:p>
          </p:txBody>
        </p:sp>
        <p:sp>
          <p:nvSpPr>
            <p:cNvPr id="9" name="Oval 8">
              <a:extLst>
                <a:ext uri="{FF2B5EF4-FFF2-40B4-BE49-F238E27FC236}">
                  <a16:creationId xmlns:a16="http://schemas.microsoft.com/office/drawing/2014/main" id="{775E8399-2344-4473-BF1F-A2A43E114F21}"/>
                </a:ext>
              </a:extLst>
            </p:cNvPr>
            <p:cNvSpPr/>
            <p:nvPr/>
          </p:nvSpPr>
          <p:spPr>
            <a:xfrm>
              <a:off x="4292829" y="4184468"/>
              <a:ext cx="1654234" cy="6801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Contact</a:t>
              </a:r>
              <a:endParaRPr lang="mr-IN" sz="1600" dirty="0">
                <a:solidFill>
                  <a:schemeClr val="tx1"/>
                </a:solidFill>
              </a:endParaRPr>
            </a:p>
          </p:txBody>
        </p:sp>
        <p:sp>
          <p:nvSpPr>
            <p:cNvPr id="10" name="Oval 9">
              <a:extLst>
                <a:ext uri="{FF2B5EF4-FFF2-40B4-BE49-F238E27FC236}">
                  <a16:creationId xmlns:a16="http://schemas.microsoft.com/office/drawing/2014/main" id="{1CDF5974-6362-4D96-8DF9-370DE0AE55B8}"/>
                </a:ext>
              </a:extLst>
            </p:cNvPr>
            <p:cNvSpPr/>
            <p:nvPr/>
          </p:nvSpPr>
          <p:spPr>
            <a:xfrm>
              <a:off x="4295601" y="3317620"/>
              <a:ext cx="1654234" cy="6801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Edit portfolio</a:t>
              </a:r>
              <a:endParaRPr lang="mr-IN" sz="1600" dirty="0">
                <a:solidFill>
                  <a:schemeClr val="tx1"/>
                </a:solidFill>
              </a:endParaRPr>
            </a:p>
          </p:txBody>
        </p:sp>
        <p:sp>
          <p:nvSpPr>
            <p:cNvPr id="11" name="Oval 10">
              <a:extLst>
                <a:ext uri="{FF2B5EF4-FFF2-40B4-BE49-F238E27FC236}">
                  <a16:creationId xmlns:a16="http://schemas.microsoft.com/office/drawing/2014/main" id="{B9F04502-2134-4BA1-8D5C-9C8633693288}"/>
                </a:ext>
              </a:extLst>
            </p:cNvPr>
            <p:cNvSpPr/>
            <p:nvPr/>
          </p:nvSpPr>
          <p:spPr>
            <a:xfrm>
              <a:off x="4295601" y="5067352"/>
              <a:ext cx="1654234" cy="6801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Retrieve</a:t>
              </a:r>
            </a:p>
            <a:p>
              <a:pPr algn="ctr"/>
              <a:r>
                <a:rPr lang="en-IN" sz="1600" dirty="0">
                  <a:solidFill>
                    <a:schemeClr val="tx1"/>
                  </a:solidFill>
                </a:rPr>
                <a:t>Information</a:t>
              </a:r>
              <a:endParaRPr lang="mr-IN" sz="1600" dirty="0">
                <a:solidFill>
                  <a:schemeClr val="tx1"/>
                </a:solidFill>
              </a:endParaRPr>
            </a:p>
          </p:txBody>
        </p:sp>
      </p:grpSp>
      <p:grpSp>
        <p:nvGrpSpPr>
          <p:cNvPr id="18" name="Group 17">
            <a:extLst>
              <a:ext uri="{FF2B5EF4-FFF2-40B4-BE49-F238E27FC236}">
                <a16:creationId xmlns:a16="http://schemas.microsoft.com/office/drawing/2014/main" id="{8DD218C2-F2E3-4F2B-9458-BE1DE0AD12C0}"/>
              </a:ext>
            </a:extLst>
          </p:cNvPr>
          <p:cNvGrpSpPr/>
          <p:nvPr/>
        </p:nvGrpSpPr>
        <p:grpSpPr>
          <a:xfrm>
            <a:off x="1146323" y="2691984"/>
            <a:ext cx="609600" cy="1727616"/>
            <a:chOff x="1146323" y="2691984"/>
            <a:chExt cx="609600" cy="1727616"/>
          </a:xfrm>
        </p:grpSpPr>
        <p:sp>
          <p:nvSpPr>
            <p:cNvPr id="4" name="Flowchart: Connector 3">
              <a:extLst>
                <a:ext uri="{FF2B5EF4-FFF2-40B4-BE49-F238E27FC236}">
                  <a16:creationId xmlns:a16="http://schemas.microsoft.com/office/drawing/2014/main" id="{34EFD4C3-17CA-4AA8-8FC4-47A5A36300A5}"/>
                </a:ext>
              </a:extLst>
            </p:cNvPr>
            <p:cNvSpPr/>
            <p:nvPr/>
          </p:nvSpPr>
          <p:spPr>
            <a:xfrm>
              <a:off x="1146323" y="2691984"/>
              <a:ext cx="609600" cy="6096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6" name="Straight Connector 5">
              <a:extLst>
                <a:ext uri="{FF2B5EF4-FFF2-40B4-BE49-F238E27FC236}">
                  <a16:creationId xmlns:a16="http://schemas.microsoft.com/office/drawing/2014/main" id="{4958EC9C-6C0F-46D0-9CAD-695C20FC9B04}"/>
                </a:ext>
              </a:extLst>
            </p:cNvPr>
            <p:cNvCxnSpPr>
              <a:cxnSpLocks/>
              <a:stCxn id="4" idx="4"/>
            </p:cNvCxnSpPr>
            <p:nvPr/>
          </p:nvCxnSpPr>
          <p:spPr>
            <a:xfrm>
              <a:off x="1451123" y="3301584"/>
              <a:ext cx="0" cy="11180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9A4C963-793A-433B-AF8A-455F1D1FE2A0}"/>
                </a:ext>
              </a:extLst>
            </p:cNvPr>
            <p:cNvCxnSpPr/>
            <p:nvPr/>
          </p:nvCxnSpPr>
          <p:spPr>
            <a:xfrm flipV="1">
              <a:off x="1146323" y="3505200"/>
              <a:ext cx="304800" cy="1818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20CB15-4CF6-4E96-8AD0-761EF7420AE0}"/>
                </a:ext>
              </a:extLst>
            </p:cNvPr>
            <p:cNvCxnSpPr/>
            <p:nvPr/>
          </p:nvCxnSpPr>
          <p:spPr>
            <a:xfrm flipV="1">
              <a:off x="1146323" y="4029958"/>
              <a:ext cx="304800" cy="1818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D1039D6-93AE-4A6D-B2B8-3DC3220D1A53}"/>
                </a:ext>
              </a:extLst>
            </p:cNvPr>
            <p:cNvCxnSpPr>
              <a:cxnSpLocks/>
            </p:cNvCxnSpPr>
            <p:nvPr/>
          </p:nvCxnSpPr>
          <p:spPr>
            <a:xfrm>
              <a:off x="1445979" y="3505264"/>
              <a:ext cx="267739" cy="1904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EC748FF-8F0B-4657-8A0A-F7AEE96BCE0E}"/>
                </a:ext>
              </a:extLst>
            </p:cNvPr>
            <p:cNvCxnSpPr>
              <a:cxnSpLocks/>
            </p:cNvCxnSpPr>
            <p:nvPr/>
          </p:nvCxnSpPr>
          <p:spPr>
            <a:xfrm>
              <a:off x="1445979" y="4029958"/>
              <a:ext cx="309944" cy="1818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1062D02F-F574-43FF-A1D3-8888E65B15CD}"/>
              </a:ext>
            </a:extLst>
          </p:cNvPr>
          <p:cNvGrpSpPr/>
          <p:nvPr/>
        </p:nvGrpSpPr>
        <p:grpSpPr>
          <a:xfrm>
            <a:off x="7734540" y="2742755"/>
            <a:ext cx="614744" cy="1727616"/>
            <a:chOff x="1141179" y="2724166"/>
            <a:chExt cx="614744" cy="1727616"/>
          </a:xfrm>
        </p:grpSpPr>
        <p:sp>
          <p:nvSpPr>
            <p:cNvPr id="27" name="Flowchart: Connector 26">
              <a:extLst>
                <a:ext uri="{FF2B5EF4-FFF2-40B4-BE49-F238E27FC236}">
                  <a16:creationId xmlns:a16="http://schemas.microsoft.com/office/drawing/2014/main" id="{1007C8A1-1ED1-4787-86B4-A96E6B5D3B10}"/>
                </a:ext>
              </a:extLst>
            </p:cNvPr>
            <p:cNvSpPr/>
            <p:nvPr/>
          </p:nvSpPr>
          <p:spPr>
            <a:xfrm>
              <a:off x="1141179" y="2724166"/>
              <a:ext cx="609600" cy="6096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dirty="0"/>
            </a:p>
          </p:txBody>
        </p:sp>
        <p:cxnSp>
          <p:nvCxnSpPr>
            <p:cNvPr id="28" name="Straight Connector 27">
              <a:extLst>
                <a:ext uri="{FF2B5EF4-FFF2-40B4-BE49-F238E27FC236}">
                  <a16:creationId xmlns:a16="http://schemas.microsoft.com/office/drawing/2014/main" id="{6FF59F80-7764-4F8F-96E1-236268F21825}"/>
                </a:ext>
              </a:extLst>
            </p:cNvPr>
            <p:cNvCxnSpPr>
              <a:cxnSpLocks/>
              <a:stCxn id="27" idx="4"/>
            </p:cNvCxnSpPr>
            <p:nvPr/>
          </p:nvCxnSpPr>
          <p:spPr>
            <a:xfrm>
              <a:off x="1445979" y="3333766"/>
              <a:ext cx="0" cy="11180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EDADCF-2A83-4883-A7EA-ACCEE2B13222}"/>
                </a:ext>
              </a:extLst>
            </p:cNvPr>
            <p:cNvCxnSpPr/>
            <p:nvPr/>
          </p:nvCxnSpPr>
          <p:spPr>
            <a:xfrm flipV="1">
              <a:off x="1146323" y="3505200"/>
              <a:ext cx="304800" cy="1818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339AFBF-E15C-4C5F-BE92-F401EC54BB5D}"/>
                </a:ext>
              </a:extLst>
            </p:cNvPr>
            <p:cNvCxnSpPr/>
            <p:nvPr/>
          </p:nvCxnSpPr>
          <p:spPr>
            <a:xfrm flipV="1">
              <a:off x="1146323" y="4029958"/>
              <a:ext cx="304800" cy="1818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247BA59-6BFF-4F51-900D-53EE429FE811}"/>
                </a:ext>
              </a:extLst>
            </p:cNvPr>
            <p:cNvCxnSpPr>
              <a:cxnSpLocks/>
            </p:cNvCxnSpPr>
            <p:nvPr/>
          </p:nvCxnSpPr>
          <p:spPr>
            <a:xfrm>
              <a:off x="1445979" y="3505264"/>
              <a:ext cx="267739" cy="1904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67780D-D4D3-406F-8AC6-5B28D2009663}"/>
                </a:ext>
              </a:extLst>
            </p:cNvPr>
            <p:cNvCxnSpPr>
              <a:cxnSpLocks/>
            </p:cNvCxnSpPr>
            <p:nvPr/>
          </p:nvCxnSpPr>
          <p:spPr>
            <a:xfrm>
              <a:off x="1445979" y="4029958"/>
              <a:ext cx="309944" cy="1818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a:extLst>
              <a:ext uri="{FF2B5EF4-FFF2-40B4-BE49-F238E27FC236}">
                <a16:creationId xmlns:a16="http://schemas.microsoft.com/office/drawing/2014/main" id="{E86167EB-80A9-472A-B3BB-22419E8A12BC}"/>
              </a:ext>
            </a:extLst>
          </p:cNvPr>
          <p:cNvCxnSpPr/>
          <p:nvPr/>
        </p:nvCxnSpPr>
        <p:spPr>
          <a:xfrm flipV="1">
            <a:off x="1828800" y="2060257"/>
            <a:ext cx="2133600" cy="14449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942A4B9-DE61-4A7A-9C7F-4B7F4F50EC2E}"/>
              </a:ext>
            </a:extLst>
          </p:cNvPr>
          <p:cNvCxnSpPr>
            <a:cxnSpLocks/>
          </p:cNvCxnSpPr>
          <p:nvPr/>
        </p:nvCxnSpPr>
        <p:spPr>
          <a:xfrm flipV="1">
            <a:off x="1828799" y="2910773"/>
            <a:ext cx="2057401" cy="5944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5F3386A-7891-41E8-8799-CC934E04C06D}"/>
              </a:ext>
            </a:extLst>
          </p:cNvPr>
          <p:cNvCxnSpPr>
            <a:cxnSpLocks/>
          </p:cNvCxnSpPr>
          <p:nvPr/>
        </p:nvCxnSpPr>
        <p:spPr>
          <a:xfrm>
            <a:off x="1828799" y="3505200"/>
            <a:ext cx="2057401" cy="2027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54F279A-F1E1-4C84-B708-5A55693DACE4}"/>
              </a:ext>
            </a:extLst>
          </p:cNvPr>
          <p:cNvCxnSpPr>
            <a:cxnSpLocks/>
          </p:cNvCxnSpPr>
          <p:nvPr/>
        </p:nvCxnSpPr>
        <p:spPr>
          <a:xfrm>
            <a:off x="1871004" y="3505200"/>
            <a:ext cx="2062069" cy="18896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B8BC96F-94BA-49CB-8550-3984CE13EC43}"/>
              </a:ext>
            </a:extLst>
          </p:cNvPr>
          <p:cNvCxnSpPr>
            <a:cxnSpLocks/>
          </p:cNvCxnSpPr>
          <p:nvPr/>
        </p:nvCxnSpPr>
        <p:spPr>
          <a:xfrm flipH="1" flipV="1">
            <a:off x="5726553" y="2910773"/>
            <a:ext cx="1923473" cy="7849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B0F0B23-EB36-457D-9747-BE27687AB383}"/>
              </a:ext>
            </a:extLst>
          </p:cNvPr>
          <p:cNvCxnSpPr>
            <a:cxnSpLocks/>
          </p:cNvCxnSpPr>
          <p:nvPr/>
        </p:nvCxnSpPr>
        <p:spPr>
          <a:xfrm flipH="1">
            <a:off x="5739707" y="3687090"/>
            <a:ext cx="1910319" cy="8532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E822FE9-F2AC-481F-BF9F-509B3097FB96}"/>
              </a:ext>
            </a:extLst>
          </p:cNvPr>
          <p:cNvSpPr txBox="1"/>
          <p:nvPr/>
        </p:nvSpPr>
        <p:spPr>
          <a:xfrm>
            <a:off x="694630" y="4513135"/>
            <a:ext cx="1752598" cy="369332"/>
          </a:xfrm>
          <a:prstGeom prst="rect">
            <a:avLst/>
          </a:prstGeom>
          <a:noFill/>
        </p:spPr>
        <p:txBody>
          <a:bodyPr wrap="square" rtlCol="0">
            <a:spAutoFit/>
          </a:bodyPr>
          <a:lstStyle/>
          <a:p>
            <a:r>
              <a:rPr lang="en-IN" dirty="0"/>
              <a:t>Portfolio Creator</a:t>
            </a:r>
            <a:endParaRPr lang="mr-IN" dirty="0"/>
          </a:p>
        </p:txBody>
      </p:sp>
      <p:sp>
        <p:nvSpPr>
          <p:cNvPr id="58" name="TextBox 57">
            <a:extLst>
              <a:ext uri="{FF2B5EF4-FFF2-40B4-BE49-F238E27FC236}">
                <a16:creationId xmlns:a16="http://schemas.microsoft.com/office/drawing/2014/main" id="{10ED7F95-1663-4E1C-827F-15A0338C6CE9}"/>
              </a:ext>
            </a:extLst>
          </p:cNvPr>
          <p:cNvSpPr txBox="1"/>
          <p:nvPr/>
        </p:nvSpPr>
        <p:spPr>
          <a:xfrm>
            <a:off x="7225369" y="4518157"/>
            <a:ext cx="1766232" cy="369332"/>
          </a:xfrm>
          <a:prstGeom prst="rect">
            <a:avLst/>
          </a:prstGeom>
          <a:noFill/>
        </p:spPr>
        <p:txBody>
          <a:bodyPr wrap="square">
            <a:spAutoFit/>
          </a:bodyPr>
          <a:lstStyle/>
          <a:p>
            <a:r>
              <a:rPr lang="en-IN" dirty="0"/>
              <a:t>Portfolio Viewer</a:t>
            </a:r>
            <a:endParaRPr lang="mr-IN"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457200" y="274680"/>
            <a:ext cx="8229323" cy="6397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Technology to be Use</a:t>
            </a:r>
            <a:endParaRPr sz="3200">
              <a:latin typeface="Times New Roman" pitchFamily="18" charset="0"/>
              <a:cs typeface="Times New Roman" pitchFamily="18" charset="0"/>
            </a:endParaRPr>
          </a:p>
        </p:txBody>
      </p:sp>
      <p:sp>
        <p:nvSpPr>
          <p:cNvPr id="149" name="TextShape 2"/>
          <p:cNvSpPr txBox="1"/>
          <p:nvPr/>
        </p:nvSpPr>
        <p:spPr>
          <a:xfrm>
            <a:off x="586779" y="1447800"/>
            <a:ext cx="8229323" cy="4525560"/>
          </a:xfrm>
          <a:prstGeom prst="rect">
            <a:avLst/>
          </a:prstGeom>
        </p:spPr>
        <p:txBody>
          <a:bodyPr/>
          <a:lstStyle/>
          <a:p>
            <a:pPr>
              <a:lnSpc>
                <a:spcPct val="100000"/>
              </a:lnSpc>
              <a:buFont typeface="Arial"/>
              <a:buChar char="•"/>
            </a:pPr>
            <a:r>
              <a:rPr lang="en-US" b="1" dirty="0">
                <a:solidFill>
                  <a:srgbClr val="000000"/>
                </a:solidFill>
                <a:latin typeface="Times New Roman" panose="02020603050405020304" pitchFamily="18" charset="0"/>
                <a:cs typeface="Times New Roman" panose="02020603050405020304" pitchFamily="18" charset="0"/>
              </a:rPr>
              <a:t>Front End:                 </a:t>
            </a:r>
            <a:endParaRPr b="1" dirty="0">
              <a:latin typeface="Times New Roman" panose="02020603050405020304" pitchFamily="18" charset="0"/>
              <a:cs typeface="Times New Roman" panose="02020603050405020304" pitchFamily="18" charset="0"/>
            </a:endParaRPr>
          </a:p>
          <a:p>
            <a:pPr>
              <a:lnSpc>
                <a:spcPct val="100000"/>
              </a:lnSpc>
            </a:pP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Javascript</a:t>
            </a:r>
            <a:r>
              <a:rPr lang="en-US" dirty="0">
                <a:solidFill>
                  <a:srgbClr val="000000"/>
                </a:solidFill>
                <a:latin typeface="Times New Roman" panose="02020603050405020304" pitchFamily="18" charset="0"/>
                <a:cs typeface="Times New Roman" panose="02020603050405020304" pitchFamily="18" charset="0"/>
              </a:rPr>
              <a:t>, CSS, HTML</a:t>
            </a:r>
            <a:endParaRPr dirty="0">
              <a:latin typeface="Times New Roman" panose="02020603050405020304" pitchFamily="18" charset="0"/>
              <a:cs typeface="Times New Roman" panose="02020603050405020304" pitchFamily="18" charset="0"/>
            </a:endParaRPr>
          </a:p>
          <a:p>
            <a:pPr>
              <a:lnSpc>
                <a:spcPct val="100000"/>
              </a:lnSpc>
            </a:pPr>
            <a:r>
              <a:rPr lang="en-US" dirty="0">
                <a:solidFill>
                  <a:srgbClr val="000000"/>
                </a:solidFill>
                <a:latin typeface="Times New Roman" panose="02020603050405020304" pitchFamily="18" charset="0"/>
                <a:cs typeface="Times New Roman" panose="02020603050405020304" pitchFamily="18" charset="0"/>
              </a:rPr>
              <a:t>  </a:t>
            </a:r>
          </a:p>
          <a:p>
            <a:pPr>
              <a:lnSpc>
                <a:spcPct val="100000"/>
              </a:lnSpc>
              <a:buFont typeface="Arial" pitchFamily="34" charset="0"/>
              <a:buChar char="•"/>
            </a:pPr>
            <a:r>
              <a:rPr lang="en-US" b="1" dirty="0">
                <a:solidFill>
                  <a:srgbClr val="000000"/>
                </a:solidFill>
                <a:latin typeface="Times New Roman" panose="02020603050405020304" pitchFamily="18" charset="0"/>
                <a:cs typeface="Times New Roman" panose="02020603050405020304" pitchFamily="18" charset="0"/>
              </a:rPr>
              <a:t>IDE: </a:t>
            </a:r>
            <a:r>
              <a:rPr lang="en-US" dirty="0" err="1">
                <a:solidFill>
                  <a:srgbClr val="000000"/>
                </a:solidFill>
                <a:latin typeface="Times New Roman" panose="02020603050405020304" pitchFamily="18" charset="0"/>
                <a:cs typeface="Times New Roman" panose="02020603050405020304" pitchFamily="18" charset="0"/>
              </a:rPr>
              <a:t>VScode</a:t>
            </a:r>
            <a:endParaRPr lang="en-US" dirty="0">
              <a:solidFill>
                <a:srgbClr val="000000"/>
              </a:solidFill>
              <a:latin typeface="Times New Roman" panose="02020603050405020304" pitchFamily="18" charset="0"/>
              <a:cs typeface="Times New Roman" panose="02020603050405020304" pitchFamily="18" charset="0"/>
            </a:endParaRPr>
          </a:p>
          <a:p>
            <a:pPr>
              <a:lnSpc>
                <a:spcPct val="100000"/>
              </a:lnSpc>
              <a:buFont typeface="Arial"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a:lnSpc>
                <a:spcPct val="100000"/>
              </a:lnSpc>
              <a:buFont typeface="Arial" pitchFamily="34" charset="0"/>
              <a:buChar char="•"/>
            </a:pPr>
            <a:r>
              <a:rPr lang="en-US" b="1" dirty="0">
                <a:solidFill>
                  <a:srgbClr val="000000"/>
                </a:solidFill>
                <a:latin typeface="Times New Roman" panose="02020603050405020304" pitchFamily="18" charset="0"/>
                <a:cs typeface="Times New Roman" panose="02020603050405020304" pitchFamily="18" charset="0"/>
              </a:rPr>
              <a:t> Hardware used:    </a:t>
            </a:r>
            <a:r>
              <a:rPr lang="en-US" dirty="0">
                <a:solidFill>
                  <a:srgbClr val="000000"/>
                </a:solidFill>
                <a:latin typeface="Times New Roman" panose="02020603050405020304" pitchFamily="18" charset="0"/>
                <a:cs typeface="Times New Roman" panose="02020603050405020304" pitchFamily="18" charset="0"/>
              </a:rPr>
              <a:t>Laptop (8GB RAM)          </a:t>
            </a:r>
            <a:endParaRPr dirty="0">
              <a:latin typeface="Times New Roman" panose="02020603050405020304" pitchFamily="18" charset="0"/>
              <a:cs typeface="Times New Roman" panose="02020603050405020304" pitchFamily="18" charset="0"/>
            </a:endParaRPr>
          </a:p>
          <a:p>
            <a:pPr>
              <a:lnSpc>
                <a:spcPct val="100000"/>
              </a:lnSpc>
            </a:pPr>
            <a:endParaRPr dirty="0"/>
          </a:p>
        </p:txBody>
      </p:sp>
      <p:sp>
        <p:nvSpPr>
          <p:cNvPr id="150"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51" name="TextShape 4"/>
          <p:cNvSpPr txBox="1"/>
          <p:nvPr/>
        </p:nvSpPr>
        <p:spPr>
          <a:xfrm>
            <a:off x="8264769" y="6172200"/>
            <a:ext cx="585969" cy="685440"/>
          </a:xfrm>
          <a:prstGeom prst="rect">
            <a:avLst/>
          </a:prstGeom>
        </p:spPr>
        <p:txBody>
          <a:bodyPr anchor="ctr"/>
          <a:lstStyle/>
          <a:p>
            <a:pPr>
              <a:lnSpc>
                <a:spcPct val="100000"/>
              </a:lnSpc>
            </a:pPr>
            <a:fld id="{8365E75B-33D1-40DC-9A8A-B397845CC64A}" type="slidenum">
              <a:rPr lang="en-IN">
                <a:solidFill>
                  <a:srgbClr val="0000FF"/>
                </a:solidFill>
                <a:latin typeface="Cambria"/>
              </a:rPr>
              <a:pPr>
                <a:lnSpc>
                  <a:spcPct val="100000"/>
                </a:lnSpc>
              </a:pPr>
              <a:t>7</a:t>
            </a:fld>
            <a:endParaRPr>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0" y="27468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Screen Shots</a:t>
            </a:r>
            <a:endParaRPr sz="3200">
              <a:latin typeface="Times New Roman" pitchFamily="18" charset="0"/>
              <a:cs typeface="Times New Roman" pitchFamily="18" charset="0"/>
            </a:endParaRPr>
          </a:p>
        </p:txBody>
      </p:sp>
      <p:sp>
        <p:nvSpPr>
          <p:cNvPr id="153" name="TextShape 2"/>
          <p:cNvSpPr txBox="1"/>
          <p:nvPr/>
        </p:nvSpPr>
        <p:spPr>
          <a:xfrm>
            <a:off x="457200" y="1600200"/>
            <a:ext cx="8229323" cy="4525560"/>
          </a:xfrm>
          <a:prstGeom prst="rect">
            <a:avLst/>
          </a:prstGeom>
        </p:spPr>
        <p:txBody>
          <a:bodyPr/>
          <a:lstStyle/>
          <a:p>
            <a:endParaRPr/>
          </a:p>
        </p:txBody>
      </p:sp>
      <p:sp>
        <p:nvSpPr>
          <p:cNvPr id="15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55" name="TextShape 4"/>
          <p:cNvSpPr txBox="1"/>
          <p:nvPr/>
        </p:nvSpPr>
        <p:spPr>
          <a:xfrm>
            <a:off x="8264769" y="6172200"/>
            <a:ext cx="585969" cy="685440"/>
          </a:xfrm>
          <a:prstGeom prst="rect">
            <a:avLst/>
          </a:prstGeom>
        </p:spPr>
        <p:txBody>
          <a:bodyPr anchor="ctr"/>
          <a:lstStyle/>
          <a:p>
            <a:pPr>
              <a:lnSpc>
                <a:spcPct val="100000"/>
              </a:lnSpc>
            </a:pPr>
            <a:fld id="{D3518213-5C68-4944-8677-D2500BF033B6}" type="slidenum">
              <a:rPr lang="en-IN">
                <a:solidFill>
                  <a:srgbClr val="0000FF"/>
                </a:solidFill>
                <a:latin typeface="Cambria"/>
              </a:rPr>
              <a:pPr>
                <a:lnSpc>
                  <a:spcPct val="100000"/>
                </a:lnSpc>
              </a:pPr>
              <a:t>8</a:t>
            </a:fld>
            <a:endParaRPr>
              <a:solidFill>
                <a:srgbClr val="0000FF"/>
              </a:solidFill>
            </a:endParaRPr>
          </a:p>
        </p:txBody>
      </p:sp>
      <p:pic>
        <p:nvPicPr>
          <p:cNvPr id="3" name="Picture 2">
            <a:extLst>
              <a:ext uri="{FF2B5EF4-FFF2-40B4-BE49-F238E27FC236}">
                <a16:creationId xmlns:a16="http://schemas.microsoft.com/office/drawing/2014/main" id="{21FB0FDA-EE46-4C14-95CF-7C8FA0C380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00" y="990600"/>
            <a:ext cx="5284902" cy="2590800"/>
          </a:xfrm>
          <a:prstGeom prst="rect">
            <a:avLst/>
          </a:prstGeom>
        </p:spPr>
      </p:pic>
      <p:pic>
        <p:nvPicPr>
          <p:cNvPr id="5" name="Picture 4">
            <a:extLst>
              <a:ext uri="{FF2B5EF4-FFF2-40B4-BE49-F238E27FC236}">
                <a16:creationId xmlns:a16="http://schemas.microsoft.com/office/drawing/2014/main" id="{E6D261FA-99CF-40B8-BCB4-32BC67481C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9633" y="3689659"/>
            <a:ext cx="5284902" cy="262180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145947-478B-4A92-AC69-57DA71AAB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04800"/>
            <a:ext cx="5943600" cy="2971800"/>
          </a:xfrm>
          <a:prstGeom prst="rect">
            <a:avLst/>
          </a:prstGeom>
        </p:spPr>
      </p:pic>
      <p:pic>
        <p:nvPicPr>
          <p:cNvPr id="5" name="Picture 4">
            <a:extLst>
              <a:ext uri="{FF2B5EF4-FFF2-40B4-BE49-F238E27FC236}">
                <a16:creationId xmlns:a16="http://schemas.microsoft.com/office/drawing/2014/main" id="{2D1FFA08-C8A4-4BE1-BB6A-CD376066D4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3429000"/>
            <a:ext cx="5962231" cy="2971800"/>
          </a:xfrm>
          <a:prstGeom prst="rect">
            <a:avLst/>
          </a:prstGeom>
        </p:spPr>
      </p:pic>
    </p:spTree>
    <p:extLst>
      <p:ext uri="{BB962C8B-B14F-4D97-AF65-F5344CB8AC3E}">
        <p14:creationId xmlns:p14="http://schemas.microsoft.com/office/powerpoint/2010/main" val="3301292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1464</TotalTime>
  <Words>785</Words>
  <Application>Microsoft Office PowerPoint</Application>
  <PresentationFormat>On-screen Show (4:3)</PresentationFormat>
  <Paragraphs>113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vt:lpstr>
      <vt:lpstr>Calibri</vt:lpstr>
      <vt:lpstr>Cambria</vt:lpstr>
      <vt:lpstr>Times New Roman</vt:lpstr>
      <vt:lpstr>Office Theme</vt:lpstr>
      <vt:lpstr>Progress Seminar on  Portfolio Website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rajeshree parshionik</cp:lastModifiedBy>
  <cp:revision>135</cp:revision>
  <dcterms:created xsi:type="dcterms:W3CDTF">2021-03-08T15:20:31Z</dcterms:created>
  <dcterms:modified xsi:type="dcterms:W3CDTF">2021-06-23T06:33:21Z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2017-11-07T00:00:00Z</vt:filetime>
  </property>
  <property fmtid="{D5CDD505-2E9C-101B-9397-08002B2CF9AE}" pid="3" name="Creator">
    <vt:lpwstr>Impress</vt:lpwstr>
  </property>
  <property fmtid="{D5CDD505-2E9C-101B-9397-08002B2CF9AE}" pid="4" name="LastSaved">
    <vt:filetime>2021-03-08T00:00:00Z</vt:filetime>
  </property>
</Properties>
</file>