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26"/>
  </p:notesMasterIdLst>
  <p:sldIdLst>
    <p:sldId id="256" r:id="rId2"/>
    <p:sldId id="259" r:id="rId3"/>
    <p:sldId id="260" r:id="rId4"/>
    <p:sldId id="308" r:id="rId5"/>
    <p:sldId id="262" r:id="rId6"/>
    <p:sldId id="286" r:id="rId7"/>
    <p:sldId id="305" r:id="rId8"/>
    <p:sldId id="306" r:id="rId9"/>
    <p:sldId id="307" r:id="rId10"/>
    <p:sldId id="300" r:id="rId11"/>
    <p:sldId id="261" r:id="rId12"/>
    <p:sldId id="301" r:id="rId13"/>
    <p:sldId id="302" r:id="rId14"/>
    <p:sldId id="303" r:id="rId15"/>
    <p:sldId id="274" r:id="rId16"/>
    <p:sldId id="275" r:id="rId17"/>
    <p:sldId id="277" r:id="rId18"/>
    <p:sldId id="278" r:id="rId19"/>
    <p:sldId id="290" r:id="rId20"/>
    <p:sldId id="282" r:id="rId21"/>
    <p:sldId id="304" r:id="rId22"/>
    <p:sldId id="293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66CCFF"/>
    <a:srgbClr val="66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63E46-75A5-4726-8542-865768368666}" v="1" dt="2019-04-21T02:22:48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9" autoAdjust="0"/>
    <p:restoredTop sz="94291" autoAdjust="0"/>
  </p:normalViewPr>
  <p:slideViewPr>
    <p:cSldViewPr snapToGrid="0">
      <p:cViewPr varScale="1">
        <p:scale>
          <a:sx n="86" d="100"/>
          <a:sy n="86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ka narang" userId="1e4fdb671f10bc9d" providerId="LiveId" clId="{ED163E46-75A5-4726-8542-865768368666}"/>
    <pc:docChg chg="modSld sldOrd">
      <pc:chgData name="ruchika narang" userId="1e4fdb671f10bc9d" providerId="LiveId" clId="{ED163E46-75A5-4726-8542-865768368666}" dt="2019-04-21T02:22:48.552" v="0"/>
      <pc:docMkLst>
        <pc:docMk/>
      </pc:docMkLst>
      <pc:sldChg chg="ord">
        <pc:chgData name="ruchika narang" userId="1e4fdb671f10bc9d" providerId="LiveId" clId="{ED163E46-75A5-4726-8542-865768368666}" dt="2019-04-21T02:22:48.552" v="0"/>
        <pc:sldMkLst>
          <pc:docMk/>
          <pc:sldMk cId="4249145518" sldId="25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D2C2B-C23E-48E3-9D59-D2CF4E4EFA0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5ECDBB-5183-4D88-9F69-6ACA7A2B742F}">
      <dgm:prSet phldrT="[Text]"/>
      <dgm:spPr/>
      <dgm:t>
        <a:bodyPr/>
        <a:lstStyle/>
        <a:p>
          <a:r>
            <a:rPr lang="en-US" dirty="0"/>
            <a:t>Categorical Variables</a:t>
          </a:r>
        </a:p>
      </dgm:t>
    </dgm:pt>
    <dgm:pt modelId="{6816850E-BEB6-417E-8C70-0085BB96F231}" type="parTrans" cxnId="{96B348C5-B703-4673-839B-1C3ADFE56621}">
      <dgm:prSet/>
      <dgm:spPr/>
      <dgm:t>
        <a:bodyPr/>
        <a:lstStyle/>
        <a:p>
          <a:endParaRPr lang="en-US"/>
        </a:p>
      </dgm:t>
    </dgm:pt>
    <dgm:pt modelId="{1801517A-174A-408E-9183-12DEC4288007}" type="sibTrans" cxnId="{96B348C5-B703-4673-839B-1C3ADFE56621}">
      <dgm:prSet/>
      <dgm:spPr/>
      <dgm:t>
        <a:bodyPr/>
        <a:lstStyle/>
        <a:p>
          <a:endParaRPr lang="en-US"/>
        </a:p>
      </dgm:t>
    </dgm:pt>
    <dgm:pt modelId="{9E6FCFD9-319F-4DD4-A39D-68BF7135E4C0}">
      <dgm:prSet phldrT="[Text]"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Satisfaction</a:t>
          </a:r>
          <a:endParaRPr lang="en-US" sz="1500" dirty="0"/>
        </a:p>
      </dgm:t>
    </dgm:pt>
    <dgm:pt modelId="{430B66BF-071E-4299-B709-3FCA964361F3}" type="parTrans" cxnId="{A52D6641-280A-42EA-932F-185EFB1EB624}">
      <dgm:prSet/>
      <dgm:spPr/>
      <dgm:t>
        <a:bodyPr/>
        <a:lstStyle/>
        <a:p>
          <a:endParaRPr lang="en-US"/>
        </a:p>
      </dgm:t>
    </dgm:pt>
    <dgm:pt modelId="{DB8DD7D3-AC77-40A3-97FC-7A96A0AB1DC4}" type="sibTrans" cxnId="{A52D6641-280A-42EA-932F-185EFB1EB624}">
      <dgm:prSet/>
      <dgm:spPr/>
      <dgm:t>
        <a:bodyPr/>
        <a:lstStyle/>
        <a:p>
          <a:endParaRPr lang="en-US"/>
        </a:p>
      </dgm:t>
    </dgm:pt>
    <dgm:pt modelId="{087881DD-C819-4713-86F9-AC97BAD76E22}">
      <dgm:prSet phldrT="[Text]"/>
      <dgm:spPr/>
      <dgm:t>
        <a:bodyPr/>
        <a:lstStyle/>
        <a:p>
          <a:r>
            <a:rPr lang="en-US" dirty="0"/>
            <a:t>Continuous Variables</a:t>
          </a:r>
        </a:p>
      </dgm:t>
    </dgm:pt>
    <dgm:pt modelId="{2020DEE6-52B8-4F15-969F-1A59D42B9FE3}" type="parTrans" cxnId="{C04C9BBC-FA2C-47DE-98DD-957585545E5C}">
      <dgm:prSet/>
      <dgm:spPr/>
      <dgm:t>
        <a:bodyPr/>
        <a:lstStyle/>
        <a:p>
          <a:endParaRPr lang="en-US"/>
        </a:p>
      </dgm:t>
    </dgm:pt>
    <dgm:pt modelId="{EE36E46E-C449-49D9-A936-D8806B20037A}" type="sibTrans" cxnId="{C04C9BBC-FA2C-47DE-98DD-957585545E5C}">
      <dgm:prSet/>
      <dgm:spPr/>
      <dgm:t>
        <a:bodyPr/>
        <a:lstStyle/>
        <a:p>
          <a:endParaRPr lang="en-US"/>
        </a:p>
      </dgm:t>
    </dgm:pt>
    <dgm:pt modelId="{75464222-F281-45ED-A1B9-99660BDDD75C}">
      <dgm:prSet phldrT="[Text]"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Age</a:t>
          </a:r>
          <a:endParaRPr lang="en-US" sz="1500" dirty="0"/>
        </a:p>
      </dgm:t>
    </dgm:pt>
    <dgm:pt modelId="{5A70793D-CD45-4922-8403-2ED1534C8BBD}" type="parTrans" cxnId="{C3ABE957-FC9B-4CA9-9BE9-EC6DBF119F3C}">
      <dgm:prSet/>
      <dgm:spPr/>
      <dgm:t>
        <a:bodyPr/>
        <a:lstStyle/>
        <a:p>
          <a:endParaRPr lang="en-US"/>
        </a:p>
      </dgm:t>
    </dgm:pt>
    <dgm:pt modelId="{1533A9DD-10EF-42AC-9D4E-3D119E96F58F}" type="sibTrans" cxnId="{C3ABE957-FC9B-4CA9-9BE9-EC6DBF119F3C}">
      <dgm:prSet/>
      <dgm:spPr/>
      <dgm:t>
        <a:bodyPr/>
        <a:lstStyle/>
        <a:p>
          <a:endParaRPr lang="en-US"/>
        </a:p>
      </dgm:t>
    </dgm:pt>
    <dgm:pt modelId="{96ECA875-E3F8-4A99-8E2A-24778AFB98B1}">
      <dgm:prSet phldrT="[Text]"/>
      <dgm:spPr/>
      <dgm:t>
        <a:bodyPr/>
        <a:lstStyle/>
        <a:p>
          <a:r>
            <a:rPr lang="en-US" dirty="0"/>
            <a:t>Character Variables</a:t>
          </a:r>
        </a:p>
      </dgm:t>
    </dgm:pt>
    <dgm:pt modelId="{07F08780-754A-4A86-AD2C-514026A9B5A7}" type="parTrans" cxnId="{78A84F1C-246E-47D8-AEDC-868C0B566E2A}">
      <dgm:prSet/>
      <dgm:spPr/>
      <dgm:t>
        <a:bodyPr/>
        <a:lstStyle/>
        <a:p>
          <a:endParaRPr lang="en-US"/>
        </a:p>
      </dgm:t>
    </dgm:pt>
    <dgm:pt modelId="{8A5A45F7-1ADE-42B8-8C82-7F79A724037A}" type="sibTrans" cxnId="{78A84F1C-246E-47D8-AEDC-868C0B566E2A}">
      <dgm:prSet/>
      <dgm:spPr/>
      <dgm:t>
        <a:bodyPr/>
        <a:lstStyle/>
        <a:p>
          <a:endParaRPr lang="en-US"/>
        </a:p>
      </dgm:t>
    </dgm:pt>
    <dgm:pt modelId="{17CB4CFC-2718-4FA8-AAF6-9A87D6C1BC9F}">
      <dgm:prSet phldrT="[Text]"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Airline Code</a:t>
          </a:r>
          <a:endParaRPr lang="en-US" sz="1500" dirty="0"/>
        </a:p>
      </dgm:t>
    </dgm:pt>
    <dgm:pt modelId="{80F51E31-F476-4960-AE0B-4C61E82CF3D3}" type="parTrans" cxnId="{9AB13884-F441-4140-8A2C-6C92F8AE09F0}">
      <dgm:prSet/>
      <dgm:spPr/>
      <dgm:t>
        <a:bodyPr/>
        <a:lstStyle/>
        <a:p>
          <a:endParaRPr lang="en-US"/>
        </a:p>
      </dgm:t>
    </dgm:pt>
    <dgm:pt modelId="{3CD73322-C7EB-4D18-991D-A187FCD7185B}" type="sibTrans" cxnId="{9AB13884-F441-4140-8A2C-6C92F8AE09F0}">
      <dgm:prSet/>
      <dgm:spPr/>
      <dgm:t>
        <a:bodyPr/>
        <a:lstStyle/>
        <a:p>
          <a:endParaRPr lang="en-US"/>
        </a:p>
      </dgm:t>
    </dgm:pt>
    <dgm:pt modelId="{29099931-CF55-4ED9-9F5B-F84449FFA6A2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Airline Status</a:t>
          </a:r>
          <a:endParaRPr lang="en-US" sz="1500" dirty="0"/>
        </a:p>
      </dgm:t>
    </dgm:pt>
    <dgm:pt modelId="{DBF08CB0-5EBC-419E-9FAB-6EB5154AA1DB}" type="parTrans" cxnId="{FFE99E14-777E-4656-8E6E-0B16DB631743}">
      <dgm:prSet/>
      <dgm:spPr/>
      <dgm:t>
        <a:bodyPr/>
        <a:lstStyle/>
        <a:p>
          <a:endParaRPr lang="en-US"/>
        </a:p>
      </dgm:t>
    </dgm:pt>
    <dgm:pt modelId="{826F8A3A-55B7-4CC5-AB67-96C2EADD3D8D}" type="sibTrans" cxnId="{FFE99E14-777E-4656-8E6E-0B16DB631743}">
      <dgm:prSet/>
      <dgm:spPr/>
      <dgm:t>
        <a:bodyPr/>
        <a:lstStyle/>
        <a:p>
          <a:endParaRPr lang="en-US"/>
        </a:p>
      </dgm:t>
    </dgm:pt>
    <dgm:pt modelId="{2C546C2F-1618-4D25-A8D4-64327D0168B8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Age Range</a:t>
          </a:r>
          <a:endParaRPr lang="en-US" sz="1500" dirty="0"/>
        </a:p>
      </dgm:t>
    </dgm:pt>
    <dgm:pt modelId="{4780E163-774F-4CCD-BB08-E8801A510235}" type="parTrans" cxnId="{3BA4B2F1-5D9A-4A3D-A855-FA6D016DF4D1}">
      <dgm:prSet/>
      <dgm:spPr/>
      <dgm:t>
        <a:bodyPr/>
        <a:lstStyle/>
        <a:p>
          <a:endParaRPr lang="en-US"/>
        </a:p>
      </dgm:t>
    </dgm:pt>
    <dgm:pt modelId="{C4A72964-1EF4-4110-897F-32E6BD53A237}" type="sibTrans" cxnId="{3BA4B2F1-5D9A-4A3D-A855-FA6D016DF4D1}">
      <dgm:prSet/>
      <dgm:spPr/>
      <dgm:t>
        <a:bodyPr/>
        <a:lstStyle/>
        <a:p>
          <a:endParaRPr lang="en-US"/>
        </a:p>
      </dgm:t>
    </dgm:pt>
    <dgm:pt modelId="{4A4156D0-A822-4146-A004-B9EF878916A8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Gender</a:t>
          </a:r>
          <a:endParaRPr lang="en-US" sz="1500" dirty="0"/>
        </a:p>
      </dgm:t>
    </dgm:pt>
    <dgm:pt modelId="{889EBAA2-EF74-4994-8D5A-BB9EA41C0732}" type="parTrans" cxnId="{991A8DFC-5C17-4F49-AB79-616132562A00}">
      <dgm:prSet/>
      <dgm:spPr/>
      <dgm:t>
        <a:bodyPr/>
        <a:lstStyle/>
        <a:p>
          <a:endParaRPr lang="en-US"/>
        </a:p>
      </dgm:t>
    </dgm:pt>
    <dgm:pt modelId="{6419BAD4-C3CE-4ABA-9BB3-915218822672}" type="sibTrans" cxnId="{991A8DFC-5C17-4F49-AB79-616132562A00}">
      <dgm:prSet/>
      <dgm:spPr/>
      <dgm:t>
        <a:bodyPr/>
        <a:lstStyle/>
        <a:p>
          <a:endParaRPr lang="en-US"/>
        </a:p>
      </dgm:t>
    </dgm:pt>
    <dgm:pt modelId="{6897A2F2-9996-4B77-9EE4-6DA9E190523C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Price Sensitivity</a:t>
          </a:r>
          <a:endParaRPr lang="en-US" sz="1500" dirty="0"/>
        </a:p>
      </dgm:t>
    </dgm:pt>
    <dgm:pt modelId="{DA595A3C-343C-4CE1-95CF-52CF8D3C2EBF}" type="parTrans" cxnId="{36D87054-ED68-4F71-9D6B-E90FD28ADA6E}">
      <dgm:prSet/>
      <dgm:spPr/>
      <dgm:t>
        <a:bodyPr/>
        <a:lstStyle/>
        <a:p>
          <a:endParaRPr lang="en-US"/>
        </a:p>
      </dgm:t>
    </dgm:pt>
    <dgm:pt modelId="{3C353B6D-B103-4F12-9DA6-0CCDEC20CDF2}" type="sibTrans" cxnId="{36D87054-ED68-4F71-9D6B-E90FD28ADA6E}">
      <dgm:prSet/>
      <dgm:spPr/>
      <dgm:t>
        <a:bodyPr/>
        <a:lstStyle/>
        <a:p>
          <a:endParaRPr lang="en-US"/>
        </a:p>
      </dgm:t>
    </dgm:pt>
    <dgm:pt modelId="{0AF16B19-115E-4B6F-87C1-2CA4E6729DE8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Year of First Flight</a:t>
          </a:r>
          <a:endParaRPr lang="en-US" sz="1500" dirty="0"/>
        </a:p>
      </dgm:t>
    </dgm:pt>
    <dgm:pt modelId="{8F666FC1-C448-4B14-92F2-6FF0F52CD356}" type="parTrans" cxnId="{55503890-2031-4D42-8B85-22669EE1B98F}">
      <dgm:prSet/>
      <dgm:spPr/>
      <dgm:t>
        <a:bodyPr/>
        <a:lstStyle/>
        <a:p>
          <a:endParaRPr lang="en-US"/>
        </a:p>
      </dgm:t>
    </dgm:pt>
    <dgm:pt modelId="{649265E4-E1AD-4E5F-ADE2-14F064F42BCC}" type="sibTrans" cxnId="{55503890-2031-4D42-8B85-22669EE1B98F}">
      <dgm:prSet/>
      <dgm:spPr/>
      <dgm:t>
        <a:bodyPr/>
        <a:lstStyle/>
        <a:p>
          <a:endParaRPr lang="en-US"/>
        </a:p>
      </dgm:t>
    </dgm:pt>
    <dgm:pt modelId="{E1208F52-0A29-422C-9183-C4605C5F44C6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No of Flights p.a. grouped</a:t>
          </a:r>
          <a:endParaRPr lang="en-US" sz="1500" dirty="0"/>
        </a:p>
      </dgm:t>
    </dgm:pt>
    <dgm:pt modelId="{BBC8B9AC-2B66-4604-8F15-9A316E3DA4B7}" type="parTrans" cxnId="{6B98EC03-3A3E-44D6-83D7-289CA4601606}">
      <dgm:prSet/>
      <dgm:spPr/>
      <dgm:t>
        <a:bodyPr/>
        <a:lstStyle/>
        <a:p>
          <a:endParaRPr lang="en-US"/>
        </a:p>
      </dgm:t>
    </dgm:pt>
    <dgm:pt modelId="{1AE11446-F3FE-4F0B-960F-24AC319F835C}" type="sibTrans" cxnId="{6B98EC03-3A3E-44D6-83D7-289CA4601606}">
      <dgm:prSet/>
      <dgm:spPr/>
      <dgm:t>
        <a:bodyPr/>
        <a:lstStyle/>
        <a:p>
          <a:endParaRPr lang="en-US"/>
        </a:p>
      </dgm:t>
    </dgm:pt>
    <dgm:pt modelId="{67DADAA3-6412-4A79-A39C-E5F0AC835F6C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Type of Travel</a:t>
          </a:r>
          <a:endParaRPr lang="en-US" sz="1500" dirty="0"/>
        </a:p>
      </dgm:t>
    </dgm:pt>
    <dgm:pt modelId="{073CDF2D-FCBF-46D5-8782-D2519457C676}" type="parTrans" cxnId="{78DF90C0-C916-4DDB-819F-2F956673DC36}">
      <dgm:prSet/>
      <dgm:spPr/>
      <dgm:t>
        <a:bodyPr/>
        <a:lstStyle/>
        <a:p>
          <a:endParaRPr lang="en-US"/>
        </a:p>
      </dgm:t>
    </dgm:pt>
    <dgm:pt modelId="{1E7A4FD8-9C14-4724-9C23-362D4CBB39BC}" type="sibTrans" cxnId="{78DF90C0-C916-4DDB-819F-2F956673DC36}">
      <dgm:prSet/>
      <dgm:spPr/>
      <dgm:t>
        <a:bodyPr/>
        <a:lstStyle/>
        <a:p>
          <a:endParaRPr lang="en-US"/>
        </a:p>
      </dgm:t>
    </dgm:pt>
    <dgm:pt modelId="{ACC07F21-ECAF-4B45-84CF-9A0F0924F27F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No. of other Loyalty Cards</a:t>
          </a:r>
          <a:endParaRPr lang="en-US" sz="1500" dirty="0"/>
        </a:p>
      </dgm:t>
    </dgm:pt>
    <dgm:pt modelId="{1C791CE2-C37B-4E5C-A20F-DF7EECB0717E}" type="parTrans" cxnId="{52433B48-430D-4351-A65A-880E58C50957}">
      <dgm:prSet/>
      <dgm:spPr/>
      <dgm:t>
        <a:bodyPr/>
        <a:lstStyle/>
        <a:p>
          <a:endParaRPr lang="en-US"/>
        </a:p>
      </dgm:t>
    </dgm:pt>
    <dgm:pt modelId="{3F15E1EB-AD4D-485D-80F9-AB878D4E65D6}" type="sibTrans" cxnId="{52433B48-430D-4351-A65A-880E58C50957}">
      <dgm:prSet/>
      <dgm:spPr/>
      <dgm:t>
        <a:bodyPr/>
        <a:lstStyle/>
        <a:p>
          <a:endParaRPr lang="en-US"/>
        </a:p>
      </dgm:t>
    </dgm:pt>
    <dgm:pt modelId="{C4969D68-3E0D-48E4-80AC-45E4A5D1EB82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Class</a:t>
          </a:r>
          <a:endParaRPr lang="en-US" sz="1500" dirty="0"/>
        </a:p>
      </dgm:t>
    </dgm:pt>
    <dgm:pt modelId="{2D10C493-AA31-430A-934B-BF34CC1A4A36}" type="parTrans" cxnId="{77672BCE-EFCC-4360-B809-100D3C48D6A6}">
      <dgm:prSet/>
      <dgm:spPr/>
      <dgm:t>
        <a:bodyPr/>
        <a:lstStyle/>
        <a:p>
          <a:endParaRPr lang="en-US"/>
        </a:p>
      </dgm:t>
    </dgm:pt>
    <dgm:pt modelId="{5925B3D9-F64A-4214-8D8B-EC8505D314C7}" type="sibTrans" cxnId="{77672BCE-EFCC-4360-B809-100D3C48D6A6}">
      <dgm:prSet/>
      <dgm:spPr/>
      <dgm:t>
        <a:bodyPr/>
        <a:lstStyle/>
        <a:p>
          <a:endParaRPr lang="en-US"/>
        </a:p>
      </dgm:t>
    </dgm:pt>
    <dgm:pt modelId="{36D84AF0-8938-43CE-B3ED-4B19AFBC0A5E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Day of Month</a:t>
          </a:r>
          <a:endParaRPr lang="en-US" sz="1500" dirty="0"/>
        </a:p>
      </dgm:t>
    </dgm:pt>
    <dgm:pt modelId="{6E7B5610-FF79-4494-99E8-D73E19424A5F}" type="parTrans" cxnId="{771A33BF-848B-4DF4-A05D-E0479BF3C8C8}">
      <dgm:prSet/>
      <dgm:spPr/>
      <dgm:t>
        <a:bodyPr/>
        <a:lstStyle/>
        <a:p>
          <a:endParaRPr lang="en-US"/>
        </a:p>
      </dgm:t>
    </dgm:pt>
    <dgm:pt modelId="{5B671720-7F2A-47E3-B154-59B53B2838EB}" type="sibTrans" cxnId="{771A33BF-848B-4DF4-A05D-E0479BF3C8C8}">
      <dgm:prSet/>
      <dgm:spPr/>
      <dgm:t>
        <a:bodyPr/>
        <a:lstStyle/>
        <a:p>
          <a:endParaRPr lang="en-US"/>
        </a:p>
      </dgm:t>
    </dgm:pt>
    <dgm:pt modelId="{E056BF34-DEBA-4DEC-8BA6-3FF1F2831417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Flight date</a:t>
          </a:r>
          <a:endParaRPr lang="en-US" sz="1500" dirty="0"/>
        </a:p>
      </dgm:t>
    </dgm:pt>
    <dgm:pt modelId="{555D86EE-F570-4026-95D9-985FC6009A24}" type="parTrans" cxnId="{01B90C78-B1DD-4451-A096-D036C0986133}">
      <dgm:prSet/>
      <dgm:spPr/>
      <dgm:t>
        <a:bodyPr/>
        <a:lstStyle/>
        <a:p>
          <a:endParaRPr lang="en-US"/>
        </a:p>
      </dgm:t>
    </dgm:pt>
    <dgm:pt modelId="{32E6F266-BE14-4892-BA9E-EEDAD7CDEF71}" type="sibTrans" cxnId="{01B90C78-B1DD-4451-A096-D036C0986133}">
      <dgm:prSet/>
      <dgm:spPr/>
      <dgm:t>
        <a:bodyPr/>
        <a:lstStyle/>
        <a:p>
          <a:endParaRPr lang="en-US"/>
        </a:p>
      </dgm:t>
    </dgm:pt>
    <dgm:pt modelId="{8C9623B3-FF54-4CE6-ACC4-E8168FF6684A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Flight cancelled</a:t>
          </a:r>
          <a:endParaRPr lang="en-US" sz="1500" dirty="0"/>
        </a:p>
      </dgm:t>
    </dgm:pt>
    <dgm:pt modelId="{54B9D94A-DDF7-4F0A-A45D-2D50AABFB59A}" type="parTrans" cxnId="{8EA15FF3-A6A9-46F4-B206-8591C6BA8C83}">
      <dgm:prSet/>
      <dgm:spPr/>
      <dgm:t>
        <a:bodyPr/>
        <a:lstStyle/>
        <a:p>
          <a:endParaRPr lang="en-US"/>
        </a:p>
      </dgm:t>
    </dgm:pt>
    <dgm:pt modelId="{A0973276-F081-4D6A-9B8B-82A147F406FC}" type="sibTrans" cxnId="{8EA15FF3-A6A9-46F4-B206-8591C6BA8C83}">
      <dgm:prSet/>
      <dgm:spPr/>
      <dgm:t>
        <a:bodyPr/>
        <a:lstStyle/>
        <a:p>
          <a:endParaRPr lang="en-US"/>
        </a:p>
      </dgm:t>
    </dgm:pt>
    <dgm:pt modelId="{78FB17D0-CB0C-4636-B5B9-145B94278D4C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No of Flights p.a.</a:t>
          </a:r>
          <a:endParaRPr lang="en-US" sz="1500" dirty="0"/>
        </a:p>
      </dgm:t>
    </dgm:pt>
    <dgm:pt modelId="{0B755460-12B5-4DE4-9B89-62A8B86740EB}" type="parTrans" cxnId="{91772247-4A98-48F4-9300-2C94E3B9A516}">
      <dgm:prSet/>
      <dgm:spPr/>
      <dgm:t>
        <a:bodyPr/>
        <a:lstStyle/>
        <a:p>
          <a:endParaRPr lang="en-US"/>
        </a:p>
      </dgm:t>
    </dgm:pt>
    <dgm:pt modelId="{4668D0E1-CA46-4A73-959A-83D2F181E029}" type="sibTrans" cxnId="{91772247-4A98-48F4-9300-2C94E3B9A516}">
      <dgm:prSet/>
      <dgm:spPr/>
      <dgm:t>
        <a:bodyPr/>
        <a:lstStyle/>
        <a:p>
          <a:endParaRPr lang="en-US"/>
        </a:p>
      </dgm:t>
    </dgm:pt>
    <dgm:pt modelId="{FC8E5B03-DD6A-4405-B32D-0235C133F96E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% of Flight with other Airlines</a:t>
          </a:r>
          <a:endParaRPr lang="en-US" sz="1500" dirty="0"/>
        </a:p>
      </dgm:t>
    </dgm:pt>
    <dgm:pt modelId="{6E3A945F-0BF9-40F3-AE3F-40BF85260325}" type="parTrans" cxnId="{B2AE57CD-D352-456F-8422-67D52170D193}">
      <dgm:prSet/>
      <dgm:spPr/>
      <dgm:t>
        <a:bodyPr/>
        <a:lstStyle/>
        <a:p>
          <a:endParaRPr lang="en-US"/>
        </a:p>
      </dgm:t>
    </dgm:pt>
    <dgm:pt modelId="{56FEC22E-46F0-4992-BDB3-06624E069A46}" type="sibTrans" cxnId="{B2AE57CD-D352-456F-8422-67D52170D193}">
      <dgm:prSet/>
      <dgm:spPr/>
      <dgm:t>
        <a:bodyPr/>
        <a:lstStyle/>
        <a:p>
          <a:endParaRPr lang="en-US"/>
        </a:p>
      </dgm:t>
    </dgm:pt>
    <dgm:pt modelId="{9FAE4DB9-F7C1-4428-892E-5D40D5163A12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Shopping Amount at Airport</a:t>
          </a:r>
          <a:endParaRPr lang="en-US" sz="1500" dirty="0"/>
        </a:p>
      </dgm:t>
    </dgm:pt>
    <dgm:pt modelId="{50CFAEE8-CF2A-4FC9-B1B5-7C1F7F1A78EC}" type="parTrans" cxnId="{A3D70EFF-B175-46B6-8F38-A08CED360236}">
      <dgm:prSet/>
      <dgm:spPr/>
      <dgm:t>
        <a:bodyPr/>
        <a:lstStyle/>
        <a:p>
          <a:endParaRPr lang="en-US"/>
        </a:p>
      </dgm:t>
    </dgm:pt>
    <dgm:pt modelId="{CE24D2BA-8BD3-4452-A30F-83DA6CCA63A4}" type="sibTrans" cxnId="{A3D70EFF-B175-46B6-8F38-A08CED360236}">
      <dgm:prSet/>
      <dgm:spPr/>
      <dgm:t>
        <a:bodyPr/>
        <a:lstStyle/>
        <a:p>
          <a:endParaRPr lang="en-US"/>
        </a:p>
      </dgm:t>
    </dgm:pt>
    <dgm:pt modelId="{28C6E9EF-BAEA-4B7D-AB9B-76D822513AD1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Eating and Drinking at Airport</a:t>
          </a:r>
          <a:endParaRPr lang="en-US" sz="1500" dirty="0"/>
        </a:p>
      </dgm:t>
    </dgm:pt>
    <dgm:pt modelId="{9A4087A3-C2E7-408E-B375-9BB05228C9D1}" type="parTrans" cxnId="{2877DBAD-2A86-452F-ADA0-0B56A19DCAFF}">
      <dgm:prSet/>
      <dgm:spPr/>
      <dgm:t>
        <a:bodyPr/>
        <a:lstStyle/>
        <a:p>
          <a:endParaRPr lang="en-US"/>
        </a:p>
      </dgm:t>
    </dgm:pt>
    <dgm:pt modelId="{8FD56E9C-0BA4-44ED-9D4E-5BDF0F5A3250}" type="sibTrans" cxnId="{2877DBAD-2A86-452F-ADA0-0B56A19DCAFF}">
      <dgm:prSet/>
      <dgm:spPr/>
      <dgm:t>
        <a:bodyPr/>
        <a:lstStyle/>
        <a:p>
          <a:endParaRPr lang="en-US"/>
        </a:p>
      </dgm:t>
    </dgm:pt>
    <dgm:pt modelId="{52D1AA63-54B0-40D2-8472-1CBD13D4B471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Scheduled Departure Hour</a:t>
          </a:r>
          <a:endParaRPr lang="en-US" sz="1500" dirty="0"/>
        </a:p>
      </dgm:t>
    </dgm:pt>
    <dgm:pt modelId="{AA1C65A0-F4DB-4FEB-A80A-A7B436FC59EA}" type="parTrans" cxnId="{D2B2BBEA-3216-4A3A-8837-8B22C6808952}">
      <dgm:prSet/>
      <dgm:spPr/>
      <dgm:t>
        <a:bodyPr/>
        <a:lstStyle/>
        <a:p>
          <a:endParaRPr lang="en-US"/>
        </a:p>
      </dgm:t>
    </dgm:pt>
    <dgm:pt modelId="{D326B94D-E0A3-4957-8FC3-B9425C1521FC}" type="sibTrans" cxnId="{D2B2BBEA-3216-4A3A-8837-8B22C6808952}">
      <dgm:prSet/>
      <dgm:spPr/>
      <dgm:t>
        <a:bodyPr/>
        <a:lstStyle/>
        <a:p>
          <a:endParaRPr lang="en-US"/>
        </a:p>
      </dgm:t>
    </dgm:pt>
    <dgm:pt modelId="{C4A5F1CB-3A61-47D7-8CA2-00E75C029AD4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Departure Delay in Minutes</a:t>
          </a:r>
          <a:endParaRPr lang="en-US" sz="1500" dirty="0"/>
        </a:p>
      </dgm:t>
    </dgm:pt>
    <dgm:pt modelId="{88ED5DEF-36C1-4488-BF13-329BA0FADF59}" type="parTrans" cxnId="{B6BD1A87-63F1-403A-83A1-E2C0D7275636}">
      <dgm:prSet/>
      <dgm:spPr/>
      <dgm:t>
        <a:bodyPr/>
        <a:lstStyle/>
        <a:p>
          <a:endParaRPr lang="en-US"/>
        </a:p>
      </dgm:t>
    </dgm:pt>
    <dgm:pt modelId="{9C983AEF-11C6-476E-9E2D-80C8F2E3601B}" type="sibTrans" cxnId="{B6BD1A87-63F1-403A-83A1-E2C0D7275636}">
      <dgm:prSet/>
      <dgm:spPr/>
      <dgm:t>
        <a:bodyPr/>
        <a:lstStyle/>
        <a:p>
          <a:endParaRPr lang="en-US"/>
        </a:p>
      </dgm:t>
    </dgm:pt>
    <dgm:pt modelId="{1EDCEE25-A58C-4879-97F9-1DB97166C5B7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Arrival Delay in Minutes</a:t>
          </a:r>
          <a:endParaRPr lang="en-US" sz="1500" dirty="0"/>
        </a:p>
      </dgm:t>
    </dgm:pt>
    <dgm:pt modelId="{66A34B27-7FD7-44D4-A922-F0C116FAD231}" type="parTrans" cxnId="{A4B8B928-DE83-4A16-9229-85001A10D73B}">
      <dgm:prSet/>
      <dgm:spPr/>
      <dgm:t>
        <a:bodyPr/>
        <a:lstStyle/>
        <a:p>
          <a:endParaRPr lang="en-US"/>
        </a:p>
      </dgm:t>
    </dgm:pt>
    <dgm:pt modelId="{D99F38E2-E641-4C34-83A9-6ADDABDCBAC4}" type="sibTrans" cxnId="{A4B8B928-DE83-4A16-9229-85001A10D73B}">
      <dgm:prSet/>
      <dgm:spPr/>
      <dgm:t>
        <a:bodyPr/>
        <a:lstStyle/>
        <a:p>
          <a:endParaRPr lang="en-US"/>
        </a:p>
      </dgm:t>
    </dgm:pt>
    <dgm:pt modelId="{1960BDD4-B712-49EA-99B4-F15028346056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Flight time in minutes</a:t>
          </a:r>
          <a:endParaRPr lang="en-US" sz="1500" dirty="0"/>
        </a:p>
      </dgm:t>
    </dgm:pt>
    <dgm:pt modelId="{1FDE75E7-5790-4C8E-8861-B701D1EECDEB}" type="parTrans" cxnId="{95285275-395F-45C7-A636-5C2CF3753AD9}">
      <dgm:prSet/>
      <dgm:spPr/>
      <dgm:t>
        <a:bodyPr/>
        <a:lstStyle/>
        <a:p>
          <a:endParaRPr lang="en-US"/>
        </a:p>
      </dgm:t>
    </dgm:pt>
    <dgm:pt modelId="{80354CA9-A35B-45B5-83B5-A6DFB4C38E8D}" type="sibTrans" cxnId="{95285275-395F-45C7-A636-5C2CF3753AD9}">
      <dgm:prSet/>
      <dgm:spPr/>
      <dgm:t>
        <a:bodyPr/>
        <a:lstStyle/>
        <a:p>
          <a:endParaRPr lang="en-US"/>
        </a:p>
      </dgm:t>
    </dgm:pt>
    <dgm:pt modelId="{C4505A45-7650-442D-B17F-E4A50D063A01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Flight Distance</a:t>
          </a:r>
          <a:endParaRPr lang="en-US" sz="1500" dirty="0"/>
        </a:p>
      </dgm:t>
    </dgm:pt>
    <dgm:pt modelId="{F202314A-CFF2-4B17-80FF-4C7EB46126F9}" type="parTrans" cxnId="{44452469-84E5-4C38-BC7C-12D300A364DC}">
      <dgm:prSet/>
      <dgm:spPr/>
      <dgm:t>
        <a:bodyPr/>
        <a:lstStyle/>
        <a:p>
          <a:endParaRPr lang="en-US"/>
        </a:p>
      </dgm:t>
    </dgm:pt>
    <dgm:pt modelId="{955DB8FE-33B1-41EC-99BD-FDFC11FEA578}" type="sibTrans" cxnId="{44452469-84E5-4C38-BC7C-12D300A364DC}">
      <dgm:prSet/>
      <dgm:spPr/>
      <dgm:t>
        <a:bodyPr/>
        <a:lstStyle/>
        <a:p>
          <a:endParaRPr lang="en-US"/>
        </a:p>
      </dgm:t>
    </dgm:pt>
    <dgm:pt modelId="{87C09C54-E83E-43BC-AB6A-4B9E7FB50985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Airline Name</a:t>
          </a:r>
          <a:endParaRPr lang="en-US" sz="1500" dirty="0"/>
        </a:p>
      </dgm:t>
    </dgm:pt>
    <dgm:pt modelId="{92484EDB-85E7-4993-AAB8-5B91A7E19557}" type="parTrans" cxnId="{AC74FBD5-1E16-49E1-86BE-D128D0B9000A}">
      <dgm:prSet/>
      <dgm:spPr/>
      <dgm:t>
        <a:bodyPr/>
        <a:lstStyle/>
        <a:p>
          <a:endParaRPr lang="en-US"/>
        </a:p>
      </dgm:t>
    </dgm:pt>
    <dgm:pt modelId="{B0A70C64-6D1A-4E0E-AB1D-D5DE2BEAAFB5}" type="sibTrans" cxnId="{AC74FBD5-1E16-49E1-86BE-D128D0B9000A}">
      <dgm:prSet/>
      <dgm:spPr/>
      <dgm:t>
        <a:bodyPr/>
        <a:lstStyle/>
        <a:p>
          <a:endParaRPr lang="en-US"/>
        </a:p>
      </dgm:t>
    </dgm:pt>
    <dgm:pt modelId="{1BC25F0C-CE96-404C-A51E-5D86A3E5670B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Origin City</a:t>
          </a:r>
          <a:endParaRPr lang="en-US" sz="1500" dirty="0"/>
        </a:p>
      </dgm:t>
    </dgm:pt>
    <dgm:pt modelId="{F40D2939-C87B-4F68-9F35-97DA9DE45196}" type="parTrans" cxnId="{EB9C5B58-BF0B-4827-B638-5AAD6070801B}">
      <dgm:prSet/>
      <dgm:spPr/>
      <dgm:t>
        <a:bodyPr/>
        <a:lstStyle/>
        <a:p>
          <a:endParaRPr lang="en-US"/>
        </a:p>
      </dgm:t>
    </dgm:pt>
    <dgm:pt modelId="{B8C44195-EA85-4EC7-B983-BA6A7B50D4ED}" type="sibTrans" cxnId="{EB9C5B58-BF0B-4827-B638-5AAD6070801B}">
      <dgm:prSet/>
      <dgm:spPr/>
      <dgm:t>
        <a:bodyPr/>
        <a:lstStyle/>
        <a:p>
          <a:endParaRPr lang="en-US"/>
        </a:p>
      </dgm:t>
    </dgm:pt>
    <dgm:pt modelId="{8BBB5C7D-B27C-4FFF-B3D7-CF24D94D716B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Origin State</a:t>
          </a:r>
          <a:endParaRPr lang="en-US" sz="1500" dirty="0"/>
        </a:p>
      </dgm:t>
    </dgm:pt>
    <dgm:pt modelId="{42243CA3-28CF-4705-BEE7-B5BAC80F0715}" type="parTrans" cxnId="{658817A0-BBD5-4701-AD41-D0A0BDA5CD90}">
      <dgm:prSet/>
      <dgm:spPr/>
      <dgm:t>
        <a:bodyPr/>
        <a:lstStyle/>
        <a:p>
          <a:endParaRPr lang="en-US"/>
        </a:p>
      </dgm:t>
    </dgm:pt>
    <dgm:pt modelId="{AACDF0C1-AFE8-4273-9091-11770EFB905D}" type="sibTrans" cxnId="{658817A0-BBD5-4701-AD41-D0A0BDA5CD90}">
      <dgm:prSet/>
      <dgm:spPr/>
      <dgm:t>
        <a:bodyPr/>
        <a:lstStyle/>
        <a:p>
          <a:endParaRPr lang="en-US"/>
        </a:p>
      </dgm:t>
    </dgm:pt>
    <dgm:pt modelId="{7B451EB7-F36A-43B0-B5AF-2DC73C706614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Destination City</a:t>
          </a:r>
          <a:endParaRPr lang="en-US" sz="1500" dirty="0"/>
        </a:p>
      </dgm:t>
    </dgm:pt>
    <dgm:pt modelId="{6C48B5BA-073E-4756-A909-E566017D6989}" type="parTrans" cxnId="{D7DF9956-E068-41E5-A684-171D3864C0AC}">
      <dgm:prSet/>
      <dgm:spPr/>
      <dgm:t>
        <a:bodyPr/>
        <a:lstStyle/>
        <a:p>
          <a:endParaRPr lang="en-US"/>
        </a:p>
      </dgm:t>
    </dgm:pt>
    <dgm:pt modelId="{87EC5D03-D96A-4D81-9B48-BE0192FAEA0C}" type="sibTrans" cxnId="{D7DF9956-E068-41E5-A684-171D3864C0AC}">
      <dgm:prSet/>
      <dgm:spPr/>
      <dgm:t>
        <a:bodyPr/>
        <a:lstStyle/>
        <a:p>
          <a:endParaRPr lang="en-US"/>
        </a:p>
      </dgm:t>
    </dgm:pt>
    <dgm:pt modelId="{472D562A-CDBD-4D98-94CA-3A34D85FBDA8}">
      <dgm:prSet custT="1"/>
      <dgm:spPr>
        <a:solidFill>
          <a:srgbClr val="0099FF"/>
        </a:solidFill>
      </dgm:spPr>
      <dgm:t>
        <a:bodyPr/>
        <a:lstStyle/>
        <a:p>
          <a:r>
            <a:rPr lang="en-US" sz="1500" b="1" i="0" u="none" dirty="0"/>
            <a:t>Destination State</a:t>
          </a:r>
          <a:endParaRPr lang="en-US" sz="1500" dirty="0"/>
        </a:p>
      </dgm:t>
    </dgm:pt>
    <dgm:pt modelId="{D65A5F30-8919-4DA5-AA8A-01C4D73966F4}" type="parTrans" cxnId="{4A54E01D-10E3-4563-9728-6F1C09A1E408}">
      <dgm:prSet/>
      <dgm:spPr/>
      <dgm:t>
        <a:bodyPr/>
        <a:lstStyle/>
        <a:p>
          <a:endParaRPr lang="en-US"/>
        </a:p>
      </dgm:t>
    </dgm:pt>
    <dgm:pt modelId="{BD5DAFFE-6460-42B3-A823-9A06BC991E9A}" type="sibTrans" cxnId="{4A54E01D-10E3-4563-9728-6F1C09A1E408}">
      <dgm:prSet/>
      <dgm:spPr/>
      <dgm:t>
        <a:bodyPr/>
        <a:lstStyle/>
        <a:p>
          <a:endParaRPr lang="en-US"/>
        </a:p>
      </dgm:t>
    </dgm:pt>
    <dgm:pt modelId="{424E87BE-D5FF-4041-9BEB-1080C1FCFB20}" type="pres">
      <dgm:prSet presAssocID="{6ADD2C2B-C23E-48E3-9D59-D2CF4E4EFA0B}" presName="linearFlow" presStyleCnt="0">
        <dgm:presLayoutVars>
          <dgm:dir/>
          <dgm:animLvl val="lvl"/>
          <dgm:resizeHandles/>
        </dgm:presLayoutVars>
      </dgm:prSet>
      <dgm:spPr/>
    </dgm:pt>
    <dgm:pt modelId="{D5143C79-4221-4F00-8B0D-6ADEF94BDBED}" type="pres">
      <dgm:prSet presAssocID="{705ECDBB-5183-4D88-9F69-6ACA7A2B742F}" presName="compositeNode" presStyleCnt="0">
        <dgm:presLayoutVars>
          <dgm:bulletEnabled val="1"/>
        </dgm:presLayoutVars>
      </dgm:prSet>
      <dgm:spPr/>
    </dgm:pt>
    <dgm:pt modelId="{DDF6BCFC-A7E4-4F4C-993C-14559663E6A5}" type="pres">
      <dgm:prSet presAssocID="{705ECDBB-5183-4D88-9F69-6ACA7A2B742F}" presName="image" presStyleLbl="fgImgPlace1" presStyleIdx="0" presStyleCnt="3" custLinFactNeighborX="-5974" custLinFactNeighborY="-74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7C21CD36-5C83-4161-80FD-6A7A097A705C}" type="pres">
      <dgm:prSet presAssocID="{705ECDBB-5183-4D88-9F69-6ACA7A2B742F}" presName="childNode" presStyleLbl="node1" presStyleIdx="0" presStyleCnt="3" custScaleX="120328" custLinFactNeighborX="7937" custLinFactNeighborY="-786">
        <dgm:presLayoutVars>
          <dgm:bulletEnabled val="1"/>
        </dgm:presLayoutVars>
      </dgm:prSet>
      <dgm:spPr/>
    </dgm:pt>
    <dgm:pt modelId="{866933C4-2E0A-498C-A1E2-094685E0B497}" type="pres">
      <dgm:prSet presAssocID="{705ECDBB-5183-4D88-9F69-6ACA7A2B742F}" presName="parentNode" presStyleLbl="revTx" presStyleIdx="0" presStyleCnt="3" custLinFactNeighborX="-14356" custLinFactNeighborY="970">
        <dgm:presLayoutVars>
          <dgm:chMax val="0"/>
          <dgm:bulletEnabled val="1"/>
        </dgm:presLayoutVars>
      </dgm:prSet>
      <dgm:spPr/>
    </dgm:pt>
    <dgm:pt modelId="{4BB12CDD-044E-4977-87CE-A15053C090CA}" type="pres">
      <dgm:prSet presAssocID="{1801517A-174A-408E-9183-12DEC4288007}" presName="sibTrans" presStyleCnt="0"/>
      <dgm:spPr/>
    </dgm:pt>
    <dgm:pt modelId="{BAF37B36-C119-4407-A612-A1467EE8301B}" type="pres">
      <dgm:prSet presAssocID="{087881DD-C819-4713-86F9-AC97BAD76E22}" presName="compositeNode" presStyleCnt="0">
        <dgm:presLayoutVars>
          <dgm:bulletEnabled val="1"/>
        </dgm:presLayoutVars>
      </dgm:prSet>
      <dgm:spPr/>
    </dgm:pt>
    <dgm:pt modelId="{73C39848-B52D-48F4-B7D3-64C8EDB998B4}" type="pres">
      <dgm:prSet presAssocID="{087881DD-C819-4713-86F9-AC97BAD76E22}" presName="image" presStyleLbl="fgImgPlace1" presStyleIdx="1" presStyleCnt="3" custLinFactNeighborX="4585" custLinFactNeighborY="-597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631AB7E5-27B3-4112-B34B-BCE324FD52EA}" type="pres">
      <dgm:prSet presAssocID="{087881DD-C819-4713-86F9-AC97BAD76E22}" presName="childNode" presStyleLbl="node1" presStyleIdx="1" presStyleCnt="3" custScaleX="119165" custLinFactNeighborX="7427" custLinFactNeighborY="-786">
        <dgm:presLayoutVars>
          <dgm:bulletEnabled val="1"/>
        </dgm:presLayoutVars>
      </dgm:prSet>
      <dgm:spPr/>
    </dgm:pt>
    <dgm:pt modelId="{21F3C2C0-0FE0-4007-BF72-BEAE4CB5A584}" type="pres">
      <dgm:prSet presAssocID="{087881DD-C819-4713-86F9-AC97BAD76E22}" presName="parentNode" presStyleLbl="revTx" presStyleIdx="1" presStyleCnt="3" custLinFactNeighborX="-2113" custLinFactNeighborY="1636">
        <dgm:presLayoutVars>
          <dgm:chMax val="0"/>
          <dgm:bulletEnabled val="1"/>
        </dgm:presLayoutVars>
      </dgm:prSet>
      <dgm:spPr/>
    </dgm:pt>
    <dgm:pt modelId="{22DF3112-6801-4142-AC13-ED4B2F47A0C9}" type="pres">
      <dgm:prSet presAssocID="{EE36E46E-C449-49D9-A936-D8806B20037A}" presName="sibTrans" presStyleCnt="0"/>
      <dgm:spPr/>
    </dgm:pt>
    <dgm:pt modelId="{6C7AA8D1-99CC-46A5-A553-8778FFBD3EEA}" type="pres">
      <dgm:prSet presAssocID="{96ECA875-E3F8-4A99-8E2A-24778AFB98B1}" presName="compositeNode" presStyleCnt="0">
        <dgm:presLayoutVars>
          <dgm:bulletEnabled val="1"/>
        </dgm:presLayoutVars>
      </dgm:prSet>
      <dgm:spPr/>
    </dgm:pt>
    <dgm:pt modelId="{AC4A243C-DF4D-4270-B387-C34A31A03875}" type="pres">
      <dgm:prSet presAssocID="{96ECA875-E3F8-4A99-8E2A-24778AFB98B1}" presName="image" presStyleLbl="fgImgPlace1" presStyleIdx="2" presStyleCnt="3" custLinFactNeighborX="-16531" custLinFactNeighborY="-101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58D004B8-C857-409F-B2E3-CDE51643803E}" type="pres">
      <dgm:prSet presAssocID="{96ECA875-E3F8-4A99-8E2A-24778AFB98B1}" presName="childNode" presStyleLbl="node1" presStyleIdx="2" presStyleCnt="3" custScaleX="110019" custLinFactNeighborX="750" custLinFactNeighborY="-2064">
        <dgm:presLayoutVars>
          <dgm:bulletEnabled val="1"/>
        </dgm:presLayoutVars>
      </dgm:prSet>
      <dgm:spPr/>
    </dgm:pt>
    <dgm:pt modelId="{86AB3A08-9E75-4F6E-9846-F07E31AB6801}" type="pres">
      <dgm:prSet presAssocID="{96ECA875-E3F8-4A99-8E2A-24778AFB98B1}" presName="parentNode" presStyleLbl="revTx" presStyleIdx="2" presStyleCnt="3" custScaleY="88087" custLinFactNeighborX="-17234" custLinFactNeighborY="776">
        <dgm:presLayoutVars>
          <dgm:chMax val="0"/>
          <dgm:bulletEnabled val="1"/>
        </dgm:presLayoutVars>
      </dgm:prSet>
      <dgm:spPr/>
    </dgm:pt>
  </dgm:ptLst>
  <dgm:cxnLst>
    <dgm:cxn modelId="{8C4A8C02-8136-49EA-936A-1459E6FF1C45}" type="presOf" srcId="{7B451EB7-F36A-43B0-B5AF-2DC73C706614}" destId="{58D004B8-C857-409F-B2E3-CDE51643803E}" srcOrd="0" destOrd="4" presId="urn:microsoft.com/office/officeart/2005/8/layout/hList2"/>
    <dgm:cxn modelId="{7B6D4F03-EDDF-46C6-B49B-4ECCA1DD40FE}" type="presOf" srcId="{8BBB5C7D-B27C-4FFF-B3D7-CF24D94D716B}" destId="{58D004B8-C857-409F-B2E3-CDE51643803E}" srcOrd="0" destOrd="3" presId="urn:microsoft.com/office/officeart/2005/8/layout/hList2"/>
    <dgm:cxn modelId="{6B98EC03-3A3E-44D6-83D7-289CA4601606}" srcId="{705ECDBB-5183-4D88-9F69-6ACA7A2B742F}" destId="{E1208F52-0A29-422C-9183-C4605C5F44C6}" srcOrd="6" destOrd="0" parTransId="{BBC8B9AC-2B66-4604-8F15-9A316E3DA4B7}" sibTransId="{1AE11446-F3FE-4F0B-960F-24AC319F835C}"/>
    <dgm:cxn modelId="{80A06A04-82E4-46C6-9109-093234C95994}" type="presOf" srcId="{2C546C2F-1618-4D25-A8D4-64327D0168B8}" destId="{7C21CD36-5C83-4161-80FD-6A7A097A705C}" srcOrd="0" destOrd="2" presId="urn:microsoft.com/office/officeart/2005/8/layout/hList2"/>
    <dgm:cxn modelId="{FFE99E14-777E-4656-8E6E-0B16DB631743}" srcId="{705ECDBB-5183-4D88-9F69-6ACA7A2B742F}" destId="{29099931-CF55-4ED9-9F5B-F84449FFA6A2}" srcOrd="1" destOrd="0" parTransId="{DBF08CB0-5EBC-419E-9FAB-6EB5154AA1DB}" sibTransId="{826F8A3A-55B7-4CC5-AB67-96C2EADD3D8D}"/>
    <dgm:cxn modelId="{E5CB7817-34F9-4F7F-8627-4C947EB9997F}" type="presOf" srcId="{96ECA875-E3F8-4A99-8E2A-24778AFB98B1}" destId="{86AB3A08-9E75-4F6E-9846-F07E31AB6801}" srcOrd="0" destOrd="0" presId="urn:microsoft.com/office/officeart/2005/8/layout/hList2"/>
    <dgm:cxn modelId="{78A84F1C-246E-47D8-AEDC-868C0B566E2A}" srcId="{6ADD2C2B-C23E-48E3-9D59-D2CF4E4EFA0B}" destId="{96ECA875-E3F8-4A99-8E2A-24778AFB98B1}" srcOrd="2" destOrd="0" parTransId="{07F08780-754A-4A86-AD2C-514026A9B5A7}" sibTransId="{8A5A45F7-1ADE-42B8-8C82-7F79A724037A}"/>
    <dgm:cxn modelId="{E91BCD1C-56A0-4F6B-8770-12BAEE1FFFF7}" type="presOf" srcId="{8C9623B3-FF54-4CE6-ACC4-E8168FF6684A}" destId="{7C21CD36-5C83-4161-80FD-6A7A097A705C}" srcOrd="0" destOrd="12" presId="urn:microsoft.com/office/officeart/2005/8/layout/hList2"/>
    <dgm:cxn modelId="{4A54E01D-10E3-4563-9728-6F1C09A1E408}" srcId="{96ECA875-E3F8-4A99-8E2A-24778AFB98B1}" destId="{472D562A-CDBD-4D98-94CA-3A34D85FBDA8}" srcOrd="5" destOrd="0" parTransId="{D65A5F30-8919-4DA5-AA8A-01C4D73966F4}" sibTransId="{BD5DAFFE-6460-42B3-A823-9A06BC991E9A}"/>
    <dgm:cxn modelId="{0AE9DA23-6544-47A1-BCAD-6803900D1413}" type="presOf" srcId="{29099931-CF55-4ED9-9F5B-F84449FFA6A2}" destId="{7C21CD36-5C83-4161-80FD-6A7A097A705C}" srcOrd="0" destOrd="1" presId="urn:microsoft.com/office/officeart/2005/8/layout/hList2"/>
    <dgm:cxn modelId="{A4B8B928-DE83-4A16-9229-85001A10D73B}" srcId="{087881DD-C819-4713-86F9-AC97BAD76E22}" destId="{1EDCEE25-A58C-4879-97F9-1DB97166C5B7}" srcOrd="7" destOrd="0" parTransId="{66A34B27-7FD7-44D4-A922-F0C116FAD231}" sibTransId="{D99F38E2-E641-4C34-83A9-6ADDABDCBAC4}"/>
    <dgm:cxn modelId="{C00EEA29-F6F4-43F4-A96F-A7B59FBDA447}" type="presOf" srcId="{1EDCEE25-A58C-4879-97F9-1DB97166C5B7}" destId="{631AB7E5-27B3-4112-B34B-BCE324FD52EA}" srcOrd="0" destOrd="7" presId="urn:microsoft.com/office/officeart/2005/8/layout/hList2"/>
    <dgm:cxn modelId="{122C542F-F3FF-4E46-AAC8-C702774D1097}" type="presOf" srcId="{87C09C54-E83E-43BC-AB6A-4B9E7FB50985}" destId="{58D004B8-C857-409F-B2E3-CDE51643803E}" srcOrd="0" destOrd="1" presId="urn:microsoft.com/office/officeart/2005/8/layout/hList2"/>
    <dgm:cxn modelId="{64A4553F-E217-42E9-8EF5-BC913E66198E}" type="presOf" srcId="{FC8E5B03-DD6A-4405-B32D-0235C133F96E}" destId="{631AB7E5-27B3-4112-B34B-BCE324FD52EA}" srcOrd="0" destOrd="2" presId="urn:microsoft.com/office/officeart/2005/8/layout/hList2"/>
    <dgm:cxn modelId="{A52D6641-280A-42EA-932F-185EFB1EB624}" srcId="{705ECDBB-5183-4D88-9F69-6ACA7A2B742F}" destId="{9E6FCFD9-319F-4DD4-A39D-68BF7135E4C0}" srcOrd="0" destOrd="0" parTransId="{430B66BF-071E-4299-B709-3FCA964361F3}" sibTransId="{DB8DD7D3-AC77-40A3-97FC-7A96A0AB1DC4}"/>
    <dgm:cxn modelId="{90C36C62-7552-42A1-99A3-178D90DE660D}" type="presOf" srcId="{52D1AA63-54B0-40D2-8472-1CBD13D4B471}" destId="{631AB7E5-27B3-4112-B34B-BCE324FD52EA}" srcOrd="0" destOrd="5" presId="urn:microsoft.com/office/officeart/2005/8/layout/hList2"/>
    <dgm:cxn modelId="{B4CEB443-66DF-4D11-96ED-6A28857E2A4D}" type="presOf" srcId="{087881DD-C819-4713-86F9-AC97BAD76E22}" destId="{21F3C2C0-0FE0-4007-BF72-BEAE4CB5A584}" srcOrd="0" destOrd="0" presId="urn:microsoft.com/office/officeart/2005/8/layout/hList2"/>
    <dgm:cxn modelId="{91772247-4A98-48F4-9300-2C94E3B9A516}" srcId="{087881DD-C819-4713-86F9-AC97BAD76E22}" destId="{78FB17D0-CB0C-4636-B5B9-145B94278D4C}" srcOrd="1" destOrd="0" parTransId="{0B755460-12B5-4DE4-9B89-62A8B86740EB}" sibTransId="{4668D0E1-CA46-4A73-959A-83D2F181E029}"/>
    <dgm:cxn modelId="{32A69147-B55B-4956-91B7-CD8A31F765CC}" type="presOf" srcId="{78FB17D0-CB0C-4636-B5B9-145B94278D4C}" destId="{631AB7E5-27B3-4112-B34B-BCE324FD52EA}" srcOrd="0" destOrd="1" presId="urn:microsoft.com/office/officeart/2005/8/layout/hList2"/>
    <dgm:cxn modelId="{CF6AAD47-13C7-42DD-89E8-DA160BBEAF52}" type="presOf" srcId="{1960BDD4-B712-49EA-99B4-F15028346056}" destId="{631AB7E5-27B3-4112-B34B-BCE324FD52EA}" srcOrd="0" destOrd="8" presId="urn:microsoft.com/office/officeart/2005/8/layout/hList2"/>
    <dgm:cxn modelId="{52433B48-430D-4351-A65A-880E58C50957}" srcId="{705ECDBB-5183-4D88-9F69-6ACA7A2B742F}" destId="{ACC07F21-ECAF-4B45-84CF-9A0F0924F27F}" srcOrd="8" destOrd="0" parTransId="{1C791CE2-C37B-4E5C-A20F-DF7EECB0717E}" sibTransId="{3F15E1EB-AD4D-485D-80F9-AB878D4E65D6}"/>
    <dgm:cxn modelId="{44452469-84E5-4C38-BC7C-12D300A364DC}" srcId="{087881DD-C819-4713-86F9-AC97BAD76E22}" destId="{C4505A45-7650-442D-B17F-E4A50D063A01}" srcOrd="9" destOrd="0" parTransId="{F202314A-CFF2-4B17-80FF-4C7EB46126F9}" sibTransId="{955DB8FE-33B1-41EC-99BD-FDFC11FEA578}"/>
    <dgm:cxn modelId="{232C2C4B-AF36-49B6-875E-6A9498EA6461}" type="presOf" srcId="{6ADD2C2B-C23E-48E3-9D59-D2CF4E4EFA0B}" destId="{424E87BE-D5FF-4041-9BEB-1080C1FCFB20}" srcOrd="0" destOrd="0" presId="urn:microsoft.com/office/officeart/2005/8/layout/hList2"/>
    <dgm:cxn modelId="{36D87054-ED68-4F71-9D6B-E90FD28ADA6E}" srcId="{705ECDBB-5183-4D88-9F69-6ACA7A2B742F}" destId="{6897A2F2-9996-4B77-9EE4-6DA9E190523C}" srcOrd="4" destOrd="0" parTransId="{DA595A3C-343C-4CE1-95CF-52CF8D3C2EBF}" sibTransId="{3C353B6D-B103-4F12-9DA6-0CCDEC20CDF2}"/>
    <dgm:cxn modelId="{95285275-395F-45C7-A636-5C2CF3753AD9}" srcId="{087881DD-C819-4713-86F9-AC97BAD76E22}" destId="{1960BDD4-B712-49EA-99B4-F15028346056}" srcOrd="8" destOrd="0" parTransId="{1FDE75E7-5790-4C8E-8861-B701D1EECDEB}" sibTransId="{80354CA9-A35B-45B5-83B5-A6DFB4C38E8D}"/>
    <dgm:cxn modelId="{D7DF9956-E068-41E5-A684-171D3864C0AC}" srcId="{96ECA875-E3F8-4A99-8E2A-24778AFB98B1}" destId="{7B451EB7-F36A-43B0-B5AF-2DC73C706614}" srcOrd="4" destOrd="0" parTransId="{6C48B5BA-073E-4756-A909-E566017D6989}" sibTransId="{87EC5D03-D96A-4D81-9B48-BE0192FAEA0C}"/>
    <dgm:cxn modelId="{25FB0857-2538-43C4-8F30-8C7F3A28BABE}" type="presOf" srcId="{1BC25F0C-CE96-404C-A51E-5D86A3E5670B}" destId="{58D004B8-C857-409F-B2E3-CDE51643803E}" srcOrd="0" destOrd="2" presId="urn:microsoft.com/office/officeart/2005/8/layout/hList2"/>
    <dgm:cxn modelId="{C3ABE957-FC9B-4CA9-9BE9-EC6DBF119F3C}" srcId="{087881DD-C819-4713-86F9-AC97BAD76E22}" destId="{75464222-F281-45ED-A1B9-99660BDDD75C}" srcOrd="0" destOrd="0" parTransId="{5A70793D-CD45-4922-8403-2ED1534C8BBD}" sibTransId="{1533A9DD-10EF-42AC-9D4E-3D119E96F58F}"/>
    <dgm:cxn modelId="{01B90C78-B1DD-4451-A096-D036C0986133}" srcId="{705ECDBB-5183-4D88-9F69-6ACA7A2B742F}" destId="{E056BF34-DEBA-4DEC-8BA6-3FF1F2831417}" srcOrd="11" destOrd="0" parTransId="{555D86EE-F570-4026-95D9-985FC6009A24}" sibTransId="{32E6F266-BE14-4892-BA9E-EEDAD7CDEF71}"/>
    <dgm:cxn modelId="{EB9C5B58-BF0B-4827-B638-5AAD6070801B}" srcId="{96ECA875-E3F8-4A99-8E2A-24778AFB98B1}" destId="{1BC25F0C-CE96-404C-A51E-5D86A3E5670B}" srcOrd="2" destOrd="0" parTransId="{F40D2939-C87B-4F68-9F35-97DA9DE45196}" sibTransId="{B8C44195-EA85-4EC7-B983-BA6A7B50D4ED}"/>
    <dgm:cxn modelId="{778CF558-5DA6-4C96-9C28-0779A3C3DB84}" type="presOf" srcId="{36D84AF0-8938-43CE-B3ED-4B19AFBC0A5E}" destId="{7C21CD36-5C83-4161-80FD-6A7A097A705C}" srcOrd="0" destOrd="10" presId="urn:microsoft.com/office/officeart/2005/8/layout/hList2"/>
    <dgm:cxn modelId="{9AB13884-F441-4140-8A2C-6C92F8AE09F0}" srcId="{96ECA875-E3F8-4A99-8E2A-24778AFB98B1}" destId="{17CB4CFC-2718-4FA8-AAF6-9A87D6C1BC9F}" srcOrd="0" destOrd="0" parTransId="{80F51E31-F476-4960-AE0B-4C61E82CF3D3}" sibTransId="{3CD73322-C7EB-4D18-991D-A187FCD7185B}"/>
    <dgm:cxn modelId="{18CA0885-9020-42F8-9D10-F1709FF98622}" type="presOf" srcId="{9E6FCFD9-319F-4DD4-A39D-68BF7135E4C0}" destId="{7C21CD36-5C83-4161-80FD-6A7A097A705C}" srcOrd="0" destOrd="0" presId="urn:microsoft.com/office/officeart/2005/8/layout/hList2"/>
    <dgm:cxn modelId="{B6BD1A87-63F1-403A-83A1-E2C0D7275636}" srcId="{087881DD-C819-4713-86F9-AC97BAD76E22}" destId="{C4A5F1CB-3A61-47D7-8CA2-00E75C029AD4}" srcOrd="6" destOrd="0" parTransId="{88ED5DEF-36C1-4488-BF13-329BA0FADF59}" sibTransId="{9C983AEF-11C6-476E-9E2D-80C8F2E3601B}"/>
    <dgm:cxn modelId="{067CC689-AC1E-4728-9391-76E8A78E03F1}" type="presOf" srcId="{ACC07F21-ECAF-4B45-84CF-9A0F0924F27F}" destId="{7C21CD36-5C83-4161-80FD-6A7A097A705C}" srcOrd="0" destOrd="8" presId="urn:microsoft.com/office/officeart/2005/8/layout/hList2"/>
    <dgm:cxn modelId="{7350098B-67AC-4891-AF00-FDD68E8D1D76}" type="presOf" srcId="{9FAE4DB9-F7C1-4428-892E-5D40D5163A12}" destId="{631AB7E5-27B3-4112-B34B-BCE324FD52EA}" srcOrd="0" destOrd="3" presId="urn:microsoft.com/office/officeart/2005/8/layout/hList2"/>
    <dgm:cxn modelId="{77CC588B-228A-4989-A92B-E7EA888239B1}" type="presOf" srcId="{0AF16B19-115E-4B6F-87C1-2CA4E6729DE8}" destId="{7C21CD36-5C83-4161-80FD-6A7A097A705C}" srcOrd="0" destOrd="5" presId="urn:microsoft.com/office/officeart/2005/8/layout/hList2"/>
    <dgm:cxn modelId="{55503890-2031-4D42-8B85-22669EE1B98F}" srcId="{705ECDBB-5183-4D88-9F69-6ACA7A2B742F}" destId="{0AF16B19-115E-4B6F-87C1-2CA4E6729DE8}" srcOrd="5" destOrd="0" parTransId="{8F666FC1-C448-4B14-92F2-6FF0F52CD356}" sibTransId="{649265E4-E1AD-4E5F-ADE2-14F064F42BCC}"/>
    <dgm:cxn modelId="{658817A0-BBD5-4701-AD41-D0A0BDA5CD90}" srcId="{96ECA875-E3F8-4A99-8E2A-24778AFB98B1}" destId="{8BBB5C7D-B27C-4FFF-B3D7-CF24D94D716B}" srcOrd="3" destOrd="0" parTransId="{42243CA3-28CF-4705-BEE7-B5BAC80F0715}" sibTransId="{AACDF0C1-AFE8-4273-9091-11770EFB905D}"/>
    <dgm:cxn modelId="{EA172EA9-6F9D-4F7F-BE08-1F5F0F594BAE}" type="presOf" srcId="{75464222-F281-45ED-A1B9-99660BDDD75C}" destId="{631AB7E5-27B3-4112-B34B-BCE324FD52EA}" srcOrd="0" destOrd="0" presId="urn:microsoft.com/office/officeart/2005/8/layout/hList2"/>
    <dgm:cxn modelId="{770D54AA-0D90-40D4-B36E-15433928351A}" type="presOf" srcId="{E1208F52-0A29-422C-9183-C4605C5F44C6}" destId="{7C21CD36-5C83-4161-80FD-6A7A097A705C}" srcOrd="0" destOrd="6" presId="urn:microsoft.com/office/officeart/2005/8/layout/hList2"/>
    <dgm:cxn modelId="{2877DBAD-2A86-452F-ADA0-0B56A19DCAFF}" srcId="{087881DD-C819-4713-86F9-AC97BAD76E22}" destId="{28C6E9EF-BAEA-4B7D-AB9B-76D822513AD1}" srcOrd="4" destOrd="0" parTransId="{9A4087A3-C2E7-408E-B375-9BB05228C9D1}" sibTransId="{8FD56E9C-0BA4-44ED-9D4E-5BDF0F5A3250}"/>
    <dgm:cxn modelId="{F6B712B1-1FD5-4362-86CF-0A9A6AF7F710}" type="presOf" srcId="{472D562A-CDBD-4D98-94CA-3A34D85FBDA8}" destId="{58D004B8-C857-409F-B2E3-CDE51643803E}" srcOrd="0" destOrd="5" presId="urn:microsoft.com/office/officeart/2005/8/layout/hList2"/>
    <dgm:cxn modelId="{E1E36EB4-C974-4FEB-AFD9-521403122E68}" type="presOf" srcId="{6897A2F2-9996-4B77-9EE4-6DA9E190523C}" destId="{7C21CD36-5C83-4161-80FD-6A7A097A705C}" srcOrd="0" destOrd="4" presId="urn:microsoft.com/office/officeart/2005/8/layout/hList2"/>
    <dgm:cxn modelId="{C04C9BBC-FA2C-47DE-98DD-957585545E5C}" srcId="{6ADD2C2B-C23E-48E3-9D59-D2CF4E4EFA0B}" destId="{087881DD-C819-4713-86F9-AC97BAD76E22}" srcOrd="1" destOrd="0" parTransId="{2020DEE6-52B8-4F15-969F-1A59D42B9FE3}" sibTransId="{EE36E46E-C449-49D9-A936-D8806B20037A}"/>
    <dgm:cxn modelId="{771A33BF-848B-4DF4-A05D-E0479BF3C8C8}" srcId="{705ECDBB-5183-4D88-9F69-6ACA7A2B742F}" destId="{36D84AF0-8938-43CE-B3ED-4B19AFBC0A5E}" srcOrd="10" destOrd="0" parTransId="{6E7B5610-FF79-4494-99E8-D73E19424A5F}" sibTransId="{5B671720-7F2A-47E3-B154-59B53B2838EB}"/>
    <dgm:cxn modelId="{78DF90C0-C916-4DDB-819F-2F956673DC36}" srcId="{705ECDBB-5183-4D88-9F69-6ACA7A2B742F}" destId="{67DADAA3-6412-4A79-A39C-E5F0AC835F6C}" srcOrd="7" destOrd="0" parTransId="{073CDF2D-FCBF-46D5-8782-D2519457C676}" sibTransId="{1E7A4FD8-9C14-4724-9C23-362D4CBB39BC}"/>
    <dgm:cxn modelId="{E582F4C4-F18D-4EC0-AB23-25AFBD0BAC59}" type="presOf" srcId="{4A4156D0-A822-4146-A004-B9EF878916A8}" destId="{7C21CD36-5C83-4161-80FD-6A7A097A705C}" srcOrd="0" destOrd="3" presId="urn:microsoft.com/office/officeart/2005/8/layout/hList2"/>
    <dgm:cxn modelId="{0BAA30C5-5258-4480-8EDE-9506B28ABA11}" type="presOf" srcId="{C4969D68-3E0D-48E4-80AC-45E4A5D1EB82}" destId="{7C21CD36-5C83-4161-80FD-6A7A097A705C}" srcOrd="0" destOrd="9" presId="urn:microsoft.com/office/officeart/2005/8/layout/hList2"/>
    <dgm:cxn modelId="{96B348C5-B703-4673-839B-1C3ADFE56621}" srcId="{6ADD2C2B-C23E-48E3-9D59-D2CF4E4EFA0B}" destId="{705ECDBB-5183-4D88-9F69-6ACA7A2B742F}" srcOrd="0" destOrd="0" parTransId="{6816850E-BEB6-417E-8C70-0085BB96F231}" sibTransId="{1801517A-174A-408E-9183-12DEC4288007}"/>
    <dgm:cxn modelId="{E02001CA-BF29-452E-B801-A4F4036A8767}" type="presOf" srcId="{C4505A45-7650-442D-B17F-E4A50D063A01}" destId="{631AB7E5-27B3-4112-B34B-BCE324FD52EA}" srcOrd="0" destOrd="9" presId="urn:microsoft.com/office/officeart/2005/8/layout/hList2"/>
    <dgm:cxn modelId="{59C582CB-5B0A-464B-B603-0A2A0B7C5F50}" type="presOf" srcId="{E056BF34-DEBA-4DEC-8BA6-3FF1F2831417}" destId="{7C21CD36-5C83-4161-80FD-6A7A097A705C}" srcOrd="0" destOrd="11" presId="urn:microsoft.com/office/officeart/2005/8/layout/hList2"/>
    <dgm:cxn modelId="{B2AE57CD-D352-456F-8422-67D52170D193}" srcId="{087881DD-C819-4713-86F9-AC97BAD76E22}" destId="{FC8E5B03-DD6A-4405-B32D-0235C133F96E}" srcOrd="2" destOrd="0" parTransId="{6E3A945F-0BF9-40F3-AE3F-40BF85260325}" sibTransId="{56FEC22E-46F0-4992-BDB3-06624E069A46}"/>
    <dgm:cxn modelId="{77672BCE-EFCC-4360-B809-100D3C48D6A6}" srcId="{705ECDBB-5183-4D88-9F69-6ACA7A2B742F}" destId="{C4969D68-3E0D-48E4-80AC-45E4A5D1EB82}" srcOrd="9" destOrd="0" parTransId="{2D10C493-AA31-430A-934B-BF34CC1A4A36}" sibTransId="{5925B3D9-F64A-4214-8D8B-EC8505D314C7}"/>
    <dgm:cxn modelId="{BEAE8AD5-5E81-4C7C-8F63-294F16A397E0}" type="presOf" srcId="{C4A5F1CB-3A61-47D7-8CA2-00E75C029AD4}" destId="{631AB7E5-27B3-4112-B34B-BCE324FD52EA}" srcOrd="0" destOrd="6" presId="urn:microsoft.com/office/officeart/2005/8/layout/hList2"/>
    <dgm:cxn modelId="{AC74FBD5-1E16-49E1-86BE-D128D0B9000A}" srcId="{96ECA875-E3F8-4A99-8E2A-24778AFB98B1}" destId="{87C09C54-E83E-43BC-AB6A-4B9E7FB50985}" srcOrd="1" destOrd="0" parTransId="{92484EDB-85E7-4993-AAB8-5B91A7E19557}" sibTransId="{B0A70C64-6D1A-4E0E-AB1D-D5DE2BEAAFB5}"/>
    <dgm:cxn modelId="{51D473D6-9B9C-43D3-8F8D-9C8FDED1D7C2}" type="presOf" srcId="{28C6E9EF-BAEA-4B7D-AB9B-76D822513AD1}" destId="{631AB7E5-27B3-4112-B34B-BCE324FD52EA}" srcOrd="0" destOrd="4" presId="urn:microsoft.com/office/officeart/2005/8/layout/hList2"/>
    <dgm:cxn modelId="{55D9E1D6-6DEE-45E0-ABF5-9DA8F288F499}" type="presOf" srcId="{705ECDBB-5183-4D88-9F69-6ACA7A2B742F}" destId="{866933C4-2E0A-498C-A1E2-094685E0B497}" srcOrd="0" destOrd="0" presId="urn:microsoft.com/office/officeart/2005/8/layout/hList2"/>
    <dgm:cxn modelId="{D2B2BBEA-3216-4A3A-8837-8B22C6808952}" srcId="{087881DD-C819-4713-86F9-AC97BAD76E22}" destId="{52D1AA63-54B0-40D2-8472-1CBD13D4B471}" srcOrd="5" destOrd="0" parTransId="{AA1C65A0-F4DB-4FEB-A80A-A7B436FC59EA}" sibTransId="{D326B94D-E0A3-4957-8FC3-B9425C1521FC}"/>
    <dgm:cxn modelId="{3BA4B2F1-5D9A-4A3D-A855-FA6D016DF4D1}" srcId="{705ECDBB-5183-4D88-9F69-6ACA7A2B742F}" destId="{2C546C2F-1618-4D25-A8D4-64327D0168B8}" srcOrd="2" destOrd="0" parTransId="{4780E163-774F-4CCD-BB08-E8801A510235}" sibTransId="{C4A72964-1EF4-4110-897F-32E6BD53A237}"/>
    <dgm:cxn modelId="{8EA15FF3-A6A9-46F4-B206-8591C6BA8C83}" srcId="{705ECDBB-5183-4D88-9F69-6ACA7A2B742F}" destId="{8C9623B3-FF54-4CE6-ACC4-E8168FF6684A}" srcOrd="12" destOrd="0" parTransId="{54B9D94A-DDF7-4F0A-A45D-2D50AABFB59A}" sibTransId="{A0973276-F081-4D6A-9B8B-82A147F406FC}"/>
    <dgm:cxn modelId="{C892D3F3-E6B6-4E1C-8014-75AF0966DDA7}" type="presOf" srcId="{17CB4CFC-2718-4FA8-AAF6-9A87D6C1BC9F}" destId="{58D004B8-C857-409F-B2E3-CDE51643803E}" srcOrd="0" destOrd="0" presId="urn:microsoft.com/office/officeart/2005/8/layout/hList2"/>
    <dgm:cxn modelId="{D10926F9-67B3-4B70-BC5B-E80507B6B107}" type="presOf" srcId="{67DADAA3-6412-4A79-A39C-E5F0AC835F6C}" destId="{7C21CD36-5C83-4161-80FD-6A7A097A705C}" srcOrd="0" destOrd="7" presId="urn:microsoft.com/office/officeart/2005/8/layout/hList2"/>
    <dgm:cxn modelId="{991A8DFC-5C17-4F49-AB79-616132562A00}" srcId="{705ECDBB-5183-4D88-9F69-6ACA7A2B742F}" destId="{4A4156D0-A822-4146-A004-B9EF878916A8}" srcOrd="3" destOrd="0" parTransId="{889EBAA2-EF74-4994-8D5A-BB9EA41C0732}" sibTransId="{6419BAD4-C3CE-4ABA-9BB3-915218822672}"/>
    <dgm:cxn modelId="{A3D70EFF-B175-46B6-8F38-A08CED360236}" srcId="{087881DD-C819-4713-86F9-AC97BAD76E22}" destId="{9FAE4DB9-F7C1-4428-892E-5D40D5163A12}" srcOrd="3" destOrd="0" parTransId="{50CFAEE8-CF2A-4FC9-B1B5-7C1F7F1A78EC}" sibTransId="{CE24D2BA-8BD3-4452-A30F-83DA6CCA63A4}"/>
    <dgm:cxn modelId="{2E602CEC-8E97-4C9A-A490-08C7C68BED1C}" type="presParOf" srcId="{424E87BE-D5FF-4041-9BEB-1080C1FCFB20}" destId="{D5143C79-4221-4F00-8B0D-6ADEF94BDBED}" srcOrd="0" destOrd="0" presId="urn:microsoft.com/office/officeart/2005/8/layout/hList2"/>
    <dgm:cxn modelId="{DBCA4686-BF66-47E6-BE64-5DAAB5A76F5D}" type="presParOf" srcId="{D5143C79-4221-4F00-8B0D-6ADEF94BDBED}" destId="{DDF6BCFC-A7E4-4F4C-993C-14559663E6A5}" srcOrd="0" destOrd="0" presId="urn:microsoft.com/office/officeart/2005/8/layout/hList2"/>
    <dgm:cxn modelId="{635639BD-2348-48ED-8CE5-1F54CC0E8801}" type="presParOf" srcId="{D5143C79-4221-4F00-8B0D-6ADEF94BDBED}" destId="{7C21CD36-5C83-4161-80FD-6A7A097A705C}" srcOrd="1" destOrd="0" presId="urn:microsoft.com/office/officeart/2005/8/layout/hList2"/>
    <dgm:cxn modelId="{7EFB5D20-A464-4582-8F1A-49D9FC39FCAA}" type="presParOf" srcId="{D5143C79-4221-4F00-8B0D-6ADEF94BDBED}" destId="{866933C4-2E0A-498C-A1E2-094685E0B497}" srcOrd="2" destOrd="0" presId="urn:microsoft.com/office/officeart/2005/8/layout/hList2"/>
    <dgm:cxn modelId="{DEF7D89D-7B6B-4A8C-B386-271EB6F0D9CE}" type="presParOf" srcId="{424E87BE-D5FF-4041-9BEB-1080C1FCFB20}" destId="{4BB12CDD-044E-4977-87CE-A15053C090CA}" srcOrd="1" destOrd="0" presId="urn:microsoft.com/office/officeart/2005/8/layout/hList2"/>
    <dgm:cxn modelId="{5056BABA-04B4-4E48-99C8-042D6410F44D}" type="presParOf" srcId="{424E87BE-D5FF-4041-9BEB-1080C1FCFB20}" destId="{BAF37B36-C119-4407-A612-A1467EE8301B}" srcOrd="2" destOrd="0" presId="urn:microsoft.com/office/officeart/2005/8/layout/hList2"/>
    <dgm:cxn modelId="{CA313D85-CF8A-4B21-A606-8C8C18533C3A}" type="presParOf" srcId="{BAF37B36-C119-4407-A612-A1467EE8301B}" destId="{73C39848-B52D-48F4-B7D3-64C8EDB998B4}" srcOrd="0" destOrd="0" presId="urn:microsoft.com/office/officeart/2005/8/layout/hList2"/>
    <dgm:cxn modelId="{99188E28-5F8C-40DA-B9FB-C98C39AC4103}" type="presParOf" srcId="{BAF37B36-C119-4407-A612-A1467EE8301B}" destId="{631AB7E5-27B3-4112-B34B-BCE324FD52EA}" srcOrd="1" destOrd="0" presId="urn:microsoft.com/office/officeart/2005/8/layout/hList2"/>
    <dgm:cxn modelId="{9DC22B79-B9F1-4E66-BB58-196300F34D2E}" type="presParOf" srcId="{BAF37B36-C119-4407-A612-A1467EE8301B}" destId="{21F3C2C0-0FE0-4007-BF72-BEAE4CB5A584}" srcOrd="2" destOrd="0" presId="urn:microsoft.com/office/officeart/2005/8/layout/hList2"/>
    <dgm:cxn modelId="{5A64378C-14E7-4AE4-9F25-F4AB9AE494AD}" type="presParOf" srcId="{424E87BE-D5FF-4041-9BEB-1080C1FCFB20}" destId="{22DF3112-6801-4142-AC13-ED4B2F47A0C9}" srcOrd="3" destOrd="0" presId="urn:microsoft.com/office/officeart/2005/8/layout/hList2"/>
    <dgm:cxn modelId="{C9DCE541-B8D7-4395-9012-358FD1B1A908}" type="presParOf" srcId="{424E87BE-D5FF-4041-9BEB-1080C1FCFB20}" destId="{6C7AA8D1-99CC-46A5-A553-8778FFBD3EEA}" srcOrd="4" destOrd="0" presId="urn:microsoft.com/office/officeart/2005/8/layout/hList2"/>
    <dgm:cxn modelId="{81CD4868-574D-4425-B5A9-79A75371BC4F}" type="presParOf" srcId="{6C7AA8D1-99CC-46A5-A553-8778FFBD3EEA}" destId="{AC4A243C-DF4D-4270-B387-C34A31A03875}" srcOrd="0" destOrd="0" presId="urn:microsoft.com/office/officeart/2005/8/layout/hList2"/>
    <dgm:cxn modelId="{29C1A8A3-23E6-46C8-9B1F-6FD85D2B74AC}" type="presParOf" srcId="{6C7AA8D1-99CC-46A5-A553-8778FFBD3EEA}" destId="{58D004B8-C857-409F-B2E3-CDE51643803E}" srcOrd="1" destOrd="0" presId="urn:microsoft.com/office/officeart/2005/8/layout/hList2"/>
    <dgm:cxn modelId="{2F31D504-C823-4A57-96F2-2AAC08C4DD01}" type="presParOf" srcId="{6C7AA8D1-99CC-46A5-A553-8778FFBD3EEA}" destId="{86AB3A08-9E75-4F6E-9846-F07E31AB680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933C4-2E0A-498C-A1E2-094685E0B497}">
      <dsp:nvSpPr>
        <dsp:cNvPr id="0" name=""/>
        <dsp:cNvSpPr/>
      </dsp:nvSpPr>
      <dsp:spPr>
        <a:xfrm rot="16200000">
          <a:off x="-1747942" y="2656912"/>
          <a:ext cx="3974459" cy="4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324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Categorical Variables</a:t>
          </a:r>
        </a:p>
      </dsp:txBody>
      <dsp:txXfrm>
        <a:off x="-1747942" y="2656912"/>
        <a:ext cx="3974459" cy="441437"/>
      </dsp:txXfrm>
    </dsp:sp>
    <dsp:sp modelId="{7C21CD36-5C83-4161-80FD-6A7A097A705C}">
      <dsp:nvSpPr>
        <dsp:cNvPr id="0" name=""/>
        <dsp:cNvSpPr/>
      </dsp:nvSpPr>
      <dsp:spPr>
        <a:xfrm>
          <a:off x="474410" y="820610"/>
          <a:ext cx="2645806" cy="3974459"/>
        </a:xfrm>
        <a:prstGeom prst="rect">
          <a:avLst/>
        </a:prstGeom>
        <a:solidFill>
          <a:srgbClr val="00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89324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Satisfaction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Airline Status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Age Range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Gender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Price Sensitivity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Year of First Flight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No of Flights p.a. grouped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Type of Travel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No. of other Loyalty Cards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Class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Day of Month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Flight date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Flight cancelled</a:t>
          </a:r>
          <a:endParaRPr lang="en-US" sz="1500" kern="1200" dirty="0"/>
        </a:p>
      </dsp:txBody>
      <dsp:txXfrm>
        <a:off x="474410" y="820610"/>
        <a:ext cx="2645806" cy="3974459"/>
      </dsp:txXfrm>
    </dsp:sp>
    <dsp:sp modelId="{DDF6BCFC-A7E4-4F4C-993C-14559663E6A5}">
      <dsp:nvSpPr>
        <dsp:cNvPr id="0" name=""/>
        <dsp:cNvSpPr/>
      </dsp:nvSpPr>
      <dsp:spPr>
        <a:xfrm>
          <a:off x="29198" y="203218"/>
          <a:ext cx="882875" cy="882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3C2C0-0FE0-4007-BF72-BEAE4CB5A584}">
      <dsp:nvSpPr>
        <dsp:cNvPr id="0" name=""/>
        <dsp:cNvSpPr/>
      </dsp:nvSpPr>
      <dsp:spPr>
        <a:xfrm rot="16200000">
          <a:off x="1741500" y="2683382"/>
          <a:ext cx="3974459" cy="4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324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Continuous Variables</a:t>
          </a:r>
        </a:p>
      </dsp:txBody>
      <dsp:txXfrm>
        <a:off x="1741500" y="2683382"/>
        <a:ext cx="3974459" cy="441437"/>
      </dsp:txXfrm>
    </dsp:sp>
    <dsp:sp modelId="{631AB7E5-27B3-4112-B34B-BCE324FD52EA}">
      <dsp:nvSpPr>
        <dsp:cNvPr id="0" name=""/>
        <dsp:cNvSpPr/>
      </dsp:nvSpPr>
      <dsp:spPr>
        <a:xfrm>
          <a:off x="3911380" y="820610"/>
          <a:ext cx="2620234" cy="3974459"/>
        </a:xfrm>
        <a:prstGeom prst="rect">
          <a:avLst/>
        </a:prstGeom>
        <a:solidFill>
          <a:srgbClr val="00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89324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Age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No of Flights p.a.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% of Flight with other Airlines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Shopping Amount at Airport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Eating and Drinking at Airport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Scheduled Departure Hour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Departure Delay in Minutes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Arrival Delay in Minutes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Flight time in minutes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Flight Distance</a:t>
          </a:r>
          <a:endParaRPr lang="en-US" sz="1500" kern="1200" dirty="0"/>
        </a:p>
      </dsp:txBody>
      <dsp:txXfrm>
        <a:off x="3911380" y="820610"/>
        <a:ext cx="2620234" cy="3974459"/>
      </dsp:txXfrm>
    </dsp:sp>
    <dsp:sp modelId="{73C39848-B52D-48F4-B7D3-64C8EDB998B4}">
      <dsp:nvSpPr>
        <dsp:cNvPr id="0" name=""/>
        <dsp:cNvSpPr/>
      </dsp:nvSpPr>
      <dsp:spPr>
        <a:xfrm>
          <a:off x="3557818" y="216408"/>
          <a:ext cx="882875" cy="8828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B3A08-9E75-4F6E-9846-F07E31AB6801}">
      <dsp:nvSpPr>
        <dsp:cNvPr id="0" name=""/>
        <dsp:cNvSpPr/>
      </dsp:nvSpPr>
      <dsp:spPr>
        <a:xfrm rot="16200000">
          <a:off x="5334100" y="2649202"/>
          <a:ext cx="3500982" cy="4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9324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Character Variables</a:t>
          </a:r>
        </a:p>
      </dsp:txBody>
      <dsp:txXfrm>
        <a:off x="5334100" y="2649202"/>
        <a:ext cx="3500982" cy="441437"/>
      </dsp:txXfrm>
    </dsp:sp>
    <dsp:sp modelId="{58D004B8-C857-409F-B2E3-CDE51643803E}">
      <dsp:nvSpPr>
        <dsp:cNvPr id="0" name=""/>
        <dsp:cNvSpPr/>
      </dsp:nvSpPr>
      <dsp:spPr>
        <a:xfrm>
          <a:off x="7287728" y="769816"/>
          <a:ext cx="2419129" cy="3974459"/>
        </a:xfrm>
        <a:prstGeom prst="rect">
          <a:avLst/>
        </a:prstGeom>
        <a:solidFill>
          <a:srgbClr val="0099FF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89324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Airline Code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Airline 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Origin City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Origin State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Destination City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Destination State</a:t>
          </a:r>
          <a:endParaRPr lang="en-US" sz="1500" kern="1200" dirty="0"/>
        </a:p>
      </dsp:txBody>
      <dsp:txXfrm>
        <a:off x="7287728" y="769816"/>
        <a:ext cx="2419129" cy="3974459"/>
      </dsp:txXfrm>
    </dsp:sp>
    <dsp:sp modelId="{AC4A243C-DF4D-4270-B387-C34A31A03875}">
      <dsp:nvSpPr>
        <dsp:cNvPr id="0" name=""/>
        <dsp:cNvSpPr/>
      </dsp:nvSpPr>
      <dsp:spPr>
        <a:xfrm>
          <a:off x="6794001" y="179160"/>
          <a:ext cx="882875" cy="882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EBC4-3EC1-4793-921E-CF9B365F6D98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CC32-92C2-4CBD-BFA3-789F00F8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0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CC32-92C2-4CBD-BFA3-789F00F84F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CC32-92C2-4CBD-BFA3-789F00F84F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8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CC32-92C2-4CBD-BFA3-789F00F84F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CC32-92C2-4CBD-BFA3-789F00F84F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2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1A975-EE18-4BA7-8514-544DD9A2F2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1A975-EE18-4BA7-8514-544DD9A2F2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6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82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7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5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0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4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5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51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974" y="1213496"/>
            <a:ext cx="8574622" cy="11131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Airline Satisfaction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1951" y="2326678"/>
            <a:ext cx="6987645" cy="10336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ISDS574- Data Mining Project</a:t>
            </a:r>
          </a:p>
          <a:p>
            <a:r>
              <a:rPr lang="en-US" dirty="0"/>
              <a:t>Under the guidance of Dr. Yinfei Kong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1218" y="3775026"/>
            <a:ext cx="3578222" cy="2817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Group Members: (Group 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Ruchika Narang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Sophia Kelly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Xinbei Zhu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Mikhil Mistry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Melissa Tran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Sanchit Singh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C5825-F083-4CB1-83A7-D4A600CB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618" y="3516372"/>
            <a:ext cx="5947719" cy="251328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8335553" cy="573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000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71" y="735106"/>
            <a:ext cx="8335552" cy="17032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Correlated Columns:</a:t>
            </a:r>
          </a:p>
          <a:p>
            <a:pPr lvl="1"/>
            <a:r>
              <a:rPr lang="en-US" sz="1400" dirty="0"/>
              <a:t>Positive Correlation</a:t>
            </a:r>
          </a:p>
          <a:p>
            <a:pPr lvl="2"/>
            <a:r>
              <a:rPr lang="en-US" sz="1400" dirty="0"/>
              <a:t>“Flight Origin - West region” and “Flight Destination - West Region”</a:t>
            </a:r>
          </a:p>
          <a:p>
            <a:pPr lvl="2"/>
            <a:r>
              <a:rPr lang="en-US" sz="1400" dirty="0"/>
              <a:t>“No of other Loyalty Cards” and “No of Flight Flown with other Airlines”</a:t>
            </a:r>
          </a:p>
          <a:p>
            <a:pPr lvl="1"/>
            <a:r>
              <a:rPr lang="en-US" sz="1400" dirty="0"/>
              <a:t>Negative Correlation</a:t>
            </a:r>
          </a:p>
          <a:p>
            <a:pPr lvl="2"/>
            <a:r>
              <a:rPr lang="en-US" sz="1400" dirty="0"/>
              <a:t>“No of other Loyalty Cards” and “Age”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3847" y="6481228"/>
            <a:ext cx="24384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B4CCF-DF08-4E3C-8857-56012869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0"/>
            <a:ext cx="12192000" cy="40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2546" y="273281"/>
            <a:ext cx="10018713" cy="15107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45621"/>
              </p:ext>
            </p:extLst>
          </p:nvPr>
        </p:nvGraphicFramePr>
        <p:xfrm>
          <a:off x="2482573" y="2309926"/>
          <a:ext cx="7734852" cy="25682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35856">
                  <a:extLst>
                    <a:ext uri="{9D8B030D-6E8A-4147-A177-3AD203B41FA5}">
                      <a16:colId xmlns:a16="http://schemas.microsoft.com/office/drawing/2014/main" val="1491400851"/>
                    </a:ext>
                  </a:extLst>
                </a:gridCol>
                <a:gridCol w="2482007">
                  <a:extLst>
                    <a:ext uri="{9D8B030D-6E8A-4147-A177-3AD203B41FA5}">
                      <a16:colId xmlns:a16="http://schemas.microsoft.com/office/drawing/2014/main" val="246397108"/>
                    </a:ext>
                  </a:extLst>
                </a:gridCol>
                <a:gridCol w="2716989">
                  <a:extLst>
                    <a:ext uri="{9D8B030D-6E8A-4147-A177-3AD203B41FA5}">
                      <a16:colId xmlns:a16="http://schemas.microsoft.com/office/drawing/2014/main" val="2561468806"/>
                    </a:ext>
                  </a:extLst>
                </a:gridCol>
              </a:tblGrid>
              <a:tr h="3856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10467"/>
                  </a:ext>
                </a:extLst>
              </a:tr>
              <a:tr h="385628">
                <a:tc>
                  <a:txBody>
                    <a:bodyPr/>
                    <a:lstStyle/>
                    <a:p>
                      <a:r>
                        <a:rPr lang="en-US" dirty="0"/>
                        <a:t>Total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91982"/>
                  </a:ext>
                </a:extLst>
              </a:tr>
              <a:tr h="385628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  <a:r>
                        <a:rPr lang="en-US" baseline="0" dirty="0"/>
                        <a:t>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6439"/>
                  </a:ext>
                </a:extLst>
              </a:tr>
              <a:tr h="385628">
                <a:tc>
                  <a:txBody>
                    <a:bodyPr/>
                    <a:lstStyle/>
                    <a:p>
                      <a:r>
                        <a:rPr lang="en-US" dirty="0"/>
                        <a:t>Categorical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18 -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53608"/>
                  </a:ext>
                </a:extLst>
              </a:tr>
              <a:tr h="385628"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r>
                        <a:rPr lang="en-US" baseline="0" dirty="0"/>
                        <a:t>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60524"/>
                  </a:ext>
                </a:extLst>
              </a:tr>
              <a:tr h="385628">
                <a:tc>
                  <a:txBody>
                    <a:bodyPr/>
                    <a:lstStyle/>
                    <a:p>
                      <a:r>
                        <a:rPr lang="en-US" dirty="0"/>
                        <a:t>Character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058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82573" y="1848261"/>
            <a:ext cx="27034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Data Statistics:</a:t>
            </a:r>
          </a:p>
        </p:txBody>
      </p:sp>
    </p:spTree>
    <p:extLst>
      <p:ext uri="{BB962C8B-B14F-4D97-AF65-F5344CB8AC3E}">
        <p14:creationId xmlns:p14="http://schemas.microsoft.com/office/powerpoint/2010/main" val="105388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971454" y="1453081"/>
            <a:ext cx="10018713" cy="4788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Classification Techniques to be used:</a:t>
            </a:r>
          </a:p>
          <a:p>
            <a:pPr lvl="3"/>
            <a:r>
              <a:rPr lang="en-US" sz="2000" dirty="0"/>
              <a:t>Output variable is categorical</a:t>
            </a:r>
          </a:p>
          <a:p>
            <a:pPr marL="746125" lvl="3" indent="-282575"/>
            <a:r>
              <a:rPr lang="en-US" sz="2000" dirty="0"/>
              <a:t>Data Partition</a:t>
            </a:r>
          </a:p>
          <a:p>
            <a:pPr lvl="2"/>
            <a:r>
              <a:rPr lang="en-US" dirty="0"/>
              <a:t>Training  - 13.985% (8900 records)</a:t>
            </a:r>
          </a:p>
          <a:p>
            <a:pPr lvl="2"/>
            <a:r>
              <a:rPr lang="en-US" dirty="0"/>
              <a:t>Test – 86% (remaining..)</a:t>
            </a:r>
            <a:endParaRPr lang="en-US" sz="1800" dirty="0"/>
          </a:p>
          <a:p>
            <a:pPr lvl="1"/>
            <a:r>
              <a:rPr lang="en-US" dirty="0"/>
              <a:t>Techniques used:</a:t>
            </a:r>
          </a:p>
          <a:p>
            <a:pPr lvl="2"/>
            <a:r>
              <a:rPr lang="en-US" sz="2000" dirty="0"/>
              <a:t>Logistic Regression:</a:t>
            </a:r>
          </a:p>
          <a:p>
            <a:pPr lvl="3"/>
            <a:r>
              <a:rPr lang="en-US" sz="2000" dirty="0"/>
              <a:t>Forward</a:t>
            </a:r>
          </a:p>
          <a:p>
            <a:pPr lvl="3"/>
            <a:r>
              <a:rPr lang="en-US" sz="2000" dirty="0"/>
              <a:t>Backward</a:t>
            </a:r>
          </a:p>
          <a:p>
            <a:pPr lvl="3"/>
            <a:r>
              <a:rPr lang="en-US" sz="2000" dirty="0"/>
              <a:t>Stepwise</a:t>
            </a:r>
          </a:p>
          <a:p>
            <a:pPr lvl="2"/>
            <a:r>
              <a:rPr lang="en-US" sz="2000" dirty="0"/>
              <a:t>KNN – Interpretation</a:t>
            </a:r>
          </a:p>
          <a:p>
            <a:pPr lvl="2"/>
            <a:r>
              <a:rPr lang="en-US" sz="2000" dirty="0"/>
              <a:t>Classification Tree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971454" y="613263"/>
            <a:ext cx="9601201" cy="725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200" dirty="0">
                <a:solidFill>
                  <a:schemeClr val="tx2"/>
                </a:solidFill>
              </a:rPr>
              <a:t>Data Mining Techniques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20CA9-F29B-410E-ADF2-6D856F26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1882" flipH="1">
            <a:off x="6771501" y="2393853"/>
            <a:ext cx="5113486" cy="44496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332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003" y="132512"/>
            <a:ext cx="9746184" cy="7190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Logistic Regression- Forward Selection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66300" y="1550377"/>
            <a:ext cx="10018713" cy="5175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039C8D-3473-4A3A-8DA9-D43DB74F6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58139"/>
              </p:ext>
            </p:extLst>
          </p:nvPr>
        </p:nvGraphicFramePr>
        <p:xfrm>
          <a:off x="692481" y="1715933"/>
          <a:ext cx="10807037" cy="422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102">
                  <a:extLst>
                    <a:ext uri="{9D8B030D-6E8A-4147-A177-3AD203B41FA5}">
                      <a16:colId xmlns:a16="http://schemas.microsoft.com/office/drawing/2014/main" val="3992847498"/>
                    </a:ext>
                  </a:extLst>
                </a:gridCol>
                <a:gridCol w="1415295">
                  <a:extLst>
                    <a:ext uri="{9D8B030D-6E8A-4147-A177-3AD203B41FA5}">
                      <a16:colId xmlns:a16="http://schemas.microsoft.com/office/drawing/2014/main" val="2815826434"/>
                    </a:ext>
                  </a:extLst>
                </a:gridCol>
                <a:gridCol w="2198840">
                  <a:extLst>
                    <a:ext uri="{9D8B030D-6E8A-4147-A177-3AD203B41FA5}">
                      <a16:colId xmlns:a16="http://schemas.microsoft.com/office/drawing/2014/main" val="3472383382"/>
                    </a:ext>
                  </a:extLst>
                </a:gridCol>
                <a:gridCol w="1989913">
                  <a:extLst>
                    <a:ext uri="{9D8B030D-6E8A-4147-A177-3AD203B41FA5}">
                      <a16:colId xmlns:a16="http://schemas.microsoft.com/office/drawing/2014/main" val="3177049396"/>
                    </a:ext>
                  </a:extLst>
                </a:gridCol>
                <a:gridCol w="1956887">
                  <a:extLst>
                    <a:ext uri="{9D8B030D-6E8A-4147-A177-3AD203B41FA5}">
                      <a16:colId xmlns:a16="http://schemas.microsoft.com/office/drawing/2014/main" val="3282917642"/>
                    </a:ext>
                  </a:extLst>
                </a:gridCol>
              </a:tblGrid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Odds 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 Lower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 Upper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33033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Intercept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2463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Airline Status: Blue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1.77E-83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53345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 Sensitivity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852070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Gender: 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3.64E-13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9977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 of Travel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9.411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1.1E-252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46026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Class: Economy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67998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Arrival Delay in Minutes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1.73E-45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0609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Age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4.38E-22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36957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No of Flight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4E-15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80563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Scheduled Departure Hour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7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003" y="778826"/>
            <a:ext cx="9746184" cy="7190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Logistic Regression- Forward Selection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36474" y="2433755"/>
            <a:ext cx="10018713" cy="13854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Variables Selected- 10</a:t>
            </a:r>
          </a:p>
          <a:p>
            <a:r>
              <a:rPr lang="en-US" dirty="0"/>
              <a:t>Cut off Value- 0.5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7469F3-BE10-46D0-805D-262AEF312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77405"/>
              </p:ext>
            </p:extLst>
          </p:nvPr>
        </p:nvGraphicFramePr>
        <p:xfrm>
          <a:off x="1609003" y="3967048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72">
                  <a:extLst>
                    <a:ext uri="{9D8B030D-6E8A-4147-A177-3AD203B41FA5}">
                      <a16:colId xmlns:a16="http://schemas.microsoft.com/office/drawing/2014/main" val="157654878"/>
                    </a:ext>
                  </a:extLst>
                </a:gridCol>
                <a:gridCol w="2015728">
                  <a:extLst>
                    <a:ext uri="{9D8B030D-6E8A-4147-A177-3AD203B41FA5}">
                      <a16:colId xmlns:a16="http://schemas.microsoft.com/office/drawing/2014/main" val="2374157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2463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364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Forward Selection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Backward Elimination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Stepwise Selection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 Rate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24.18%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24.74%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25.20%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4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Sensitivity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0.8021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0.7989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85896"/>
                  </a:ext>
                </a:extLst>
              </a:tr>
              <a:tr h="334816">
                <a:tc>
                  <a:txBody>
                    <a:bodyPr/>
                    <a:lstStyle/>
                    <a:p>
                      <a:r>
                        <a:rPr lang="en-US" altLang="zh-CN" dirty="0"/>
                        <a:t>Specificity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0.6991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0.6933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3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99625"/>
            <a:ext cx="10018713" cy="1387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KNN – Interpretation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09" y="2083902"/>
            <a:ext cx="10018713" cy="3124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1"/>
            <a:r>
              <a:rPr lang="en-IN" sz="2400" dirty="0"/>
              <a:t>Number of Input variables – 25</a:t>
            </a:r>
          </a:p>
          <a:p>
            <a:pPr lvl="1"/>
            <a:r>
              <a:rPr lang="en-IN" sz="2400" dirty="0"/>
              <a:t>Output Variable – Satisfaction_&gt;3</a:t>
            </a:r>
          </a:p>
          <a:p>
            <a:pPr lvl="1"/>
            <a:r>
              <a:rPr lang="en-IN" sz="2400" dirty="0"/>
              <a:t>Score on – Best k between 1 and 20</a:t>
            </a:r>
          </a:p>
          <a:p>
            <a:pPr lvl="1"/>
            <a:r>
              <a:rPr lang="en-IN" sz="2400" dirty="0"/>
              <a:t>Normalized Input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0DEBE-C5A6-4254-8408-76FBC660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6173" y="1802457"/>
            <a:ext cx="4846849" cy="4845502"/>
          </a:xfrm>
          <a:prstGeom prst="rect">
            <a:avLst/>
          </a:prstGeom>
          <a:effectLst>
            <a:outerShdw blurRad="152400" dist="38100" dir="2700000" sx="104000" sy="104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66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4106" y="2182088"/>
            <a:ext cx="2689296" cy="1976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sz="2400" b="1" dirty="0"/>
              <a:t>Best K - 12</a:t>
            </a:r>
          </a:p>
          <a:p>
            <a:r>
              <a:rPr lang="en-IN" sz="2400" b="1" dirty="0"/>
              <a:t>Choose k = 13</a:t>
            </a:r>
          </a:p>
          <a:p>
            <a:r>
              <a:rPr lang="en-IN" sz="2400" b="1" dirty="0"/>
              <a:t>Error – 34.2%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C46D9-CBFA-4651-B830-318F33DB0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854" y="883466"/>
            <a:ext cx="10125075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1A3D64-1118-45FC-926A-3B81A410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1480982"/>
            <a:ext cx="3426687" cy="5044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22C9FA-8F8D-4A3F-B315-A84138673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049" y="1471612"/>
            <a:ext cx="5336680" cy="50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8139" y="246266"/>
            <a:ext cx="914400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/>
              <a:t>Classification Tree – Minimum Error 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5930" y="1824994"/>
            <a:ext cx="4207287" cy="2677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- </a:t>
            </a:r>
            <a:r>
              <a:rPr lang="en-US" sz="2400" b="1" u="sng" dirty="0"/>
              <a:t>Input Variables: </a:t>
            </a:r>
            <a:r>
              <a:rPr lang="en-US" sz="2400" dirty="0"/>
              <a:t>25</a:t>
            </a:r>
          </a:p>
          <a:p>
            <a:r>
              <a:rPr lang="en-US" sz="2400" dirty="0"/>
              <a:t>- </a:t>
            </a:r>
            <a:r>
              <a:rPr lang="en-US" sz="2400" b="1" u="sng" dirty="0"/>
              <a:t>Output Variable</a:t>
            </a:r>
            <a:r>
              <a:rPr lang="en-US" sz="2400" b="1" dirty="0"/>
              <a:t>: </a:t>
            </a:r>
          </a:p>
          <a:p>
            <a:r>
              <a:rPr lang="en-US" sz="2400" dirty="0"/>
              <a:t>	Satisfaction&gt;3 : 1 ,0</a:t>
            </a:r>
            <a:endParaRPr lang="en-US" sz="2400" b="1" dirty="0"/>
          </a:p>
          <a:p>
            <a:r>
              <a:rPr lang="en-US" sz="2400" dirty="0"/>
              <a:t>	- </a:t>
            </a:r>
            <a:r>
              <a:rPr lang="en-US" sz="2400" b="1" u="sng" dirty="0"/>
              <a:t>Cutoff Threshold</a:t>
            </a:r>
            <a:r>
              <a:rPr lang="en-US" sz="2400" dirty="0"/>
              <a:t>: 0.5</a:t>
            </a:r>
          </a:p>
          <a:p>
            <a:pPr marL="285750" indent="-285750">
              <a:buFontTx/>
              <a:buChar char="-"/>
            </a:pPr>
            <a:r>
              <a:rPr lang="en-IN" sz="2400" b="1" u="sng" dirty="0"/>
              <a:t>Error</a:t>
            </a:r>
            <a:r>
              <a:rPr lang="en-IN" sz="2400" b="1" dirty="0"/>
              <a:t>: </a:t>
            </a:r>
            <a:r>
              <a:rPr lang="en-IN" sz="2400" dirty="0"/>
              <a:t>24.49%</a:t>
            </a:r>
          </a:p>
          <a:p>
            <a:pPr marL="285750" indent="-285750">
              <a:buFontTx/>
              <a:buChar char="-"/>
            </a:pPr>
            <a:r>
              <a:rPr lang="en-IN" sz="2400" b="1" u="sng" dirty="0"/>
              <a:t>Number of Decision nodes</a:t>
            </a:r>
            <a:r>
              <a:rPr lang="en-IN" sz="2400" b="1" dirty="0"/>
              <a:t>:</a:t>
            </a:r>
            <a:r>
              <a:rPr lang="en-IN" sz="2400" dirty="0"/>
              <a:t> 11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5E34F-88B2-45A1-8BA7-B2409B14B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82" y="1181349"/>
            <a:ext cx="7186647" cy="53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47306" y="236764"/>
            <a:ext cx="769075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Classification Tree – Best Prune Tree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5776" y="1329892"/>
            <a:ext cx="4347714" cy="36933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/>
              <a:t>Error </a:t>
            </a:r>
            <a:r>
              <a:rPr lang="en-IN" sz="2400" dirty="0"/>
              <a:t>– 24.58%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/>
              <a:t>Number of Decision nodes</a:t>
            </a:r>
            <a:r>
              <a:rPr lang="en-IN" sz="2400" dirty="0"/>
              <a:t> –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u="sng" dirty="0"/>
              <a:t>Decision nodes </a:t>
            </a:r>
            <a:r>
              <a:rPr lang="en-I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Type of Travel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Airline Status Blue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Arrival Delay &gt; 5 mins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Gender_male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B2E6D-CD44-4686-A927-2E48D10C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983163"/>
            <a:ext cx="4878042" cy="56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49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650" y="227357"/>
            <a:ext cx="10018713" cy="17525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364" y="1258144"/>
            <a:ext cx="10018713" cy="31242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Sensitivity- 0.7929</a:t>
            </a:r>
          </a:p>
          <a:p>
            <a:r>
              <a:rPr lang="en-US" dirty="0"/>
              <a:t>Specificity- 0.7074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86FC4-12CA-4E34-8D4A-181C3370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50" y="2665758"/>
            <a:ext cx="4801215" cy="34331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42CE3-66FA-40F8-A111-86CA653B2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5" y="2665758"/>
            <a:ext cx="5186159" cy="34420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6346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4070"/>
            <a:ext cx="9601201" cy="9011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24001"/>
            <a:ext cx="9925811" cy="47442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/>
              <a:t>When was the data collected?</a:t>
            </a:r>
            <a:endParaRPr lang="en-US" dirty="0"/>
          </a:p>
          <a:p>
            <a:pPr lvl="1"/>
            <a:r>
              <a:rPr lang="en-US" dirty="0"/>
              <a:t>Airline Satisfaction Survey – US Domestic Flights, Date Period – (Jan 2014- Mar 2014)</a:t>
            </a:r>
          </a:p>
          <a:p>
            <a:r>
              <a:rPr lang="en-US" dirty="0"/>
              <a:t>What is the source of our data?</a:t>
            </a:r>
          </a:p>
          <a:p>
            <a:pPr lvl="1"/>
            <a:r>
              <a:rPr lang="en-US" dirty="0"/>
              <a:t>IBM Data Analytics Website.</a:t>
            </a:r>
          </a:p>
          <a:p>
            <a:r>
              <a:rPr lang="en-US" dirty="0"/>
              <a:t>How many attributes and records our data have?</a:t>
            </a:r>
          </a:p>
          <a:p>
            <a:pPr lvl="1"/>
            <a:r>
              <a:rPr lang="en-US" dirty="0"/>
              <a:t>Original – 30 variables, 129K records.</a:t>
            </a:r>
          </a:p>
          <a:p>
            <a:pPr lvl="2"/>
            <a:r>
              <a:rPr lang="en-US" dirty="0"/>
              <a:t>14 –Categorical variables</a:t>
            </a:r>
          </a:p>
          <a:p>
            <a:pPr lvl="2"/>
            <a:r>
              <a:rPr lang="en-US" dirty="0"/>
              <a:t>10 – Continuous variables</a:t>
            </a:r>
          </a:p>
          <a:p>
            <a:pPr lvl="2"/>
            <a:r>
              <a:rPr lang="en-US" dirty="0"/>
              <a:t>6 – Character variables.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C9F71-9B12-47E6-8E69-BB1AF0A0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491" y="4731473"/>
            <a:ext cx="3625198" cy="778566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2491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042" y="513523"/>
            <a:ext cx="10018713" cy="957470"/>
          </a:xfrm>
        </p:spPr>
        <p:txBody>
          <a:bodyPr/>
          <a:lstStyle/>
          <a:p>
            <a:r>
              <a:rPr lang="en-IN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Model Comparison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D52267-9954-4380-80C3-B35F8562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690730" y="4623029"/>
            <a:ext cx="1693025" cy="16169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C44A1C-08BE-48CF-9EA9-E49D10C0C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5" y="2128132"/>
            <a:ext cx="3578776" cy="2188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F4355-BDE3-4FEE-A598-8D43A259E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000" y="2194176"/>
            <a:ext cx="3399755" cy="2056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B97E6-1522-44D0-B1CE-038ADD91A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001" y="2114187"/>
            <a:ext cx="3584087" cy="22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0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873" y="132512"/>
            <a:ext cx="9746184" cy="7190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/>
              <a:t>Best Model:</a:t>
            </a:r>
            <a:br>
              <a:rPr lang="en-US" sz="3600" dirty="0"/>
            </a:br>
            <a:r>
              <a:rPr lang="en-US" sz="3600" dirty="0"/>
              <a:t>Logistic Regression- Forward Selection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66300" y="1550377"/>
            <a:ext cx="10018713" cy="5175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F5C845CD-B44C-4BBF-A6C3-0B851AE7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6362"/>
              </p:ext>
            </p:extLst>
          </p:nvPr>
        </p:nvGraphicFramePr>
        <p:xfrm>
          <a:off x="692481" y="1707695"/>
          <a:ext cx="10807037" cy="4226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102">
                  <a:extLst>
                    <a:ext uri="{9D8B030D-6E8A-4147-A177-3AD203B41FA5}">
                      <a16:colId xmlns:a16="http://schemas.microsoft.com/office/drawing/2014/main" val="3992847498"/>
                    </a:ext>
                  </a:extLst>
                </a:gridCol>
                <a:gridCol w="1415295">
                  <a:extLst>
                    <a:ext uri="{9D8B030D-6E8A-4147-A177-3AD203B41FA5}">
                      <a16:colId xmlns:a16="http://schemas.microsoft.com/office/drawing/2014/main" val="2815826434"/>
                    </a:ext>
                  </a:extLst>
                </a:gridCol>
                <a:gridCol w="2198840">
                  <a:extLst>
                    <a:ext uri="{9D8B030D-6E8A-4147-A177-3AD203B41FA5}">
                      <a16:colId xmlns:a16="http://schemas.microsoft.com/office/drawing/2014/main" val="3472383382"/>
                    </a:ext>
                  </a:extLst>
                </a:gridCol>
                <a:gridCol w="1989913">
                  <a:extLst>
                    <a:ext uri="{9D8B030D-6E8A-4147-A177-3AD203B41FA5}">
                      <a16:colId xmlns:a16="http://schemas.microsoft.com/office/drawing/2014/main" val="3177049396"/>
                    </a:ext>
                  </a:extLst>
                </a:gridCol>
                <a:gridCol w="1956887">
                  <a:extLst>
                    <a:ext uri="{9D8B030D-6E8A-4147-A177-3AD203B41FA5}">
                      <a16:colId xmlns:a16="http://schemas.microsoft.com/office/drawing/2014/main" val="3282917642"/>
                    </a:ext>
                  </a:extLst>
                </a:gridCol>
              </a:tblGrid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Odds Ratio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 Lower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 Upper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33033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Intercept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2.272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2463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Airline Status: Blue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1.77E-83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953345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Price Sensitivity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852070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Gender: Male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3.64E-13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89977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 of Travel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9.411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1.1E-252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46026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Class: Economy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67998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Arrival Delay in Minutes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1.73E-45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0609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Age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4.38E-22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36957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No of Flight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4E-15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80563"/>
                  </a:ext>
                </a:extLst>
              </a:tr>
              <a:tr h="384267">
                <a:tc>
                  <a:txBody>
                    <a:bodyPr/>
                    <a:lstStyle/>
                    <a:p>
                      <a:r>
                        <a:rPr lang="en-US" altLang="zh-CN" dirty="0"/>
                        <a:t>Scheduled Departure Hour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49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89" y="448586"/>
            <a:ext cx="10018712" cy="9351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20983"/>
            <a:ext cx="10018713" cy="48213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Forward selection logistic regression model gives us the best error rate of </a:t>
            </a:r>
            <a:r>
              <a:rPr lang="en-US" b="1" dirty="0">
                <a:solidFill>
                  <a:srgbClr val="FF0000"/>
                </a:solidFill>
              </a:rPr>
              <a:t>24.177 %</a:t>
            </a:r>
          </a:p>
          <a:p>
            <a:r>
              <a:rPr lang="en-US" dirty="0"/>
              <a:t>Accuracy rate with forward selection is </a:t>
            </a:r>
            <a:r>
              <a:rPr lang="en-US" b="1" dirty="0">
                <a:solidFill>
                  <a:schemeClr val="accent2"/>
                </a:solidFill>
              </a:rPr>
              <a:t>75.823 %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Most impactful variables : Type of Travel / Airline Membership Status /       Price Sensitivity / Arrival Delays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Recommendations : </a:t>
            </a:r>
          </a:p>
          <a:p>
            <a:r>
              <a:rPr lang="en-US" dirty="0"/>
              <a:t>Focus on the needs of business travelers</a:t>
            </a:r>
          </a:p>
          <a:p>
            <a:r>
              <a:rPr lang="en-US" dirty="0"/>
              <a:t>Improve services for Blue Membership Class</a:t>
            </a:r>
          </a:p>
          <a:p>
            <a:r>
              <a:rPr lang="en-US" dirty="0"/>
              <a:t>Competitive airfare pricing</a:t>
            </a:r>
          </a:p>
          <a:p>
            <a:r>
              <a:rPr lang="en-US" dirty="0"/>
              <a:t>Alleviate stress resulting from Arrival Delays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8CD99-ACFC-460F-AF98-DBDE5021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77252" y="3509319"/>
            <a:ext cx="3025772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56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64651"/>
            <a:ext cx="8534537" cy="26703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30619-8A52-4AD9-939B-6CFF18E4C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68" y="3171825"/>
            <a:ext cx="8231510" cy="218846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6147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4B16DAB-AE75-4170-A803-9D415D77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948" y="1190211"/>
            <a:ext cx="5970104" cy="44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7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2852"/>
            <a:ext cx="9601201" cy="9011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23999"/>
            <a:ext cx="9925811" cy="4744279"/>
          </a:xfrm>
        </p:spPr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7361424"/>
              </p:ext>
            </p:extLst>
          </p:nvPr>
        </p:nvGraphicFramePr>
        <p:xfrm>
          <a:off x="1313204" y="1348407"/>
          <a:ext cx="9772308" cy="5095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1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949A-9188-4807-B7ED-819075F9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br>
              <a:rPr lang="en-US" dirty="0"/>
            </a:br>
            <a:r>
              <a:rPr lang="en-US" sz="2000" dirty="0"/>
              <a:t>(Consulted Research Papers)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8832-DF36-4D7B-A8B2-9DB8D2D6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“Measurement of Airline Passenger Satisfaction: A Comparison of Methodology” </a:t>
            </a:r>
            <a:r>
              <a:rPr lang="en-IN" dirty="0"/>
              <a:t>by </a:t>
            </a:r>
            <a:r>
              <a:rPr lang="en-US" dirty="0"/>
              <a:t>Jason A. </a:t>
            </a:r>
            <a:r>
              <a:rPr lang="en-US" dirty="0" err="1"/>
              <a:t>Mlady</a:t>
            </a:r>
            <a:r>
              <a:rPr lang="en-US" dirty="0"/>
              <a:t>, John P. Young, Purdue University, 12 April 2013</a:t>
            </a: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Quality – Profitability Link in the US Airline Business: A Study Based on the Airline Quality Rating Index” </a:t>
            </a:r>
            <a:r>
              <a:rPr lang="en-IN" dirty="0"/>
              <a:t>by </a:t>
            </a:r>
            <a:r>
              <a:rPr lang="en-US" dirty="0"/>
              <a:t>Nicole </a:t>
            </a:r>
            <a:r>
              <a:rPr lang="en-US" dirty="0" err="1"/>
              <a:t>Kalemba</a:t>
            </a:r>
            <a:r>
              <a:rPr lang="en-US" dirty="0"/>
              <a:t>, Fernando </a:t>
            </a:r>
            <a:r>
              <a:rPr lang="en-US" dirty="0" err="1"/>
              <a:t>Campa-Planas</a:t>
            </a:r>
            <a:r>
              <a:rPr lang="en-US" dirty="0"/>
              <a:t>, </a:t>
            </a:r>
            <a:r>
              <a:rPr lang="en-IN" dirty="0"/>
              <a:t>University </a:t>
            </a:r>
            <a:r>
              <a:rPr lang="en-IN" dirty="0" err="1"/>
              <a:t>Rovira</a:t>
            </a:r>
            <a:r>
              <a:rPr lang="en-IN" dirty="0"/>
              <a:t> and </a:t>
            </a:r>
            <a:r>
              <a:rPr lang="en-IN" dirty="0" err="1"/>
              <a:t>Virgili</a:t>
            </a:r>
            <a:r>
              <a:rPr lang="en-IN" dirty="0"/>
              <a:t>, Reus, Spain</a:t>
            </a:r>
          </a:p>
          <a:p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“Customer satisfaction in the airline industry: the role of service quality and price” </a:t>
            </a:r>
            <a:r>
              <a:rPr lang="en-IN" dirty="0"/>
              <a:t>by </a:t>
            </a:r>
            <a:r>
              <a:rPr lang="en-IN" dirty="0" err="1"/>
              <a:t>Dwi</a:t>
            </a:r>
            <a:r>
              <a:rPr lang="en-IN" dirty="0"/>
              <a:t> </a:t>
            </a:r>
            <a:r>
              <a:rPr lang="en-IN" dirty="0" err="1"/>
              <a:t>Suhartanto</a:t>
            </a:r>
            <a:r>
              <a:rPr lang="en-IN" dirty="0"/>
              <a:t>, the department of business administration, Bandung state polytechnic, any </a:t>
            </a:r>
            <a:r>
              <a:rPr lang="en-IN" dirty="0" err="1"/>
              <a:t>Ariani</a:t>
            </a:r>
            <a:r>
              <a:rPr lang="en-IN" dirty="0"/>
              <a:t> Noor, the department of business administration, Bandung state polytechnic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2853"/>
            <a:ext cx="9601201" cy="9011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/>
              <a:t>O</a:t>
            </a:r>
            <a:r>
              <a:rPr lang="en-US" dirty="0" err="1"/>
              <a:t>bjective</a:t>
            </a:r>
            <a:r>
              <a:rPr lang="en-US"/>
              <a:t> of our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24001"/>
            <a:ext cx="9925811" cy="46117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Selection of Output Variable – Satisfaction Score</a:t>
            </a:r>
          </a:p>
          <a:p>
            <a:pPr lvl="1"/>
            <a:r>
              <a:rPr lang="en-US" dirty="0"/>
              <a:t>Categorical variable</a:t>
            </a:r>
          </a:p>
          <a:p>
            <a:pPr lvl="1"/>
            <a:r>
              <a:rPr lang="en-US" dirty="0"/>
              <a:t>Value ranges between 0 to 5</a:t>
            </a:r>
          </a:p>
          <a:p>
            <a:r>
              <a:rPr lang="en-US" dirty="0"/>
              <a:t>Question of Interest </a:t>
            </a:r>
          </a:p>
          <a:p>
            <a:pPr lvl="1"/>
            <a:r>
              <a:rPr lang="en-US" dirty="0"/>
              <a:t>What are the factors determining good or bad satisfaction score?</a:t>
            </a:r>
          </a:p>
          <a:p>
            <a:pPr lvl="1"/>
            <a:r>
              <a:rPr lang="en-US" dirty="0"/>
              <a:t>Dichotomization of output variable satisfaction score:</a:t>
            </a:r>
          </a:p>
          <a:p>
            <a:pPr lvl="2"/>
            <a:r>
              <a:rPr lang="en-US" dirty="0"/>
              <a:t>0 – 3 : Bad or ‘0’</a:t>
            </a:r>
          </a:p>
          <a:p>
            <a:pPr lvl="2"/>
            <a:r>
              <a:rPr lang="en-US" dirty="0"/>
              <a:t>4-5 : Good or ‘1’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35B2E-0529-4F74-BFE4-3FE8F492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476734" y="3872444"/>
            <a:ext cx="2761863" cy="30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6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7080" y="1193486"/>
            <a:ext cx="559892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Before Dichotomization: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4776" y="3224650"/>
            <a:ext cx="287955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After Dichotomization:</a:t>
            </a:r>
          </a:p>
        </p:txBody>
      </p:sp>
      <p:pic>
        <p:nvPicPr>
          <p:cNvPr id="1026" name="Picture 2" descr="https://lh3.googleusercontent.com/WLPJTaRsenNV6CkhCoiiiRRlDqTmaEHV1n1mq-AVMnFwSkkHDkAIgKjw6_A-TVwRpjWwGIjXcZF4Jk-c4QIbh1e-LN7TvSKwR6lFqVsb6J2sVHBi6ISgQoAdbU6v15Dda0u3ELOXTHTN42ioEg">
            <a:extLst>
              <a:ext uri="{FF2B5EF4-FFF2-40B4-BE49-F238E27FC236}">
                <a16:creationId xmlns:a16="http://schemas.microsoft.com/office/drawing/2014/main" id="{4405A694-B879-4CAC-9BF6-356B75A75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0" y="1647803"/>
            <a:ext cx="5245534" cy="286599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4u7U-Q3ZF661mwcLk3O6_CCPU5KXRxfpbPK96EchsYU8Ck-2V42IHVxbO0y9idmznH1Gl2qoXnL3M89U9jeoi13CgXesuM8jIEtJ50te2_gGhI-SMAaZoIZQoOUgusjyUHmzGlX40YfpOxtwJQ">
            <a:extLst>
              <a:ext uri="{FF2B5EF4-FFF2-40B4-BE49-F238E27FC236}">
                <a16:creationId xmlns:a16="http://schemas.microsoft.com/office/drawing/2014/main" id="{F418988F-E545-4B6D-8E8C-93A3F669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76" y="3648788"/>
            <a:ext cx="5245534" cy="2666939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7948F6-30B5-4A53-B962-328CD26C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175" y="312456"/>
            <a:ext cx="9601201" cy="9011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N" dirty="0"/>
              <a:t>Dichotomization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B473B-C52F-492A-A732-A143B41B8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80" y="4982257"/>
            <a:ext cx="1499006" cy="14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3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43341"/>
            <a:ext cx="6158059" cy="9011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/>
              <a:t>Next step: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8" y="1621157"/>
            <a:ext cx="9178097" cy="4738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800" dirty="0"/>
              <a:t>Challenge</a:t>
            </a:r>
          </a:p>
          <a:p>
            <a:pPr lvl="1"/>
            <a:r>
              <a:rPr lang="en-US" sz="1600" dirty="0"/>
              <a:t>Almost every time data has to be cleaned</a:t>
            </a:r>
          </a:p>
          <a:p>
            <a:pPr lvl="1"/>
            <a:r>
              <a:rPr lang="en-US" sz="1600" dirty="0"/>
              <a:t>Use exploratory tools to find anomalies/missing values; survey data</a:t>
            </a:r>
          </a:p>
          <a:p>
            <a:pPr lvl="1"/>
            <a:r>
              <a:rPr lang="en-US" sz="1600" dirty="0"/>
              <a:t>Challenge was to have an unbiased dataset that represents the original dataset</a:t>
            </a:r>
          </a:p>
          <a:p>
            <a:pPr lvl="1"/>
            <a:r>
              <a:rPr lang="en-US" sz="1600" dirty="0"/>
              <a:t>Original record count – ~129K</a:t>
            </a:r>
          </a:p>
          <a:p>
            <a:pPr lvl="1"/>
            <a:r>
              <a:rPr lang="en-US" sz="1600" dirty="0"/>
              <a:t>Data mining on the huge data set would be a complex task</a:t>
            </a:r>
          </a:p>
          <a:p>
            <a:pPr lvl="2"/>
            <a:r>
              <a:rPr lang="en-US" sz="1400" dirty="0"/>
              <a:t>Data analysis through </a:t>
            </a:r>
            <a:r>
              <a:rPr lang="en-US" sz="1400" dirty="0" err="1"/>
              <a:t>XLMiner</a:t>
            </a:r>
            <a:endParaRPr lang="en-US" sz="1400" dirty="0"/>
          </a:p>
          <a:p>
            <a:pPr lvl="2"/>
            <a:r>
              <a:rPr lang="en-US" sz="1400" dirty="0" err="1"/>
              <a:t>XLminer</a:t>
            </a:r>
            <a:r>
              <a:rPr lang="en-US" sz="1400" dirty="0"/>
              <a:t> supports only 10K records for model building and 65K records for missing data handling. Used R for producing the data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600" dirty="0"/>
              <a:t>Use an unbiased subset of the original data and build models on that subset.</a:t>
            </a:r>
          </a:p>
          <a:p>
            <a:pPr lvl="1"/>
            <a:r>
              <a:rPr lang="en-US" sz="1600" dirty="0"/>
              <a:t>Data mining tasks would be less complex</a:t>
            </a:r>
          </a:p>
          <a:p>
            <a:pPr lvl="1"/>
            <a:r>
              <a:rPr lang="en-US" sz="1600" dirty="0" err="1"/>
              <a:t>Xlminer</a:t>
            </a:r>
            <a:r>
              <a:rPr lang="en-US" sz="1600" dirty="0"/>
              <a:t> would be able to support the reduced data count more efficiently.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4D375-CC4E-41F1-8F36-FE4DDE68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183" y="5343678"/>
            <a:ext cx="1602658" cy="1277118"/>
          </a:xfrm>
          <a:prstGeom prst="rect">
            <a:avLst/>
          </a:prstGeom>
        </p:spPr>
      </p:pic>
      <p:pic>
        <p:nvPicPr>
          <p:cNvPr id="1026" name="Picture 2" descr="https://lh5.googleusercontent.com/BJN0oGEwFYEajRK4c8gfEqvUGbuSNqiZwdaxBSn-dRRbe-cX8m_uhGx683avzlD5StfvjEyrdz8N1AlHk3K0u3pL9JrLF9FDeT5L4JqVydi5-7QLakm_wyS5y0vYoe0ZU2VFuv8_Ow">
            <a:extLst>
              <a:ext uri="{FF2B5EF4-FFF2-40B4-BE49-F238E27FC236}">
                <a16:creationId xmlns:a16="http://schemas.microsoft.com/office/drawing/2014/main" id="{3F7F1BC6-67E2-4CA0-9EFE-432BDD00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rgbClr val="1E515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09" y="180113"/>
            <a:ext cx="1834653" cy="1323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554" y="533401"/>
            <a:ext cx="9601201" cy="9011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72" y="1616491"/>
            <a:ext cx="6201975" cy="46117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Missing records identification and removal</a:t>
            </a:r>
          </a:p>
          <a:p>
            <a:pPr lvl="1"/>
            <a:r>
              <a:rPr lang="en-US" dirty="0"/>
              <a:t>Three columns had missing records.</a:t>
            </a:r>
          </a:p>
          <a:p>
            <a:pPr lvl="2"/>
            <a:r>
              <a:rPr lang="en-US" dirty="0"/>
              <a:t>Departure.Delay.in.Minutes – 1161 records</a:t>
            </a:r>
          </a:p>
          <a:p>
            <a:pPr lvl="2"/>
            <a:r>
              <a:rPr lang="en-US" dirty="0"/>
              <a:t>Arrival.Delay.in.Minutes – 1355 records</a:t>
            </a:r>
          </a:p>
          <a:p>
            <a:pPr lvl="2"/>
            <a:r>
              <a:rPr lang="en-US" dirty="0"/>
              <a:t>Flight.time.in.minutes – 1355 records</a:t>
            </a:r>
          </a:p>
          <a:p>
            <a:pPr lvl="1"/>
            <a:r>
              <a:rPr lang="en-US" dirty="0"/>
              <a:t>Complete row with missing values was removed.</a:t>
            </a:r>
          </a:p>
          <a:p>
            <a:pPr lvl="2"/>
            <a:r>
              <a:rPr lang="en-US" dirty="0"/>
              <a:t>Revised record count of the data – 63K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pic>
        <p:nvPicPr>
          <p:cNvPr id="2052" name="Picture 4" descr="https://lh4.googleusercontent.com/1kMsGGzfvQk9AQDvD0tqRtRzk3mrrp5C51BT0EH0yvQa2ePVbXNHRaDgLwrCLlLDC4iNG8_EwV_zG9iUHtpPK_eQozMwy2NuyJGiRlM5n-4i9kZ0p6FOcgF-8hwugLKmMtkpsRH7dqOPP-28hA">
            <a:extLst>
              <a:ext uri="{FF2B5EF4-FFF2-40B4-BE49-F238E27FC236}">
                <a16:creationId xmlns:a16="http://schemas.microsoft.com/office/drawing/2014/main" id="{36BBD1B9-B4F5-470E-BDE6-A0104BAF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2" y="4616628"/>
            <a:ext cx="3584669" cy="200843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4.googleusercontent.com/PKsKZDs2dyg36HMrKrNFNB2p4Qq2ImuFZE5DgXkxwkDrg7F_VNBeXokNWprGQlZKDC1hj6DLkZ6EwRhDCRJ2t7LFxT3cSFDt_hKxBeAe8E6zuQuQdr6WWwIPADFvAlaSEh8S7p_EPKsABT3s5A">
            <a:extLst>
              <a:ext uri="{FF2B5EF4-FFF2-40B4-BE49-F238E27FC236}">
                <a16:creationId xmlns:a16="http://schemas.microsoft.com/office/drawing/2014/main" id="{E3AED947-6D44-4BB2-86B0-F1E18EF66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" t="7161" r="4665"/>
          <a:stretch/>
        </p:blipFill>
        <p:spPr bwMode="auto">
          <a:xfrm>
            <a:off x="5852757" y="1235644"/>
            <a:ext cx="6076388" cy="3534673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28859"/>
            <a:ext cx="9601201" cy="9011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85" y="1548273"/>
            <a:ext cx="9866312" cy="52258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/>
              <a:t>Selecting a subset</a:t>
            </a:r>
          </a:p>
          <a:p>
            <a:pPr lvl="1"/>
            <a:r>
              <a:rPr lang="en-US" dirty="0"/>
              <a:t>Partitioned data using R</a:t>
            </a:r>
          </a:p>
          <a:p>
            <a:pPr lvl="2"/>
            <a:r>
              <a:rPr lang="en-US" dirty="0"/>
              <a:t>Training  - 13.985% (8900 records)</a:t>
            </a:r>
          </a:p>
          <a:p>
            <a:pPr lvl="2"/>
            <a:r>
              <a:rPr lang="en-US" dirty="0"/>
              <a:t>Test – 86% (remaining..)</a:t>
            </a:r>
          </a:p>
          <a:p>
            <a:pPr lvl="2"/>
            <a:endParaRPr lang="en-US" dirty="0"/>
          </a:p>
          <a:p>
            <a:r>
              <a:rPr lang="en-US" dirty="0"/>
              <a:t>Next step: Transformation of Data</a:t>
            </a:r>
          </a:p>
          <a:p>
            <a:pPr lvl="1"/>
            <a:r>
              <a:rPr lang="en-US" dirty="0"/>
              <a:t>Creation of Dummies using </a:t>
            </a:r>
            <a:r>
              <a:rPr lang="en-US" dirty="0" err="1"/>
              <a:t>XLMiner</a:t>
            </a:r>
            <a:r>
              <a:rPr lang="en-US" dirty="0"/>
              <a:t> and dichotomization of variables for the purpose of categorization.</a:t>
            </a:r>
          </a:p>
          <a:p>
            <a:pPr lvl="1"/>
            <a:r>
              <a:rPr lang="en-US" dirty="0"/>
              <a:t>Dichotomization of output variable – Satisfaction Score (less than 3 = 0, rest = 1)</a:t>
            </a:r>
          </a:p>
          <a:p>
            <a:pPr lvl="1"/>
            <a:endParaRPr lang="en-US" dirty="0"/>
          </a:p>
          <a:p>
            <a:r>
              <a:rPr lang="en-US" dirty="0"/>
              <a:t>Variable Reduction</a:t>
            </a:r>
          </a:p>
          <a:p>
            <a:pPr lvl="1"/>
            <a:r>
              <a:rPr lang="en-US" dirty="0"/>
              <a:t>Removing non-significant categorical and character columns (Airline Codes, Name)</a:t>
            </a:r>
          </a:p>
          <a:p>
            <a:pPr lvl="1"/>
            <a:r>
              <a:rPr lang="en-US" dirty="0"/>
              <a:t>Removing columns based upon collinearity.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F6F9A-D8DD-4B8E-87CA-BDBECF6C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71" y="1307882"/>
            <a:ext cx="5638935" cy="901147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F724D-F429-4F71-9785-1EDF240F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10" y="2351297"/>
            <a:ext cx="5061361" cy="587174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708A0B-9BA5-4B02-9A3B-7AB3A33CD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59" y="3078517"/>
            <a:ext cx="5061360" cy="587174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332529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1950</TotalTime>
  <Words>1123</Words>
  <Application>Microsoft Office PowerPoint</Application>
  <PresentationFormat>Widescreen</PresentationFormat>
  <Paragraphs>323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Corbel</vt:lpstr>
      <vt:lpstr>Wingdings 3</vt:lpstr>
      <vt:lpstr>Ion</vt:lpstr>
      <vt:lpstr>Airline Satisfaction Survey</vt:lpstr>
      <vt:lpstr>Background</vt:lpstr>
      <vt:lpstr>Background</vt:lpstr>
      <vt:lpstr>Literature Review (Consulted Research Papers)</vt:lpstr>
      <vt:lpstr>Objective of our Analysis</vt:lpstr>
      <vt:lpstr>Dichotomization</vt:lpstr>
      <vt:lpstr>Next step: Data Cleaning</vt:lpstr>
      <vt:lpstr>Data Cleaning</vt:lpstr>
      <vt:lpstr>Data Cleaning</vt:lpstr>
      <vt:lpstr>Data Cleaning</vt:lpstr>
      <vt:lpstr>Data Cleaning</vt:lpstr>
      <vt:lpstr>PowerPoint Presentation</vt:lpstr>
      <vt:lpstr>Logistic Regression- Forward Selection</vt:lpstr>
      <vt:lpstr>Logistic Regression- Forward Selection</vt:lpstr>
      <vt:lpstr>KNN – Interpretation</vt:lpstr>
      <vt:lpstr>PowerPoint Presentation</vt:lpstr>
      <vt:lpstr>PowerPoint Presentation</vt:lpstr>
      <vt:lpstr>PowerPoint Presentation</vt:lpstr>
      <vt:lpstr>Sensitivity and Specificity</vt:lpstr>
      <vt:lpstr>Model Comparison</vt:lpstr>
      <vt:lpstr>Best Model: Logistic Regression- Forward Selection</vt:lpstr>
      <vt:lpstr>Conclusion and Recommendations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 Singh</dc:creator>
  <cp:lastModifiedBy>ruchika narang</cp:lastModifiedBy>
  <cp:revision>139</cp:revision>
  <dcterms:created xsi:type="dcterms:W3CDTF">2014-09-12T02:11:33Z</dcterms:created>
  <dcterms:modified xsi:type="dcterms:W3CDTF">2019-04-21T02:22:57Z</dcterms:modified>
</cp:coreProperties>
</file>