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8" r:id="rId3"/>
    <p:sldId id="261" r:id="rId4"/>
    <p:sldId id="274" r:id="rId5"/>
    <p:sldId id="256" r:id="rId6"/>
    <p:sldId id="267" r:id="rId7"/>
    <p:sldId id="273" r:id="rId8"/>
    <p:sldId id="260" r:id="rId9"/>
    <p:sldId id="265" r:id="rId10"/>
    <p:sldId id="266" r:id="rId11"/>
    <p:sldId id="268" r:id="rId12"/>
    <p:sldId id="263"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68" d="100"/>
          <a:sy n="68"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4CC1-0F44-4499-975A-B568E00BE3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4B2083-771A-4FB3-8FCE-4B6CA72BED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80B00D-2A56-480D-B8FA-553814103638}"/>
              </a:ext>
            </a:extLst>
          </p:cNvPr>
          <p:cNvSpPr>
            <a:spLocks noGrp="1"/>
          </p:cNvSpPr>
          <p:nvPr>
            <p:ph type="dt" sz="half" idx="10"/>
          </p:nvPr>
        </p:nvSpPr>
        <p:spPr/>
        <p:txBody>
          <a:bodyPr/>
          <a:lstStyle/>
          <a:p>
            <a:fld id="{7368F41C-EEAC-4E11-A171-11AE0B28FB6E}" type="datetimeFigureOut">
              <a:rPr lang="en-US" smtClean="0"/>
              <a:t>19-Feb-21</a:t>
            </a:fld>
            <a:endParaRPr lang="en-US"/>
          </a:p>
        </p:txBody>
      </p:sp>
      <p:sp>
        <p:nvSpPr>
          <p:cNvPr id="5" name="Footer Placeholder 4">
            <a:extLst>
              <a:ext uri="{FF2B5EF4-FFF2-40B4-BE49-F238E27FC236}">
                <a16:creationId xmlns:a16="http://schemas.microsoft.com/office/drawing/2014/main" id="{3D467A0D-3D42-4FAB-A3CC-2D17609A8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B48C-8AE1-4EAD-B117-BCB6973DE06D}"/>
              </a:ext>
            </a:extLst>
          </p:cNvPr>
          <p:cNvSpPr>
            <a:spLocks noGrp="1"/>
          </p:cNvSpPr>
          <p:nvPr>
            <p:ph type="sldNum" sz="quarter" idx="12"/>
          </p:nvPr>
        </p:nvSpPr>
        <p:spPr/>
        <p:txBody>
          <a:bodyPr/>
          <a:lstStyle/>
          <a:p>
            <a:fld id="{1C8CC969-BB49-463C-8B64-07D2AA789D22}" type="slidenum">
              <a:rPr lang="en-US" smtClean="0"/>
              <a:t>‹#›</a:t>
            </a:fld>
            <a:endParaRPr lang="en-US"/>
          </a:p>
        </p:txBody>
      </p:sp>
    </p:spTree>
    <p:extLst>
      <p:ext uri="{BB962C8B-B14F-4D97-AF65-F5344CB8AC3E}">
        <p14:creationId xmlns:p14="http://schemas.microsoft.com/office/powerpoint/2010/main" val="257632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28FC7-F54F-4B7C-8D07-EC0C2FE217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BEB91E-F2F9-4D4A-9531-EF4151495B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189DF-DE58-4C7C-9FE5-37415CEFC927}"/>
              </a:ext>
            </a:extLst>
          </p:cNvPr>
          <p:cNvSpPr>
            <a:spLocks noGrp="1"/>
          </p:cNvSpPr>
          <p:nvPr>
            <p:ph type="dt" sz="half" idx="10"/>
          </p:nvPr>
        </p:nvSpPr>
        <p:spPr/>
        <p:txBody>
          <a:bodyPr/>
          <a:lstStyle/>
          <a:p>
            <a:fld id="{7368F41C-EEAC-4E11-A171-11AE0B28FB6E}" type="datetimeFigureOut">
              <a:rPr lang="en-US" smtClean="0"/>
              <a:t>19-Feb-21</a:t>
            </a:fld>
            <a:endParaRPr lang="en-US"/>
          </a:p>
        </p:txBody>
      </p:sp>
      <p:sp>
        <p:nvSpPr>
          <p:cNvPr id="5" name="Footer Placeholder 4">
            <a:extLst>
              <a:ext uri="{FF2B5EF4-FFF2-40B4-BE49-F238E27FC236}">
                <a16:creationId xmlns:a16="http://schemas.microsoft.com/office/drawing/2014/main" id="{E4B05960-D310-4865-8DCE-62EFCC880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B5059-3700-4487-A0B1-0DFA4C70D047}"/>
              </a:ext>
            </a:extLst>
          </p:cNvPr>
          <p:cNvSpPr>
            <a:spLocks noGrp="1"/>
          </p:cNvSpPr>
          <p:nvPr>
            <p:ph type="sldNum" sz="quarter" idx="12"/>
          </p:nvPr>
        </p:nvSpPr>
        <p:spPr/>
        <p:txBody>
          <a:bodyPr/>
          <a:lstStyle/>
          <a:p>
            <a:fld id="{1C8CC969-BB49-463C-8B64-07D2AA789D22}" type="slidenum">
              <a:rPr lang="en-US" smtClean="0"/>
              <a:t>‹#›</a:t>
            </a:fld>
            <a:endParaRPr lang="en-US"/>
          </a:p>
        </p:txBody>
      </p:sp>
    </p:spTree>
    <p:extLst>
      <p:ext uri="{BB962C8B-B14F-4D97-AF65-F5344CB8AC3E}">
        <p14:creationId xmlns:p14="http://schemas.microsoft.com/office/powerpoint/2010/main" val="4162632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E4284E-FD10-4CCD-AF7A-BAB26A3DAC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B61875-D6FC-4F76-9B98-3B9AE2C4B8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3501F-453E-4CDF-B5AF-828640A5C1E0}"/>
              </a:ext>
            </a:extLst>
          </p:cNvPr>
          <p:cNvSpPr>
            <a:spLocks noGrp="1"/>
          </p:cNvSpPr>
          <p:nvPr>
            <p:ph type="dt" sz="half" idx="10"/>
          </p:nvPr>
        </p:nvSpPr>
        <p:spPr/>
        <p:txBody>
          <a:bodyPr/>
          <a:lstStyle/>
          <a:p>
            <a:fld id="{7368F41C-EEAC-4E11-A171-11AE0B28FB6E}" type="datetimeFigureOut">
              <a:rPr lang="en-US" smtClean="0"/>
              <a:t>19-Feb-21</a:t>
            </a:fld>
            <a:endParaRPr lang="en-US"/>
          </a:p>
        </p:txBody>
      </p:sp>
      <p:sp>
        <p:nvSpPr>
          <p:cNvPr id="5" name="Footer Placeholder 4">
            <a:extLst>
              <a:ext uri="{FF2B5EF4-FFF2-40B4-BE49-F238E27FC236}">
                <a16:creationId xmlns:a16="http://schemas.microsoft.com/office/drawing/2014/main" id="{2E172EAB-200F-4D02-825B-70CD8D16A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657A4-8BC8-4C17-B8D9-2948225542DF}"/>
              </a:ext>
            </a:extLst>
          </p:cNvPr>
          <p:cNvSpPr>
            <a:spLocks noGrp="1"/>
          </p:cNvSpPr>
          <p:nvPr>
            <p:ph type="sldNum" sz="quarter" idx="12"/>
          </p:nvPr>
        </p:nvSpPr>
        <p:spPr/>
        <p:txBody>
          <a:bodyPr/>
          <a:lstStyle/>
          <a:p>
            <a:fld id="{1C8CC969-BB49-463C-8B64-07D2AA789D22}" type="slidenum">
              <a:rPr lang="en-US" smtClean="0"/>
              <a:t>‹#›</a:t>
            </a:fld>
            <a:endParaRPr lang="en-US"/>
          </a:p>
        </p:txBody>
      </p:sp>
    </p:spTree>
    <p:extLst>
      <p:ext uri="{BB962C8B-B14F-4D97-AF65-F5344CB8AC3E}">
        <p14:creationId xmlns:p14="http://schemas.microsoft.com/office/powerpoint/2010/main" val="2421418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848D-E4D6-40DD-A922-8DE8217EC1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9B7336-6028-4D53-BF94-765B9914B2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9EA8A-4CAF-42F4-9724-E5F0A07151BD}"/>
              </a:ext>
            </a:extLst>
          </p:cNvPr>
          <p:cNvSpPr>
            <a:spLocks noGrp="1"/>
          </p:cNvSpPr>
          <p:nvPr>
            <p:ph type="dt" sz="half" idx="10"/>
          </p:nvPr>
        </p:nvSpPr>
        <p:spPr/>
        <p:txBody>
          <a:bodyPr/>
          <a:lstStyle/>
          <a:p>
            <a:fld id="{7368F41C-EEAC-4E11-A171-11AE0B28FB6E}" type="datetimeFigureOut">
              <a:rPr lang="en-US" smtClean="0"/>
              <a:t>19-Feb-21</a:t>
            </a:fld>
            <a:endParaRPr lang="en-US"/>
          </a:p>
        </p:txBody>
      </p:sp>
      <p:sp>
        <p:nvSpPr>
          <p:cNvPr id="5" name="Footer Placeholder 4">
            <a:extLst>
              <a:ext uri="{FF2B5EF4-FFF2-40B4-BE49-F238E27FC236}">
                <a16:creationId xmlns:a16="http://schemas.microsoft.com/office/drawing/2014/main" id="{D18D014B-3A8E-4003-BB17-8BEC7F7BF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77A17D-49EB-404A-9A3C-84F5EBFDAB92}"/>
              </a:ext>
            </a:extLst>
          </p:cNvPr>
          <p:cNvSpPr>
            <a:spLocks noGrp="1"/>
          </p:cNvSpPr>
          <p:nvPr>
            <p:ph type="sldNum" sz="quarter" idx="12"/>
          </p:nvPr>
        </p:nvSpPr>
        <p:spPr/>
        <p:txBody>
          <a:bodyPr/>
          <a:lstStyle/>
          <a:p>
            <a:fld id="{1C8CC969-BB49-463C-8B64-07D2AA789D22}" type="slidenum">
              <a:rPr lang="en-US" smtClean="0"/>
              <a:t>‹#›</a:t>
            </a:fld>
            <a:endParaRPr lang="en-US"/>
          </a:p>
        </p:txBody>
      </p:sp>
    </p:spTree>
    <p:extLst>
      <p:ext uri="{BB962C8B-B14F-4D97-AF65-F5344CB8AC3E}">
        <p14:creationId xmlns:p14="http://schemas.microsoft.com/office/powerpoint/2010/main" val="287059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7B2FD-3DBF-4BB6-881C-66B67C7955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50FB09-F231-4F8A-9D0F-6FD1E9D802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F94448-DE5A-47F6-9900-47FC93F18A6F}"/>
              </a:ext>
            </a:extLst>
          </p:cNvPr>
          <p:cNvSpPr>
            <a:spLocks noGrp="1"/>
          </p:cNvSpPr>
          <p:nvPr>
            <p:ph type="dt" sz="half" idx="10"/>
          </p:nvPr>
        </p:nvSpPr>
        <p:spPr/>
        <p:txBody>
          <a:bodyPr/>
          <a:lstStyle/>
          <a:p>
            <a:fld id="{7368F41C-EEAC-4E11-A171-11AE0B28FB6E}" type="datetimeFigureOut">
              <a:rPr lang="en-US" smtClean="0"/>
              <a:t>19-Feb-21</a:t>
            </a:fld>
            <a:endParaRPr lang="en-US"/>
          </a:p>
        </p:txBody>
      </p:sp>
      <p:sp>
        <p:nvSpPr>
          <p:cNvPr id="5" name="Footer Placeholder 4">
            <a:extLst>
              <a:ext uri="{FF2B5EF4-FFF2-40B4-BE49-F238E27FC236}">
                <a16:creationId xmlns:a16="http://schemas.microsoft.com/office/drawing/2014/main" id="{19CC937A-31EF-4300-898E-FCF3CBBF9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CF1A8-B8A2-4914-9F69-E1BB8E1E2EA3}"/>
              </a:ext>
            </a:extLst>
          </p:cNvPr>
          <p:cNvSpPr>
            <a:spLocks noGrp="1"/>
          </p:cNvSpPr>
          <p:nvPr>
            <p:ph type="sldNum" sz="quarter" idx="12"/>
          </p:nvPr>
        </p:nvSpPr>
        <p:spPr/>
        <p:txBody>
          <a:bodyPr/>
          <a:lstStyle/>
          <a:p>
            <a:fld id="{1C8CC969-BB49-463C-8B64-07D2AA789D22}" type="slidenum">
              <a:rPr lang="en-US" smtClean="0"/>
              <a:t>‹#›</a:t>
            </a:fld>
            <a:endParaRPr lang="en-US"/>
          </a:p>
        </p:txBody>
      </p:sp>
    </p:spTree>
    <p:extLst>
      <p:ext uri="{BB962C8B-B14F-4D97-AF65-F5344CB8AC3E}">
        <p14:creationId xmlns:p14="http://schemas.microsoft.com/office/powerpoint/2010/main" val="151246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D445-FAE0-4E2B-98C3-AD03DF193F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47E3C1-2AEF-463D-90F9-A9C8BB7F56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E1A993-3721-4286-939B-8EE9B84126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341A6F-0EFB-4BAA-9FF1-B2FFBA011E6D}"/>
              </a:ext>
            </a:extLst>
          </p:cNvPr>
          <p:cNvSpPr>
            <a:spLocks noGrp="1"/>
          </p:cNvSpPr>
          <p:nvPr>
            <p:ph type="dt" sz="half" idx="10"/>
          </p:nvPr>
        </p:nvSpPr>
        <p:spPr/>
        <p:txBody>
          <a:bodyPr/>
          <a:lstStyle/>
          <a:p>
            <a:fld id="{7368F41C-EEAC-4E11-A171-11AE0B28FB6E}" type="datetimeFigureOut">
              <a:rPr lang="en-US" smtClean="0"/>
              <a:t>19-Feb-21</a:t>
            </a:fld>
            <a:endParaRPr lang="en-US"/>
          </a:p>
        </p:txBody>
      </p:sp>
      <p:sp>
        <p:nvSpPr>
          <p:cNvPr id="6" name="Footer Placeholder 5">
            <a:extLst>
              <a:ext uri="{FF2B5EF4-FFF2-40B4-BE49-F238E27FC236}">
                <a16:creationId xmlns:a16="http://schemas.microsoft.com/office/drawing/2014/main" id="{E1926643-AA76-4AC1-A968-5AD389B6EC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8E5D12-ADEF-4525-9A0C-F0709EC1BE43}"/>
              </a:ext>
            </a:extLst>
          </p:cNvPr>
          <p:cNvSpPr>
            <a:spLocks noGrp="1"/>
          </p:cNvSpPr>
          <p:nvPr>
            <p:ph type="sldNum" sz="quarter" idx="12"/>
          </p:nvPr>
        </p:nvSpPr>
        <p:spPr/>
        <p:txBody>
          <a:bodyPr/>
          <a:lstStyle/>
          <a:p>
            <a:fld id="{1C8CC969-BB49-463C-8B64-07D2AA789D22}" type="slidenum">
              <a:rPr lang="en-US" smtClean="0"/>
              <a:t>‹#›</a:t>
            </a:fld>
            <a:endParaRPr lang="en-US"/>
          </a:p>
        </p:txBody>
      </p:sp>
    </p:spTree>
    <p:extLst>
      <p:ext uri="{BB962C8B-B14F-4D97-AF65-F5344CB8AC3E}">
        <p14:creationId xmlns:p14="http://schemas.microsoft.com/office/powerpoint/2010/main" val="261583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837F-B258-4C0E-922E-FC1FDEE493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C73FE3-77FA-4254-BC7F-4A06EA473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BF2865-5A5C-468D-B62E-84A64F8F9B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3CC48E-65FD-4EB7-88A9-E20FD2E7DB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8B2BD8-49A6-4998-B854-724292B054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90B409-1BFF-416C-8F0A-B1734F905E09}"/>
              </a:ext>
            </a:extLst>
          </p:cNvPr>
          <p:cNvSpPr>
            <a:spLocks noGrp="1"/>
          </p:cNvSpPr>
          <p:nvPr>
            <p:ph type="dt" sz="half" idx="10"/>
          </p:nvPr>
        </p:nvSpPr>
        <p:spPr/>
        <p:txBody>
          <a:bodyPr/>
          <a:lstStyle/>
          <a:p>
            <a:fld id="{7368F41C-EEAC-4E11-A171-11AE0B28FB6E}" type="datetimeFigureOut">
              <a:rPr lang="en-US" smtClean="0"/>
              <a:t>19-Feb-21</a:t>
            </a:fld>
            <a:endParaRPr lang="en-US"/>
          </a:p>
        </p:txBody>
      </p:sp>
      <p:sp>
        <p:nvSpPr>
          <p:cNvPr id="8" name="Footer Placeholder 7">
            <a:extLst>
              <a:ext uri="{FF2B5EF4-FFF2-40B4-BE49-F238E27FC236}">
                <a16:creationId xmlns:a16="http://schemas.microsoft.com/office/drawing/2014/main" id="{2C1AEE83-C3E9-4342-B0EF-320F6AB9E6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5ED0E0-2301-401F-AF5B-B3E0C3B08D80}"/>
              </a:ext>
            </a:extLst>
          </p:cNvPr>
          <p:cNvSpPr>
            <a:spLocks noGrp="1"/>
          </p:cNvSpPr>
          <p:nvPr>
            <p:ph type="sldNum" sz="quarter" idx="12"/>
          </p:nvPr>
        </p:nvSpPr>
        <p:spPr/>
        <p:txBody>
          <a:bodyPr/>
          <a:lstStyle/>
          <a:p>
            <a:fld id="{1C8CC969-BB49-463C-8B64-07D2AA789D22}" type="slidenum">
              <a:rPr lang="en-US" smtClean="0"/>
              <a:t>‹#›</a:t>
            </a:fld>
            <a:endParaRPr lang="en-US"/>
          </a:p>
        </p:txBody>
      </p:sp>
    </p:spTree>
    <p:extLst>
      <p:ext uri="{BB962C8B-B14F-4D97-AF65-F5344CB8AC3E}">
        <p14:creationId xmlns:p14="http://schemas.microsoft.com/office/powerpoint/2010/main" val="230276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870E9-91AF-4187-A5BF-7F37E76DA8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63C3F6-28EE-4328-865F-E78AA0A5194C}"/>
              </a:ext>
            </a:extLst>
          </p:cNvPr>
          <p:cNvSpPr>
            <a:spLocks noGrp="1"/>
          </p:cNvSpPr>
          <p:nvPr>
            <p:ph type="dt" sz="half" idx="10"/>
          </p:nvPr>
        </p:nvSpPr>
        <p:spPr/>
        <p:txBody>
          <a:bodyPr/>
          <a:lstStyle/>
          <a:p>
            <a:fld id="{7368F41C-EEAC-4E11-A171-11AE0B28FB6E}" type="datetimeFigureOut">
              <a:rPr lang="en-US" smtClean="0"/>
              <a:t>19-Feb-21</a:t>
            </a:fld>
            <a:endParaRPr lang="en-US"/>
          </a:p>
        </p:txBody>
      </p:sp>
      <p:sp>
        <p:nvSpPr>
          <p:cNvPr id="4" name="Footer Placeholder 3">
            <a:extLst>
              <a:ext uri="{FF2B5EF4-FFF2-40B4-BE49-F238E27FC236}">
                <a16:creationId xmlns:a16="http://schemas.microsoft.com/office/drawing/2014/main" id="{8C651DEE-C748-47A4-A146-DCD5CC90B8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2FE41E-77EC-47BD-94AB-30A2FC122286}"/>
              </a:ext>
            </a:extLst>
          </p:cNvPr>
          <p:cNvSpPr>
            <a:spLocks noGrp="1"/>
          </p:cNvSpPr>
          <p:nvPr>
            <p:ph type="sldNum" sz="quarter" idx="12"/>
          </p:nvPr>
        </p:nvSpPr>
        <p:spPr/>
        <p:txBody>
          <a:bodyPr/>
          <a:lstStyle/>
          <a:p>
            <a:fld id="{1C8CC969-BB49-463C-8B64-07D2AA789D22}" type="slidenum">
              <a:rPr lang="en-US" smtClean="0"/>
              <a:t>‹#›</a:t>
            </a:fld>
            <a:endParaRPr lang="en-US"/>
          </a:p>
        </p:txBody>
      </p:sp>
    </p:spTree>
    <p:extLst>
      <p:ext uri="{BB962C8B-B14F-4D97-AF65-F5344CB8AC3E}">
        <p14:creationId xmlns:p14="http://schemas.microsoft.com/office/powerpoint/2010/main" val="470832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A62AD9-367A-48FD-B8A6-D8729A20D4A6}"/>
              </a:ext>
            </a:extLst>
          </p:cNvPr>
          <p:cNvSpPr>
            <a:spLocks noGrp="1"/>
          </p:cNvSpPr>
          <p:nvPr>
            <p:ph type="dt" sz="half" idx="10"/>
          </p:nvPr>
        </p:nvSpPr>
        <p:spPr/>
        <p:txBody>
          <a:bodyPr/>
          <a:lstStyle/>
          <a:p>
            <a:fld id="{7368F41C-EEAC-4E11-A171-11AE0B28FB6E}" type="datetimeFigureOut">
              <a:rPr lang="en-US" smtClean="0"/>
              <a:t>19-Feb-21</a:t>
            </a:fld>
            <a:endParaRPr lang="en-US"/>
          </a:p>
        </p:txBody>
      </p:sp>
      <p:sp>
        <p:nvSpPr>
          <p:cNvPr id="3" name="Footer Placeholder 2">
            <a:extLst>
              <a:ext uri="{FF2B5EF4-FFF2-40B4-BE49-F238E27FC236}">
                <a16:creationId xmlns:a16="http://schemas.microsoft.com/office/drawing/2014/main" id="{7716793B-288A-4B69-B49E-2D9D7BD6F1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88A8D3-27EA-4BF0-BA1E-B3E9540EA4E9}"/>
              </a:ext>
            </a:extLst>
          </p:cNvPr>
          <p:cNvSpPr>
            <a:spLocks noGrp="1"/>
          </p:cNvSpPr>
          <p:nvPr>
            <p:ph type="sldNum" sz="quarter" idx="12"/>
          </p:nvPr>
        </p:nvSpPr>
        <p:spPr/>
        <p:txBody>
          <a:bodyPr/>
          <a:lstStyle/>
          <a:p>
            <a:fld id="{1C8CC969-BB49-463C-8B64-07D2AA789D22}" type="slidenum">
              <a:rPr lang="en-US" smtClean="0"/>
              <a:t>‹#›</a:t>
            </a:fld>
            <a:endParaRPr lang="en-US"/>
          </a:p>
        </p:txBody>
      </p:sp>
    </p:spTree>
    <p:extLst>
      <p:ext uri="{BB962C8B-B14F-4D97-AF65-F5344CB8AC3E}">
        <p14:creationId xmlns:p14="http://schemas.microsoft.com/office/powerpoint/2010/main" val="2539108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178A-14EE-44CF-9B4C-7629B53199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D3CB0C-642B-4657-BB67-E0A2723405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DD373F-2FE0-45D3-8260-4DB5E9AB3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51C5A4-835B-45BC-9B36-01A2153B883D}"/>
              </a:ext>
            </a:extLst>
          </p:cNvPr>
          <p:cNvSpPr>
            <a:spLocks noGrp="1"/>
          </p:cNvSpPr>
          <p:nvPr>
            <p:ph type="dt" sz="half" idx="10"/>
          </p:nvPr>
        </p:nvSpPr>
        <p:spPr/>
        <p:txBody>
          <a:bodyPr/>
          <a:lstStyle/>
          <a:p>
            <a:fld id="{7368F41C-EEAC-4E11-A171-11AE0B28FB6E}" type="datetimeFigureOut">
              <a:rPr lang="en-US" smtClean="0"/>
              <a:t>19-Feb-21</a:t>
            </a:fld>
            <a:endParaRPr lang="en-US"/>
          </a:p>
        </p:txBody>
      </p:sp>
      <p:sp>
        <p:nvSpPr>
          <p:cNvPr id="6" name="Footer Placeholder 5">
            <a:extLst>
              <a:ext uri="{FF2B5EF4-FFF2-40B4-BE49-F238E27FC236}">
                <a16:creationId xmlns:a16="http://schemas.microsoft.com/office/drawing/2014/main" id="{66B8EA08-1ABE-41AD-85A2-AEC7677B52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C75463-FE0C-4732-A6A2-4FFFF45D121F}"/>
              </a:ext>
            </a:extLst>
          </p:cNvPr>
          <p:cNvSpPr>
            <a:spLocks noGrp="1"/>
          </p:cNvSpPr>
          <p:nvPr>
            <p:ph type="sldNum" sz="quarter" idx="12"/>
          </p:nvPr>
        </p:nvSpPr>
        <p:spPr/>
        <p:txBody>
          <a:bodyPr/>
          <a:lstStyle/>
          <a:p>
            <a:fld id="{1C8CC969-BB49-463C-8B64-07D2AA789D22}" type="slidenum">
              <a:rPr lang="en-US" smtClean="0"/>
              <a:t>‹#›</a:t>
            </a:fld>
            <a:endParaRPr lang="en-US"/>
          </a:p>
        </p:txBody>
      </p:sp>
    </p:spTree>
    <p:extLst>
      <p:ext uri="{BB962C8B-B14F-4D97-AF65-F5344CB8AC3E}">
        <p14:creationId xmlns:p14="http://schemas.microsoft.com/office/powerpoint/2010/main" val="3095278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AE90-DB22-493C-8A4A-F1F252FD6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BB56FC-62E6-41A9-8BB5-A70B54538B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358830-20B4-467F-AA49-4575C8A14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73FA2D-73B7-432D-9736-198C07AA8FE1}"/>
              </a:ext>
            </a:extLst>
          </p:cNvPr>
          <p:cNvSpPr>
            <a:spLocks noGrp="1"/>
          </p:cNvSpPr>
          <p:nvPr>
            <p:ph type="dt" sz="half" idx="10"/>
          </p:nvPr>
        </p:nvSpPr>
        <p:spPr/>
        <p:txBody>
          <a:bodyPr/>
          <a:lstStyle/>
          <a:p>
            <a:fld id="{7368F41C-EEAC-4E11-A171-11AE0B28FB6E}" type="datetimeFigureOut">
              <a:rPr lang="en-US" smtClean="0"/>
              <a:t>19-Feb-21</a:t>
            </a:fld>
            <a:endParaRPr lang="en-US"/>
          </a:p>
        </p:txBody>
      </p:sp>
      <p:sp>
        <p:nvSpPr>
          <p:cNvPr id="6" name="Footer Placeholder 5">
            <a:extLst>
              <a:ext uri="{FF2B5EF4-FFF2-40B4-BE49-F238E27FC236}">
                <a16:creationId xmlns:a16="http://schemas.microsoft.com/office/drawing/2014/main" id="{F1EB98E4-5800-4116-BB5A-04C2336A7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51FF9C-994D-4CD7-9D67-CE76072B5EBA}"/>
              </a:ext>
            </a:extLst>
          </p:cNvPr>
          <p:cNvSpPr>
            <a:spLocks noGrp="1"/>
          </p:cNvSpPr>
          <p:nvPr>
            <p:ph type="sldNum" sz="quarter" idx="12"/>
          </p:nvPr>
        </p:nvSpPr>
        <p:spPr/>
        <p:txBody>
          <a:bodyPr/>
          <a:lstStyle/>
          <a:p>
            <a:fld id="{1C8CC969-BB49-463C-8B64-07D2AA789D22}" type="slidenum">
              <a:rPr lang="en-US" smtClean="0"/>
              <a:t>‹#›</a:t>
            </a:fld>
            <a:endParaRPr lang="en-US"/>
          </a:p>
        </p:txBody>
      </p:sp>
    </p:spTree>
    <p:extLst>
      <p:ext uri="{BB962C8B-B14F-4D97-AF65-F5344CB8AC3E}">
        <p14:creationId xmlns:p14="http://schemas.microsoft.com/office/powerpoint/2010/main" val="1030583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87DBB0-511E-4DEB-B657-7D0B47A73E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4F0BB9-6945-437D-8A6F-6F3E46BC59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552DBA-EBD2-4670-A436-5B8DFD4A47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68F41C-EEAC-4E11-A171-11AE0B28FB6E}" type="datetimeFigureOut">
              <a:rPr lang="en-US" smtClean="0"/>
              <a:t>19-Feb-21</a:t>
            </a:fld>
            <a:endParaRPr lang="en-US"/>
          </a:p>
        </p:txBody>
      </p:sp>
      <p:sp>
        <p:nvSpPr>
          <p:cNvPr id="5" name="Footer Placeholder 4">
            <a:extLst>
              <a:ext uri="{FF2B5EF4-FFF2-40B4-BE49-F238E27FC236}">
                <a16:creationId xmlns:a16="http://schemas.microsoft.com/office/drawing/2014/main" id="{260E22D0-FB8E-4435-94F3-5BA57EFB47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73F651-4057-4CD9-BC21-3265D4D8D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8CC969-BB49-463C-8B64-07D2AA789D22}" type="slidenum">
              <a:rPr lang="en-US" smtClean="0"/>
              <a:t>‹#›</a:t>
            </a:fld>
            <a:endParaRPr lang="en-US"/>
          </a:p>
        </p:txBody>
      </p:sp>
    </p:spTree>
    <p:extLst>
      <p:ext uri="{BB962C8B-B14F-4D97-AF65-F5344CB8AC3E}">
        <p14:creationId xmlns:p14="http://schemas.microsoft.com/office/powerpoint/2010/main" val="3838111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irplane on the runway&#10;&#10;Description automatically generated with medium confidence">
            <a:extLst>
              <a:ext uri="{FF2B5EF4-FFF2-40B4-BE49-F238E27FC236}">
                <a16:creationId xmlns:a16="http://schemas.microsoft.com/office/drawing/2014/main" id="{9C60C767-E558-46C7-A9C7-CD23BB9C1236}"/>
              </a:ext>
            </a:extLst>
          </p:cNvPr>
          <p:cNvPicPr>
            <a:picLocks noChangeAspect="1"/>
          </p:cNvPicPr>
          <p:nvPr/>
        </p:nvPicPr>
        <p:blipFill rotWithShape="1">
          <a:blip r:embed="rId2">
            <a:extLst>
              <a:ext uri="{28A0092B-C50C-407E-A947-70E740481C1C}">
                <a14:useLocalDpi xmlns:a14="http://schemas.microsoft.com/office/drawing/2010/main" val="0"/>
              </a:ext>
            </a:extLst>
          </a:blip>
          <a:srcRect t="5759" r="19297"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30821D-A83D-4668-8BF2-F7F571647119}"/>
              </a:ext>
            </a:extLst>
          </p:cNvPr>
          <p:cNvSpPr>
            <a:spLocks noGrp="1"/>
          </p:cNvSpPr>
          <p:nvPr>
            <p:ph type="ctrTitle"/>
          </p:nvPr>
        </p:nvSpPr>
        <p:spPr>
          <a:xfrm>
            <a:off x="0" y="703360"/>
            <a:ext cx="6190574" cy="1658337"/>
          </a:xfrm>
          <a:effectLst>
            <a:outerShdw blurRad="50800" dist="38100" dir="2700000" algn="tl" rotWithShape="0">
              <a:prstClr val="black">
                <a:alpha val="40000"/>
              </a:prstClr>
            </a:outerShdw>
          </a:effectLst>
        </p:spPr>
        <p:txBody>
          <a:bodyPr anchor="b">
            <a:normAutofit/>
          </a:bodyPr>
          <a:lstStyle/>
          <a:p>
            <a:r>
              <a:rPr lang="en-US" sz="4800" b="1" dirty="0">
                <a:effectLst>
                  <a:innerShdw blurRad="63500" dist="50800" dir="10800000">
                    <a:prstClr val="black">
                      <a:alpha val="50000"/>
                    </a:prstClr>
                  </a:innerShdw>
                </a:effectLst>
                <a:latin typeface="+mn-lt"/>
              </a:rPr>
              <a:t>FLIGHT FARE PREDICTION MODEL</a:t>
            </a:r>
          </a:p>
        </p:txBody>
      </p:sp>
      <p:sp>
        <p:nvSpPr>
          <p:cNvPr id="3" name="Subtitle 2">
            <a:extLst>
              <a:ext uri="{FF2B5EF4-FFF2-40B4-BE49-F238E27FC236}">
                <a16:creationId xmlns:a16="http://schemas.microsoft.com/office/drawing/2014/main" id="{B9335DD8-8585-4DA1-A5B7-0199C269777B}"/>
              </a:ext>
            </a:extLst>
          </p:cNvPr>
          <p:cNvSpPr>
            <a:spLocks noGrp="1"/>
          </p:cNvSpPr>
          <p:nvPr>
            <p:ph type="subTitle" idx="1"/>
          </p:nvPr>
        </p:nvSpPr>
        <p:spPr>
          <a:xfrm>
            <a:off x="477980" y="4198548"/>
            <a:ext cx="4290968" cy="1882515"/>
          </a:xfrm>
        </p:spPr>
        <p:txBody>
          <a:bodyPr>
            <a:normAutofit lnSpcReduction="10000"/>
          </a:bodyPr>
          <a:lstStyle/>
          <a:p>
            <a:pPr algn="l"/>
            <a:r>
              <a:rPr lang="en-US" sz="2000" dirty="0"/>
              <a:t>GROUP 10 </a:t>
            </a:r>
          </a:p>
          <a:p>
            <a:pPr algn="l"/>
            <a:r>
              <a:rPr lang="en-US" sz="2000" dirty="0"/>
              <a:t>Jidnyasa Heda          20</a:t>
            </a:r>
          </a:p>
          <a:p>
            <a:pPr algn="l"/>
            <a:r>
              <a:rPr lang="en-US" sz="2000" dirty="0"/>
              <a:t>Ruchika Dhamane   41</a:t>
            </a:r>
          </a:p>
          <a:p>
            <a:pPr algn="l"/>
            <a:r>
              <a:rPr lang="en-US" sz="2000" dirty="0"/>
              <a:t>Shivani Bihade         49</a:t>
            </a:r>
          </a:p>
          <a:p>
            <a:pPr algn="l"/>
            <a:r>
              <a:rPr lang="en-US" sz="1800" dirty="0"/>
              <a:t>Vishal Malpure            58</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903646D-0925-4C49-8C82-4781196F8466}"/>
              </a:ext>
            </a:extLst>
          </p:cNvPr>
          <p:cNvSpPr txBox="1"/>
          <p:nvPr/>
        </p:nvSpPr>
        <p:spPr>
          <a:xfrm>
            <a:off x="2082035" y="2510014"/>
            <a:ext cx="1541512" cy="400110"/>
          </a:xfrm>
          <a:prstGeom prst="rect">
            <a:avLst/>
          </a:prstGeom>
          <a:noFill/>
        </p:spPr>
        <p:txBody>
          <a:bodyPr wrap="none" rtlCol="0">
            <a:spAutoFit/>
          </a:bodyPr>
          <a:lstStyle/>
          <a:p>
            <a:r>
              <a:rPr lang="en-US" sz="2000" b="1" dirty="0"/>
              <a:t>RBA 2020-22</a:t>
            </a:r>
          </a:p>
        </p:txBody>
      </p:sp>
      <p:sp>
        <p:nvSpPr>
          <p:cNvPr id="7" name="Rectangle 6">
            <a:extLst>
              <a:ext uri="{FF2B5EF4-FFF2-40B4-BE49-F238E27FC236}">
                <a16:creationId xmlns:a16="http://schemas.microsoft.com/office/drawing/2014/main" id="{0E0430BB-4F60-4121-8739-487C51AB816C}"/>
              </a:ext>
            </a:extLst>
          </p:cNvPr>
          <p:cNvSpPr/>
          <p:nvPr/>
        </p:nvSpPr>
        <p:spPr>
          <a:xfrm>
            <a:off x="345989" y="518984"/>
            <a:ext cx="1173892" cy="3079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281966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irplane on the runway&#10;&#10;Description automatically generated with medium confidence">
            <a:extLst>
              <a:ext uri="{FF2B5EF4-FFF2-40B4-BE49-F238E27FC236}">
                <a16:creationId xmlns:a16="http://schemas.microsoft.com/office/drawing/2014/main" id="{9C60C767-E558-46C7-A9C7-CD23BB9C1236}"/>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989" b="985"/>
          <a:stretch/>
        </p:blipFill>
        <p:spPr>
          <a:xfrm>
            <a:off x="20" y="10"/>
            <a:ext cx="12191980" cy="6857990"/>
          </a:xfrm>
          <a:prstGeom prst="rect">
            <a:avLst/>
          </a:prstGeom>
        </p:spPr>
      </p:pic>
      <p:pic>
        <p:nvPicPr>
          <p:cNvPr id="3" name="Picture 2">
            <a:extLst>
              <a:ext uri="{FF2B5EF4-FFF2-40B4-BE49-F238E27FC236}">
                <a16:creationId xmlns:a16="http://schemas.microsoft.com/office/drawing/2014/main" id="{D3B1D10B-6121-4FC8-A5BE-9A88621605F5}"/>
              </a:ext>
            </a:extLst>
          </p:cNvPr>
          <p:cNvPicPr>
            <a:picLocks noChangeAspect="1"/>
          </p:cNvPicPr>
          <p:nvPr/>
        </p:nvPicPr>
        <p:blipFill rotWithShape="1">
          <a:blip r:embed="rId3"/>
          <a:srcRect b="8420"/>
          <a:stretch/>
        </p:blipFill>
        <p:spPr>
          <a:xfrm>
            <a:off x="683160" y="1276349"/>
            <a:ext cx="5056461" cy="43052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C4478335-3E23-4B2F-B9FA-A8570065FE71}"/>
              </a:ext>
            </a:extLst>
          </p:cNvPr>
          <p:cNvPicPr/>
          <p:nvPr/>
        </p:nvPicPr>
        <p:blipFill rotWithShape="1">
          <a:blip r:embed="rId4">
            <a:extLst>
              <a:ext uri="{28A0092B-C50C-407E-A947-70E740481C1C}">
                <a14:useLocalDpi xmlns:a14="http://schemas.microsoft.com/office/drawing/2010/main" val="0"/>
              </a:ext>
            </a:extLst>
          </a:blip>
          <a:srcRect l="7637"/>
          <a:stretch/>
        </p:blipFill>
        <p:spPr bwMode="auto">
          <a:xfrm>
            <a:off x="5964701" y="1276350"/>
            <a:ext cx="5275383" cy="4305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6">
            <a:extLst>
              <a:ext uri="{FF2B5EF4-FFF2-40B4-BE49-F238E27FC236}">
                <a16:creationId xmlns:a16="http://schemas.microsoft.com/office/drawing/2014/main" id="{769CA5D9-3940-43FD-A42D-D49B16EABAD7}"/>
              </a:ext>
            </a:extLst>
          </p:cNvPr>
          <p:cNvSpPr/>
          <p:nvPr/>
        </p:nvSpPr>
        <p:spPr>
          <a:xfrm>
            <a:off x="10726206" y="2133427"/>
            <a:ext cx="330999" cy="31138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Box 7">
            <a:extLst>
              <a:ext uri="{FF2B5EF4-FFF2-40B4-BE49-F238E27FC236}">
                <a16:creationId xmlns:a16="http://schemas.microsoft.com/office/drawing/2014/main" id="{FDD374E8-C178-495B-BACD-73FF681BE845}"/>
              </a:ext>
            </a:extLst>
          </p:cNvPr>
          <p:cNvSpPr txBox="1"/>
          <p:nvPr/>
        </p:nvSpPr>
        <p:spPr>
          <a:xfrm>
            <a:off x="2516109" y="595916"/>
            <a:ext cx="7159781" cy="461665"/>
          </a:xfrm>
          <a:prstGeom prst="rect">
            <a:avLst/>
          </a:prstGeom>
          <a:noFill/>
        </p:spPr>
        <p:txBody>
          <a:bodyPr wrap="none" rtlCol="0">
            <a:spAutoFit/>
          </a:bodyPr>
          <a:lstStyle/>
          <a:p>
            <a:r>
              <a:rPr lang="en-US" sz="2400" b="1" dirty="0"/>
              <a:t>Analysis of Significance value of Independent variables</a:t>
            </a:r>
          </a:p>
        </p:txBody>
      </p:sp>
      <p:sp>
        <p:nvSpPr>
          <p:cNvPr id="9" name="TextBox 8">
            <a:extLst>
              <a:ext uri="{FF2B5EF4-FFF2-40B4-BE49-F238E27FC236}">
                <a16:creationId xmlns:a16="http://schemas.microsoft.com/office/drawing/2014/main" id="{91DB7455-0545-4BD2-A60B-55511A5A0287}"/>
              </a:ext>
            </a:extLst>
          </p:cNvPr>
          <p:cNvSpPr txBox="1"/>
          <p:nvPr/>
        </p:nvSpPr>
        <p:spPr>
          <a:xfrm>
            <a:off x="1872347" y="5625025"/>
            <a:ext cx="2512996" cy="369332"/>
          </a:xfrm>
          <a:prstGeom prst="rect">
            <a:avLst/>
          </a:prstGeom>
          <a:noFill/>
        </p:spPr>
        <p:txBody>
          <a:bodyPr wrap="none" rtlCol="0">
            <a:spAutoFit/>
          </a:bodyPr>
          <a:lstStyle/>
          <a:p>
            <a:r>
              <a:rPr lang="en-US" dirty="0"/>
              <a:t>Fig. 5: Before Processing </a:t>
            </a:r>
          </a:p>
        </p:txBody>
      </p:sp>
      <p:sp>
        <p:nvSpPr>
          <p:cNvPr id="11" name="TextBox 10">
            <a:extLst>
              <a:ext uri="{FF2B5EF4-FFF2-40B4-BE49-F238E27FC236}">
                <a16:creationId xmlns:a16="http://schemas.microsoft.com/office/drawing/2014/main" id="{415F20A5-3490-4192-B941-E1F7C1DAE72D}"/>
              </a:ext>
            </a:extLst>
          </p:cNvPr>
          <p:cNvSpPr txBox="1"/>
          <p:nvPr/>
        </p:nvSpPr>
        <p:spPr>
          <a:xfrm>
            <a:off x="7614187" y="5603033"/>
            <a:ext cx="2368149" cy="369332"/>
          </a:xfrm>
          <a:prstGeom prst="rect">
            <a:avLst/>
          </a:prstGeom>
          <a:noFill/>
        </p:spPr>
        <p:txBody>
          <a:bodyPr wrap="none" rtlCol="0">
            <a:spAutoFit/>
          </a:bodyPr>
          <a:lstStyle/>
          <a:p>
            <a:r>
              <a:rPr lang="en-US" dirty="0"/>
              <a:t>Fig. 6: After Processing </a:t>
            </a:r>
          </a:p>
        </p:txBody>
      </p:sp>
    </p:spTree>
    <p:extLst>
      <p:ext uri="{BB962C8B-B14F-4D97-AF65-F5344CB8AC3E}">
        <p14:creationId xmlns:p14="http://schemas.microsoft.com/office/powerpoint/2010/main" val="87644408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irplane on the runway&#10;&#10;Description automatically generated with medium confidence">
            <a:extLst>
              <a:ext uri="{FF2B5EF4-FFF2-40B4-BE49-F238E27FC236}">
                <a16:creationId xmlns:a16="http://schemas.microsoft.com/office/drawing/2014/main" id="{9C60C767-E558-46C7-A9C7-CD23BB9C1236}"/>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989" b="985"/>
          <a:stretch/>
        </p:blipFill>
        <p:spPr>
          <a:xfrm>
            <a:off x="20" y="10"/>
            <a:ext cx="12191980" cy="6857990"/>
          </a:xfrm>
          <a:prstGeom prst="rect">
            <a:avLst/>
          </a:prstGeom>
        </p:spPr>
      </p:pic>
      <p:pic>
        <p:nvPicPr>
          <p:cNvPr id="4" name="Picture 3">
            <a:extLst>
              <a:ext uri="{FF2B5EF4-FFF2-40B4-BE49-F238E27FC236}">
                <a16:creationId xmlns:a16="http://schemas.microsoft.com/office/drawing/2014/main" id="{1DD5C585-F1CC-4896-8776-3A1773C51991}"/>
              </a:ext>
            </a:extLst>
          </p:cNvPr>
          <p:cNvPicPr/>
          <p:nvPr/>
        </p:nvPicPr>
        <p:blipFill rotWithShape="1">
          <a:blip r:embed="rId3">
            <a:extLst>
              <a:ext uri="{28A0092B-C50C-407E-A947-70E740481C1C}">
                <a14:useLocalDpi xmlns:a14="http://schemas.microsoft.com/office/drawing/2010/main" val="0"/>
              </a:ext>
            </a:extLst>
          </a:blip>
          <a:srcRect r="13301"/>
          <a:stretch/>
        </p:blipFill>
        <p:spPr bwMode="auto">
          <a:xfrm>
            <a:off x="705983" y="1788160"/>
            <a:ext cx="4829175" cy="32816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08228117-2E1A-4668-92CA-62D0AD5BEB1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74189" y="1788161"/>
            <a:ext cx="5069064" cy="32816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144F00B3-C62B-44F3-80CE-E8ECD2C67943}"/>
              </a:ext>
            </a:extLst>
          </p:cNvPr>
          <p:cNvSpPr txBox="1"/>
          <p:nvPr/>
        </p:nvSpPr>
        <p:spPr>
          <a:xfrm>
            <a:off x="3929076" y="1104971"/>
            <a:ext cx="3685111" cy="461665"/>
          </a:xfrm>
          <a:prstGeom prst="rect">
            <a:avLst/>
          </a:prstGeom>
          <a:noFill/>
        </p:spPr>
        <p:txBody>
          <a:bodyPr wrap="none" rtlCol="0">
            <a:spAutoFit/>
          </a:bodyPr>
          <a:lstStyle/>
          <a:p>
            <a:r>
              <a:rPr lang="en-US" sz="2400" b="1" dirty="0"/>
              <a:t>Analysis of Normality curve</a:t>
            </a:r>
          </a:p>
        </p:txBody>
      </p:sp>
      <p:sp>
        <p:nvSpPr>
          <p:cNvPr id="8" name="TextBox 7">
            <a:extLst>
              <a:ext uri="{FF2B5EF4-FFF2-40B4-BE49-F238E27FC236}">
                <a16:creationId xmlns:a16="http://schemas.microsoft.com/office/drawing/2014/main" id="{F4E49D82-BE24-42D4-8D62-677CB254F3ED}"/>
              </a:ext>
            </a:extLst>
          </p:cNvPr>
          <p:cNvSpPr txBox="1"/>
          <p:nvPr/>
        </p:nvSpPr>
        <p:spPr>
          <a:xfrm>
            <a:off x="1872347" y="5174856"/>
            <a:ext cx="2512996" cy="369332"/>
          </a:xfrm>
          <a:prstGeom prst="rect">
            <a:avLst/>
          </a:prstGeom>
          <a:noFill/>
        </p:spPr>
        <p:txBody>
          <a:bodyPr wrap="none" rtlCol="0">
            <a:spAutoFit/>
          </a:bodyPr>
          <a:lstStyle/>
          <a:p>
            <a:r>
              <a:rPr lang="en-US" dirty="0"/>
              <a:t>Fig. 7: Before Processing </a:t>
            </a:r>
          </a:p>
        </p:txBody>
      </p:sp>
      <p:sp>
        <p:nvSpPr>
          <p:cNvPr id="9" name="TextBox 8">
            <a:extLst>
              <a:ext uri="{FF2B5EF4-FFF2-40B4-BE49-F238E27FC236}">
                <a16:creationId xmlns:a16="http://schemas.microsoft.com/office/drawing/2014/main" id="{0B696DE8-B1B8-4156-BD10-47F89EDB597A}"/>
              </a:ext>
            </a:extLst>
          </p:cNvPr>
          <p:cNvSpPr txBox="1"/>
          <p:nvPr/>
        </p:nvSpPr>
        <p:spPr>
          <a:xfrm>
            <a:off x="7614187" y="5152864"/>
            <a:ext cx="2305631" cy="369332"/>
          </a:xfrm>
          <a:prstGeom prst="rect">
            <a:avLst/>
          </a:prstGeom>
          <a:noFill/>
        </p:spPr>
        <p:txBody>
          <a:bodyPr wrap="none" rtlCol="0">
            <a:spAutoFit/>
          </a:bodyPr>
          <a:lstStyle/>
          <a:p>
            <a:r>
              <a:rPr lang="en-US" dirty="0"/>
              <a:t>Fig. 8 After Processing </a:t>
            </a:r>
          </a:p>
        </p:txBody>
      </p:sp>
    </p:spTree>
    <p:extLst>
      <p:ext uri="{BB962C8B-B14F-4D97-AF65-F5344CB8AC3E}">
        <p14:creationId xmlns:p14="http://schemas.microsoft.com/office/powerpoint/2010/main" val="384163378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irplane on the runway&#10;&#10;Description automatically generated with medium confidence">
            <a:extLst>
              <a:ext uri="{FF2B5EF4-FFF2-40B4-BE49-F238E27FC236}">
                <a16:creationId xmlns:a16="http://schemas.microsoft.com/office/drawing/2014/main" id="{9C60C767-E558-46C7-A9C7-CD23BB9C1236}"/>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989" b="985"/>
          <a:stretch/>
        </p:blipFill>
        <p:spPr>
          <a:xfrm>
            <a:off x="20" y="10"/>
            <a:ext cx="12191980" cy="6857990"/>
          </a:xfrm>
          <a:prstGeom prst="rect">
            <a:avLst/>
          </a:prstGeom>
        </p:spPr>
      </p:pic>
      <p:pic>
        <p:nvPicPr>
          <p:cNvPr id="6" name="Picture 5">
            <a:extLst>
              <a:ext uri="{FF2B5EF4-FFF2-40B4-BE49-F238E27FC236}">
                <a16:creationId xmlns:a16="http://schemas.microsoft.com/office/drawing/2014/main" id="{CE4001D7-07C6-4E83-8200-A5458B546150}"/>
              </a:ext>
            </a:extLst>
          </p:cNvPr>
          <p:cNvPicPr/>
          <p:nvPr/>
        </p:nvPicPr>
        <p:blipFill rotWithShape="1">
          <a:blip r:embed="rId3">
            <a:extLst>
              <a:ext uri="{28A0092B-C50C-407E-A947-70E740481C1C}">
                <a14:useLocalDpi xmlns:a14="http://schemas.microsoft.com/office/drawing/2010/main" val="0"/>
              </a:ext>
            </a:extLst>
          </a:blip>
          <a:srcRect l="19246" r="13299"/>
          <a:stretch/>
        </p:blipFill>
        <p:spPr bwMode="auto">
          <a:xfrm>
            <a:off x="1077948" y="1593985"/>
            <a:ext cx="4338114" cy="40104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6A3DFC94-0B30-414F-9740-9396D5FA3288}"/>
              </a:ext>
            </a:extLst>
          </p:cNvPr>
          <p:cNvPicPr/>
          <p:nvPr/>
        </p:nvPicPr>
        <p:blipFill rotWithShape="1">
          <a:blip r:embed="rId4">
            <a:extLst>
              <a:ext uri="{28A0092B-C50C-407E-A947-70E740481C1C}">
                <a14:useLocalDpi xmlns:a14="http://schemas.microsoft.com/office/drawing/2010/main" val="0"/>
              </a:ext>
            </a:extLst>
          </a:blip>
          <a:srcRect l="8296" r="10083"/>
          <a:stretch/>
        </p:blipFill>
        <p:spPr bwMode="auto">
          <a:xfrm>
            <a:off x="6095999" y="1593985"/>
            <a:ext cx="4338114" cy="40104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86A2C141-F13E-46C1-9984-BCB1F9A81DC2}"/>
              </a:ext>
            </a:extLst>
          </p:cNvPr>
          <p:cNvSpPr txBox="1"/>
          <p:nvPr/>
        </p:nvSpPr>
        <p:spPr>
          <a:xfrm>
            <a:off x="1686992" y="5656773"/>
            <a:ext cx="2512996" cy="369332"/>
          </a:xfrm>
          <a:prstGeom prst="rect">
            <a:avLst/>
          </a:prstGeom>
          <a:noFill/>
        </p:spPr>
        <p:txBody>
          <a:bodyPr wrap="none" rtlCol="0">
            <a:spAutoFit/>
          </a:bodyPr>
          <a:lstStyle/>
          <a:p>
            <a:r>
              <a:rPr lang="en-US" dirty="0"/>
              <a:t>Fig. 9: Before Processing </a:t>
            </a:r>
          </a:p>
        </p:txBody>
      </p:sp>
      <p:sp>
        <p:nvSpPr>
          <p:cNvPr id="11" name="TextBox 10">
            <a:extLst>
              <a:ext uri="{FF2B5EF4-FFF2-40B4-BE49-F238E27FC236}">
                <a16:creationId xmlns:a16="http://schemas.microsoft.com/office/drawing/2014/main" id="{3BEAC782-39E0-42A6-93FF-64F57F2999AE}"/>
              </a:ext>
            </a:extLst>
          </p:cNvPr>
          <p:cNvSpPr txBox="1"/>
          <p:nvPr/>
        </p:nvSpPr>
        <p:spPr>
          <a:xfrm>
            <a:off x="7342333" y="5634781"/>
            <a:ext cx="2422651" cy="369332"/>
          </a:xfrm>
          <a:prstGeom prst="rect">
            <a:avLst/>
          </a:prstGeom>
          <a:noFill/>
        </p:spPr>
        <p:txBody>
          <a:bodyPr wrap="none" rtlCol="0">
            <a:spAutoFit/>
          </a:bodyPr>
          <a:lstStyle/>
          <a:p>
            <a:r>
              <a:rPr lang="en-US" dirty="0"/>
              <a:t>Fig. 10 After Processing </a:t>
            </a:r>
          </a:p>
        </p:txBody>
      </p:sp>
      <p:sp>
        <p:nvSpPr>
          <p:cNvPr id="12" name="TextBox 11">
            <a:extLst>
              <a:ext uri="{FF2B5EF4-FFF2-40B4-BE49-F238E27FC236}">
                <a16:creationId xmlns:a16="http://schemas.microsoft.com/office/drawing/2014/main" id="{D2A20178-A403-434A-8E96-2787B92C1824}"/>
              </a:ext>
            </a:extLst>
          </p:cNvPr>
          <p:cNvSpPr txBox="1"/>
          <p:nvPr/>
        </p:nvSpPr>
        <p:spPr>
          <a:xfrm>
            <a:off x="4199988" y="1022766"/>
            <a:ext cx="2632131" cy="461665"/>
          </a:xfrm>
          <a:prstGeom prst="rect">
            <a:avLst/>
          </a:prstGeom>
          <a:noFill/>
        </p:spPr>
        <p:txBody>
          <a:bodyPr wrap="none" rtlCol="0">
            <a:spAutoFit/>
          </a:bodyPr>
          <a:lstStyle/>
          <a:p>
            <a:pPr algn="ctr"/>
            <a:r>
              <a:rPr lang="en-US" sz="2400" b="1" dirty="0"/>
              <a:t>Analysis of P-P Plot</a:t>
            </a:r>
          </a:p>
        </p:txBody>
      </p:sp>
    </p:spTree>
    <p:extLst>
      <p:ext uri="{BB962C8B-B14F-4D97-AF65-F5344CB8AC3E}">
        <p14:creationId xmlns:p14="http://schemas.microsoft.com/office/powerpoint/2010/main" val="100194988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irplane on the runway&#10;&#10;Description automatically generated with medium confidence">
            <a:extLst>
              <a:ext uri="{FF2B5EF4-FFF2-40B4-BE49-F238E27FC236}">
                <a16:creationId xmlns:a16="http://schemas.microsoft.com/office/drawing/2014/main" id="{9C60C767-E558-46C7-A9C7-CD23BB9C1236}"/>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989" b="985"/>
          <a:stretch/>
        </p:blipFill>
        <p:spPr>
          <a:xfrm>
            <a:off x="20" y="10"/>
            <a:ext cx="12191980" cy="6857990"/>
          </a:xfrm>
          <a:prstGeom prst="rect">
            <a:avLst/>
          </a:prstGeom>
        </p:spPr>
      </p:pic>
      <p:pic>
        <p:nvPicPr>
          <p:cNvPr id="4" name="Picture 3">
            <a:extLst>
              <a:ext uri="{FF2B5EF4-FFF2-40B4-BE49-F238E27FC236}">
                <a16:creationId xmlns:a16="http://schemas.microsoft.com/office/drawing/2014/main" id="{FADB2072-1633-44E3-9362-06284A36827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0155" y="1591922"/>
            <a:ext cx="5217942" cy="30979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3CAE4BC2-D8D1-48E8-8DFF-6AD154B2151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88446" y="1591921"/>
            <a:ext cx="5529909" cy="30979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A0F91E34-469D-43DA-9CF0-4C1AA1BF15AA}"/>
              </a:ext>
            </a:extLst>
          </p:cNvPr>
          <p:cNvSpPr txBox="1"/>
          <p:nvPr/>
        </p:nvSpPr>
        <p:spPr>
          <a:xfrm>
            <a:off x="4286005" y="961204"/>
            <a:ext cx="3104183" cy="461665"/>
          </a:xfrm>
          <a:prstGeom prst="rect">
            <a:avLst/>
          </a:prstGeom>
          <a:noFill/>
        </p:spPr>
        <p:txBody>
          <a:bodyPr wrap="none" rtlCol="0">
            <a:spAutoFit/>
          </a:bodyPr>
          <a:lstStyle/>
          <a:p>
            <a:pPr algn="ctr"/>
            <a:r>
              <a:rPr lang="en-US" sz="2400" b="1" dirty="0"/>
              <a:t>Analysis of Scatter Plot</a:t>
            </a:r>
          </a:p>
        </p:txBody>
      </p:sp>
      <p:sp>
        <p:nvSpPr>
          <p:cNvPr id="8" name="TextBox 7">
            <a:extLst>
              <a:ext uri="{FF2B5EF4-FFF2-40B4-BE49-F238E27FC236}">
                <a16:creationId xmlns:a16="http://schemas.microsoft.com/office/drawing/2014/main" id="{8ADDDC2F-A4DE-48B3-8086-C6081069D055}"/>
              </a:ext>
            </a:extLst>
          </p:cNvPr>
          <p:cNvSpPr txBox="1"/>
          <p:nvPr/>
        </p:nvSpPr>
        <p:spPr>
          <a:xfrm>
            <a:off x="1909409" y="4749357"/>
            <a:ext cx="2630015" cy="369332"/>
          </a:xfrm>
          <a:prstGeom prst="rect">
            <a:avLst/>
          </a:prstGeom>
          <a:noFill/>
        </p:spPr>
        <p:txBody>
          <a:bodyPr wrap="none" rtlCol="0">
            <a:spAutoFit/>
          </a:bodyPr>
          <a:lstStyle/>
          <a:p>
            <a:r>
              <a:rPr lang="en-US" dirty="0"/>
              <a:t>Fig. 11: Before Processing </a:t>
            </a:r>
          </a:p>
        </p:txBody>
      </p:sp>
      <p:sp>
        <p:nvSpPr>
          <p:cNvPr id="9" name="TextBox 8">
            <a:extLst>
              <a:ext uri="{FF2B5EF4-FFF2-40B4-BE49-F238E27FC236}">
                <a16:creationId xmlns:a16="http://schemas.microsoft.com/office/drawing/2014/main" id="{2B508836-B1D3-4ABD-AD9F-F296A9347708}"/>
              </a:ext>
            </a:extLst>
          </p:cNvPr>
          <p:cNvSpPr txBox="1"/>
          <p:nvPr/>
        </p:nvSpPr>
        <p:spPr>
          <a:xfrm>
            <a:off x="7596902" y="4749354"/>
            <a:ext cx="2485168" cy="369332"/>
          </a:xfrm>
          <a:prstGeom prst="rect">
            <a:avLst/>
          </a:prstGeom>
          <a:noFill/>
        </p:spPr>
        <p:txBody>
          <a:bodyPr wrap="none" rtlCol="0">
            <a:spAutoFit/>
          </a:bodyPr>
          <a:lstStyle/>
          <a:p>
            <a:r>
              <a:rPr lang="en-US" dirty="0"/>
              <a:t>Fig. 12: After Processing </a:t>
            </a:r>
          </a:p>
        </p:txBody>
      </p:sp>
    </p:spTree>
    <p:extLst>
      <p:ext uri="{BB962C8B-B14F-4D97-AF65-F5344CB8AC3E}">
        <p14:creationId xmlns:p14="http://schemas.microsoft.com/office/powerpoint/2010/main" val="285029085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irplane on the runway&#10;&#10;Description automatically generated with medium confidence">
            <a:extLst>
              <a:ext uri="{FF2B5EF4-FFF2-40B4-BE49-F238E27FC236}">
                <a16:creationId xmlns:a16="http://schemas.microsoft.com/office/drawing/2014/main" id="{9C60C767-E558-46C7-A9C7-CD23BB9C1236}"/>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989" b="985"/>
          <a:stretch/>
        </p:blipFill>
        <p:spPr>
          <a:xfrm>
            <a:off x="20" y="0"/>
            <a:ext cx="12191980" cy="6857990"/>
          </a:xfrm>
          <a:prstGeom prst="rect">
            <a:avLst/>
          </a:prstGeom>
        </p:spPr>
      </p:pic>
      <p:sp>
        <p:nvSpPr>
          <p:cNvPr id="4" name="Rectangle: Rounded Corners 3">
            <a:extLst>
              <a:ext uri="{FF2B5EF4-FFF2-40B4-BE49-F238E27FC236}">
                <a16:creationId xmlns:a16="http://schemas.microsoft.com/office/drawing/2014/main" id="{6E62E38C-D13A-4D9C-8D7F-800413FBB604}"/>
              </a:ext>
            </a:extLst>
          </p:cNvPr>
          <p:cNvSpPr/>
          <p:nvPr/>
        </p:nvSpPr>
        <p:spPr>
          <a:xfrm>
            <a:off x="525630" y="633788"/>
            <a:ext cx="4011010" cy="604172"/>
          </a:xfrm>
          <a:prstGeom prst="roundRect">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CONCLUSION</a:t>
            </a:r>
          </a:p>
        </p:txBody>
      </p:sp>
      <p:sp>
        <p:nvSpPr>
          <p:cNvPr id="6" name="TextBox 5">
            <a:extLst>
              <a:ext uri="{FF2B5EF4-FFF2-40B4-BE49-F238E27FC236}">
                <a16:creationId xmlns:a16="http://schemas.microsoft.com/office/drawing/2014/main" id="{AF304533-A364-4383-80EF-E9B71D57421A}"/>
              </a:ext>
            </a:extLst>
          </p:cNvPr>
          <p:cNvSpPr txBox="1"/>
          <p:nvPr/>
        </p:nvSpPr>
        <p:spPr>
          <a:xfrm>
            <a:off x="411478" y="1441603"/>
            <a:ext cx="8873197" cy="1711366"/>
          </a:xfrm>
          <a:prstGeom prst="rect">
            <a:avLst/>
          </a:prstGeom>
          <a:noFill/>
        </p:spPr>
        <p:txBody>
          <a:bodyPr wrap="square">
            <a:spAutoFit/>
          </a:bodyPr>
          <a:lstStyle/>
          <a:p>
            <a:pPr marL="285750" indent="-285750" algn="l">
              <a:lnSpc>
                <a:spcPct val="150000"/>
              </a:lnSpc>
              <a:buFont typeface="Wingdings" panose="05000000000000000000" pitchFamily="2" charset="2"/>
              <a:buChar char="§"/>
            </a:pPr>
            <a:r>
              <a:rPr lang="en-US" dirty="0">
                <a:solidFill>
                  <a:schemeClr val="tx1">
                    <a:lumMod val="95000"/>
                  </a:schemeClr>
                </a:solidFill>
              </a:rPr>
              <a:t>F</a:t>
            </a:r>
            <a:r>
              <a:rPr lang="en-US" b="0" i="0" dirty="0">
                <a:solidFill>
                  <a:schemeClr val="tx1">
                    <a:lumMod val="95000"/>
                  </a:schemeClr>
                </a:solidFill>
                <a:effectLst/>
              </a:rPr>
              <a:t>inal model after removing the outliers showed an improvement in R square to 68.9 %.</a:t>
            </a:r>
          </a:p>
          <a:p>
            <a:pPr marL="285750" indent="-285750" algn="l">
              <a:lnSpc>
                <a:spcPct val="150000"/>
              </a:lnSpc>
              <a:buFont typeface="Wingdings" panose="05000000000000000000" pitchFamily="2" charset="2"/>
              <a:buChar char="§"/>
            </a:pPr>
            <a:r>
              <a:rPr lang="en-US" b="0" i="0" dirty="0">
                <a:solidFill>
                  <a:schemeClr val="tx1">
                    <a:lumMod val="95000"/>
                  </a:schemeClr>
                </a:solidFill>
                <a:effectLst/>
              </a:rPr>
              <a:t>Homoscedasticity is achieved</a:t>
            </a:r>
          </a:p>
          <a:p>
            <a:pPr marL="285750" indent="-285750" algn="l">
              <a:lnSpc>
                <a:spcPct val="150000"/>
              </a:lnSpc>
              <a:buFont typeface="Wingdings" panose="05000000000000000000" pitchFamily="2" charset="2"/>
              <a:buChar char="§"/>
            </a:pPr>
            <a:r>
              <a:rPr lang="en-US" b="0" i="0" dirty="0">
                <a:solidFill>
                  <a:schemeClr val="tx1">
                    <a:lumMod val="95000"/>
                  </a:schemeClr>
                </a:solidFill>
                <a:effectLst/>
              </a:rPr>
              <a:t>P-P plot showed improvement</a:t>
            </a:r>
          </a:p>
          <a:p>
            <a:pPr marL="285750" indent="-285750" algn="l">
              <a:lnSpc>
                <a:spcPct val="150000"/>
              </a:lnSpc>
              <a:buFont typeface="Wingdings" panose="05000000000000000000" pitchFamily="2" charset="2"/>
              <a:buChar char="§"/>
            </a:pPr>
            <a:r>
              <a:rPr lang="en-US" b="0" i="0" dirty="0">
                <a:solidFill>
                  <a:schemeClr val="tx1">
                    <a:lumMod val="95000"/>
                  </a:schemeClr>
                </a:solidFill>
                <a:effectLst/>
              </a:rPr>
              <a:t>Residual normality is achieved</a:t>
            </a:r>
          </a:p>
        </p:txBody>
      </p:sp>
      <p:sp>
        <p:nvSpPr>
          <p:cNvPr id="8" name="TextBox 7">
            <a:extLst>
              <a:ext uri="{FF2B5EF4-FFF2-40B4-BE49-F238E27FC236}">
                <a16:creationId xmlns:a16="http://schemas.microsoft.com/office/drawing/2014/main" id="{9375475D-36D5-43EF-BB26-A65DD85F3841}"/>
              </a:ext>
            </a:extLst>
          </p:cNvPr>
          <p:cNvSpPr txBox="1"/>
          <p:nvPr/>
        </p:nvSpPr>
        <p:spPr>
          <a:xfrm>
            <a:off x="2655591" y="3915988"/>
            <a:ext cx="8736036" cy="2126864"/>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b="0" i="0" dirty="0">
                <a:solidFill>
                  <a:schemeClr val="tx1">
                    <a:lumMod val="95000"/>
                  </a:schemeClr>
                </a:solidFill>
                <a:effectLst/>
              </a:rPr>
              <a:t>We can deploy this model on AWS or GCP and build a web application wherein the users can enter the basic information(Journey Date, Source, Destination, Number of stops) and get the flight price on button click.</a:t>
            </a:r>
          </a:p>
          <a:p>
            <a:pPr marL="285750" indent="-285750" algn="just">
              <a:lnSpc>
                <a:spcPct val="150000"/>
              </a:lnSpc>
              <a:buFont typeface="Wingdings" panose="05000000000000000000" pitchFamily="2" charset="2"/>
              <a:buChar char="§"/>
            </a:pPr>
            <a:r>
              <a:rPr lang="en-US" dirty="0">
                <a:solidFill>
                  <a:schemeClr val="tx1">
                    <a:lumMod val="95000"/>
                  </a:schemeClr>
                </a:solidFill>
              </a:rPr>
              <a:t>Retraining approach : Generating pickle file after every month to increase the accuracy and R-Square</a:t>
            </a:r>
          </a:p>
        </p:txBody>
      </p:sp>
      <p:sp>
        <p:nvSpPr>
          <p:cNvPr id="9" name="Rectangle: Rounded Corners 8">
            <a:extLst>
              <a:ext uri="{FF2B5EF4-FFF2-40B4-BE49-F238E27FC236}">
                <a16:creationId xmlns:a16="http://schemas.microsoft.com/office/drawing/2014/main" id="{13AEC7AD-5689-4728-BD1F-138D0CCD921F}"/>
              </a:ext>
            </a:extLst>
          </p:cNvPr>
          <p:cNvSpPr/>
          <p:nvPr/>
        </p:nvSpPr>
        <p:spPr>
          <a:xfrm>
            <a:off x="7175026" y="3152979"/>
            <a:ext cx="4011010" cy="604172"/>
          </a:xfrm>
          <a:prstGeom prst="roundRect">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FUTURE SCOPE</a:t>
            </a:r>
          </a:p>
        </p:txBody>
      </p:sp>
    </p:spTree>
    <p:extLst>
      <p:ext uri="{BB962C8B-B14F-4D97-AF65-F5344CB8AC3E}">
        <p14:creationId xmlns:p14="http://schemas.microsoft.com/office/powerpoint/2010/main" val="40005320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irplane on the runway&#10;&#10;Description automatically generated with medium confidence">
            <a:extLst>
              <a:ext uri="{FF2B5EF4-FFF2-40B4-BE49-F238E27FC236}">
                <a16:creationId xmlns:a16="http://schemas.microsoft.com/office/drawing/2014/main" id="{9C60C767-E558-46C7-A9C7-CD23BB9C1236}"/>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989" b="985"/>
          <a:stretch/>
        </p:blipFill>
        <p:spPr>
          <a:xfrm>
            <a:off x="20" y="10"/>
            <a:ext cx="12191980" cy="6857990"/>
          </a:xfrm>
          <a:prstGeom prst="rect">
            <a:avLst/>
          </a:prstGeom>
        </p:spPr>
      </p:pic>
      <p:sp>
        <p:nvSpPr>
          <p:cNvPr id="2" name="TextBox 1">
            <a:extLst>
              <a:ext uri="{FF2B5EF4-FFF2-40B4-BE49-F238E27FC236}">
                <a16:creationId xmlns:a16="http://schemas.microsoft.com/office/drawing/2014/main" id="{9EAC63D0-7810-4FE6-B5DF-8B13F3D27668}"/>
              </a:ext>
            </a:extLst>
          </p:cNvPr>
          <p:cNvSpPr txBox="1"/>
          <p:nvPr/>
        </p:nvSpPr>
        <p:spPr>
          <a:xfrm>
            <a:off x="4250726" y="4139514"/>
            <a:ext cx="3449278" cy="830997"/>
          </a:xfrm>
          <a:prstGeom prst="rect">
            <a:avLst/>
          </a:prstGeom>
          <a:noFill/>
        </p:spPr>
        <p:txBody>
          <a:bodyPr wrap="none" rtlCol="0">
            <a:spAutoFit/>
          </a:bodyPr>
          <a:lstStyle/>
          <a:p>
            <a:r>
              <a:rPr lang="en-US" sz="4800" b="1" dirty="0"/>
              <a:t>THANK YOU!</a:t>
            </a:r>
          </a:p>
        </p:txBody>
      </p:sp>
    </p:spTree>
    <p:extLst>
      <p:ext uri="{BB962C8B-B14F-4D97-AF65-F5344CB8AC3E}">
        <p14:creationId xmlns:p14="http://schemas.microsoft.com/office/powerpoint/2010/main" val="164307388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irplane on the runway&#10;&#10;Description automatically generated with medium confidence">
            <a:extLst>
              <a:ext uri="{FF2B5EF4-FFF2-40B4-BE49-F238E27FC236}">
                <a16:creationId xmlns:a16="http://schemas.microsoft.com/office/drawing/2014/main" id="{9C60C767-E558-46C7-A9C7-CD23BB9C1236}"/>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989" b="985"/>
          <a:stretch/>
        </p:blipFill>
        <p:spPr>
          <a:xfrm>
            <a:off x="20" y="10"/>
            <a:ext cx="12191980" cy="6857990"/>
          </a:xfrm>
          <a:prstGeom prst="rect">
            <a:avLst/>
          </a:prstGeom>
        </p:spPr>
      </p:pic>
      <p:sp>
        <p:nvSpPr>
          <p:cNvPr id="7" name="Rectangle: Rounded Corners 6">
            <a:extLst>
              <a:ext uri="{FF2B5EF4-FFF2-40B4-BE49-F238E27FC236}">
                <a16:creationId xmlns:a16="http://schemas.microsoft.com/office/drawing/2014/main" id="{136A47B5-658F-4929-BEC4-F444D31ECFE2}"/>
              </a:ext>
            </a:extLst>
          </p:cNvPr>
          <p:cNvSpPr/>
          <p:nvPr/>
        </p:nvSpPr>
        <p:spPr>
          <a:xfrm>
            <a:off x="448447" y="957342"/>
            <a:ext cx="2504050" cy="1083212"/>
          </a:xfrm>
          <a:prstGeom prst="roundRect">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PROJECT INTRODUCTION</a:t>
            </a:r>
          </a:p>
        </p:txBody>
      </p:sp>
      <p:sp>
        <p:nvSpPr>
          <p:cNvPr id="11" name="TextBox 10">
            <a:extLst>
              <a:ext uri="{FF2B5EF4-FFF2-40B4-BE49-F238E27FC236}">
                <a16:creationId xmlns:a16="http://schemas.microsoft.com/office/drawing/2014/main" id="{8B0DA3B1-486B-4AB3-A014-AB4C778468F8}"/>
              </a:ext>
            </a:extLst>
          </p:cNvPr>
          <p:cNvSpPr txBox="1"/>
          <p:nvPr/>
        </p:nvSpPr>
        <p:spPr>
          <a:xfrm>
            <a:off x="3400924" y="802594"/>
            <a:ext cx="8108906" cy="2031325"/>
          </a:xfrm>
          <a:prstGeom prst="rect">
            <a:avLst/>
          </a:prstGeom>
          <a:noFill/>
        </p:spPr>
        <p:txBody>
          <a:bodyPr wrap="square" rtlCol="0">
            <a:spAutoFit/>
          </a:bodyPr>
          <a:lstStyle/>
          <a:p>
            <a:pPr algn="just"/>
            <a:r>
              <a:rPr lang="en-US" sz="1800" dirty="0">
                <a:effectLst/>
                <a:latin typeface="Calibri" panose="020F0502020204030204" pitchFamily="34" charset="0"/>
                <a:ea typeface="Calibri" panose="020F0502020204030204" pitchFamily="34" charset="0"/>
                <a:cs typeface="Mangal" panose="02040503050203030202" pitchFamily="18" charset="0"/>
              </a:rPr>
              <a:t>Flight ticket prices can be something hard to guess, today we might see a price, check out the price of the same flight tomorrow, it will be a different story. We might have often heard travelers saying that flight ticket prices are so unpredictable. Hence, we have built a model to predict the prices of flight tickets for various airlines between the months of March and June of 2019 and between various cities. Size of training set: 10,683 records.</a:t>
            </a:r>
          </a:p>
          <a:p>
            <a:pPr algn="just"/>
            <a:endParaRPr lang="en-US" dirty="0"/>
          </a:p>
        </p:txBody>
      </p:sp>
      <p:sp>
        <p:nvSpPr>
          <p:cNvPr id="20" name="TextBox 19">
            <a:extLst>
              <a:ext uri="{FF2B5EF4-FFF2-40B4-BE49-F238E27FC236}">
                <a16:creationId xmlns:a16="http://schemas.microsoft.com/office/drawing/2014/main" id="{DD290410-3FDC-499D-88EA-5664608C1C58}"/>
              </a:ext>
            </a:extLst>
          </p:cNvPr>
          <p:cNvSpPr txBox="1"/>
          <p:nvPr/>
        </p:nvSpPr>
        <p:spPr>
          <a:xfrm>
            <a:off x="720397" y="3283860"/>
            <a:ext cx="7368526" cy="1984902"/>
          </a:xfrm>
          <a:prstGeom prst="rect">
            <a:avLst/>
          </a:prstGeom>
          <a:noFill/>
        </p:spPr>
        <p:txBody>
          <a:bodyPr wrap="square">
            <a:spAutoFit/>
          </a:bodyPr>
          <a:lstStyle/>
          <a:p>
            <a:pPr marL="0" marR="0" algn="just">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The flight ticket price in India is based on demand and supply model with few restrictions on pricing from regulatory bodies. It is often perceived as unpredictable and, recent dynamic pricing scheme added to the confusion. The objective is to create a machine learning model for predicting the flight price, based on historical data, which can be used for reference price for customers as well as airline service providers.</a:t>
            </a:r>
          </a:p>
        </p:txBody>
      </p:sp>
      <p:sp>
        <p:nvSpPr>
          <p:cNvPr id="21" name="Rectangle: Rounded Corners 20">
            <a:extLst>
              <a:ext uri="{FF2B5EF4-FFF2-40B4-BE49-F238E27FC236}">
                <a16:creationId xmlns:a16="http://schemas.microsoft.com/office/drawing/2014/main" id="{84995683-9CBB-41C9-8E84-CA7FBB7E2C3A}"/>
              </a:ext>
            </a:extLst>
          </p:cNvPr>
          <p:cNvSpPr/>
          <p:nvPr/>
        </p:nvSpPr>
        <p:spPr>
          <a:xfrm>
            <a:off x="8506600" y="3446993"/>
            <a:ext cx="2504050" cy="1083212"/>
          </a:xfrm>
          <a:prstGeom prst="roundRect">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OBJECTIVE </a:t>
            </a:r>
          </a:p>
        </p:txBody>
      </p:sp>
    </p:spTree>
    <p:extLst>
      <p:ext uri="{BB962C8B-B14F-4D97-AF65-F5344CB8AC3E}">
        <p14:creationId xmlns:p14="http://schemas.microsoft.com/office/powerpoint/2010/main" val="319884930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5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irplane on the runway&#10;&#10;Description automatically generated with medium confidence">
            <a:extLst>
              <a:ext uri="{FF2B5EF4-FFF2-40B4-BE49-F238E27FC236}">
                <a16:creationId xmlns:a16="http://schemas.microsoft.com/office/drawing/2014/main" id="{9C60C767-E558-46C7-A9C7-CD23BB9C1236}"/>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989" b="985"/>
          <a:stretch/>
        </p:blipFill>
        <p:spPr>
          <a:xfrm>
            <a:off x="20" y="10"/>
            <a:ext cx="12191980" cy="6857990"/>
          </a:xfrm>
          <a:prstGeom prst="rect">
            <a:avLst/>
          </a:prstGeom>
          <a:effectLst>
            <a:outerShdw blurRad="50800" dist="50800" dir="5400000" algn="ctr" rotWithShape="0">
              <a:srgbClr val="000000"/>
            </a:outerShdw>
          </a:effectLst>
        </p:spPr>
      </p:pic>
      <p:sp>
        <p:nvSpPr>
          <p:cNvPr id="9" name="Rectangle: Rounded Corners 8">
            <a:extLst>
              <a:ext uri="{FF2B5EF4-FFF2-40B4-BE49-F238E27FC236}">
                <a16:creationId xmlns:a16="http://schemas.microsoft.com/office/drawing/2014/main" id="{2A4A4ADE-C321-455D-9DB0-9D06BD14B887}"/>
              </a:ext>
            </a:extLst>
          </p:cNvPr>
          <p:cNvSpPr/>
          <p:nvPr/>
        </p:nvSpPr>
        <p:spPr>
          <a:xfrm>
            <a:off x="3290123" y="436838"/>
            <a:ext cx="4615924" cy="604172"/>
          </a:xfrm>
          <a:prstGeom prst="roundRect">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EXPLORATORY DATA ANALYSIS</a:t>
            </a:r>
          </a:p>
        </p:txBody>
      </p:sp>
      <p:pic>
        <p:nvPicPr>
          <p:cNvPr id="13" name="Picture 12">
            <a:extLst>
              <a:ext uri="{FF2B5EF4-FFF2-40B4-BE49-F238E27FC236}">
                <a16:creationId xmlns:a16="http://schemas.microsoft.com/office/drawing/2014/main" id="{852E4C3D-7CA5-4F0A-BB00-F98EF117BB7B}"/>
              </a:ext>
            </a:extLst>
          </p:cNvPr>
          <p:cNvPicPr/>
          <p:nvPr/>
        </p:nvPicPr>
        <p:blipFill rotWithShape="1">
          <a:blip r:embed="rId3">
            <a:extLst>
              <a:ext uri="{28A0092B-C50C-407E-A947-70E740481C1C}">
                <a14:useLocalDpi xmlns:a14="http://schemas.microsoft.com/office/drawing/2010/main" val="0"/>
              </a:ext>
            </a:extLst>
          </a:blip>
          <a:srcRect l="3267" t="49585" r="5488"/>
          <a:stretch/>
        </p:blipFill>
        <p:spPr bwMode="auto">
          <a:xfrm>
            <a:off x="4878448" y="3752137"/>
            <a:ext cx="7068338" cy="19541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02F3080E-EBB5-4A10-9342-1E75B2FB07AF}"/>
              </a:ext>
            </a:extLst>
          </p:cNvPr>
          <p:cNvSpPr txBox="1"/>
          <p:nvPr/>
        </p:nvSpPr>
        <p:spPr>
          <a:xfrm>
            <a:off x="7249444" y="3244334"/>
            <a:ext cx="2541978" cy="369332"/>
          </a:xfrm>
          <a:prstGeom prst="rect">
            <a:avLst/>
          </a:prstGeom>
          <a:noFill/>
        </p:spPr>
        <p:txBody>
          <a:bodyPr wrap="none" rtlCol="0">
            <a:spAutoFit/>
          </a:bodyPr>
          <a:lstStyle/>
          <a:p>
            <a:r>
              <a:rPr lang="en-US" b="1" dirty="0"/>
              <a:t>Snapshot of sample data</a:t>
            </a:r>
          </a:p>
        </p:txBody>
      </p:sp>
      <p:sp>
        <p:nvSpPr>
          <p:cNvPr id="6" name="TextBox 5">
            <a:extLst>
              <a:ext uri="{FF2B5EF4-FFF2-40B4-BE49-F238E27FC236}">
                <a16:creationId xmlns:a16="http://schemas.microsoft.com/office/drawing/2014/main" id="{E6F92BAA-B7F0-44BF-963F-D44A8C04491B}"/>
              </a:ext>
            </a:extLst>
          </p:cNvPr>
          <p:cNvSpPr txBox="1"/>
          <p:nvPr/>
        </p:nvSpPr>
        <p:spPr>
          <a:xfrm>
            <a:off x="368782" y="1649959"/>
            <a:ext cx="4915927" cy="4204356"/>
          </a:xfrm>
          <a:prstGeom prst="rect">
            <a:avLst/>
          </a:prstGeom>
          <a:noFill/>
        </p:spPr>
        <p:txBody>
          <a:bodyPr wrap="square" rtlCol="0">
            <a:spAutoFit/>
          </a:bodyPr>
          <a:lstStyle/>
          <a:p>
            <a:pPr marL="342900" indent="-342900">
              <a:lnSpc>
                <a:spcPct val="150000"/>
              </a:lnSpc>
              <a:buAutoNum type="arabicPeriod"/>
            </a:pPr>
            <a:r>
              <a:rPr lang="en-US" dirty="0"/>
              <a:t>Import Library</a:t>
            </a:r>
          </a:p>
          <a:p>
            <a:pPr marL="342900" indent="-342900">
              <a:lnSpc>
                <a:spcPct val="150000"/>
              </a:lnSpc>
              <a:buAutoNum type="arabicPeriod"/>
            </a:pPr>
            <a:r>
              <a:rPr lang="en-US" dirty="0"/>
              <a:t>Data summary</a:t>
            </a:r>
          </a:p>
          <a:p>
            <a:pPr marL="342900" indent="-342900">
              <a:lnSpc>
                <a:spcPct val="150000"/>
              </a:lnSpc>
              <a:buAutoNum type="arabicPeriod"/>
            </a:pPr>
            <a:r>
              <a:rPr lang="en-US" dirty="0"/>
              <a:t>Data Visualization</a:t>
            </a:r>
          </a:p>
          <a:p>
            <a:pPr marL="342900" indent="-342900">
              <a:lnSpc>
                <a:spcPct val="150000"/>
              </a:lnSpc>
              <a:buAutoNum type="arabicPeriod"/>
            </a:pPr>
            <a:r>
              <a:rPr lang="en-US" dirty="0"/>
              <a:t>Checking null values</a:t>
            </a:r>
          </a:p>
          <a:p>
            <a:pPr marL="342900" indent="-342900">
              <a:lnSpc>
                <a:spcPct val="150000"/>
              </a:lnSpc>
              <a:buAutoNum type="arabicPeriod"/>
            </a:pPr>
            <a:r>
              <a:rPr lang="en-US" dirty="0"/>
              <a:t>Conversion of categorical to numerical values.</a:t>
            </a:r>
          </a:p>
          <a:p>
            <a:pPr>
              <a:lnSpc>
                <a:spcPct val="150000"/>
              </a:lnSpc>
            </a:pPr>
            <a:r>
              <a:rPr lang="en-US" dirty="0"/>
              <a:t>    a. One-hot encoding (nominal data)</a:t>
            </a:r>
          </a:p>
          <a:p>
            <a:pPr>
              <a:lnSpc>
                <a:spcPct val="150000"/>
              </a:lnSpc>
            </a:pPr>
            <a:r>
              <a:rPr lang="en-US" dirty="0"/>
              <a:t>    b. Label encoding (ordinal data)</a:t>
            </a:r>
          </a:p>
          <a:p>
            <a:pPr marL="342900" indent="-342900">
              <a:lnSpc>
                <a:spcPct val="150000"/>
              </a:lnSpc>
              <a:buAutoNum type="arabicPeriod" startAt="6"/>
            </a:pPr>
            <a:r>
              <a:rPr lang="en-US" dirty="0"/>
              <a:t>Correlation Matrix</a:t>
            </a:r>
          </a:p>
          <a:p>
            <a:pPr marL="342900" indent="-342900">
              <a:lnSpc>
                <a:spcPct val="150000"/>
              </a:lnSpc>
              <a:buAutoNum type="arabicPeriod" startAt="6"/>
            </a:pPr>
            <a:r>
              <a:rPr lang="en-US" dirty="0"/>
              <a:t>Data frame export to csv</a:t>
            </a:r>
          </a:p>
          <a:p>
            <a:pPr marL="342900" indent="-342900">
              <a:lnSpc>
                <a:spcPct val="150000"/>
              </a:lnSpc>
              <a:buAutoNum type="arabicPeriod"/>
            </a:pPr>
            <a:endParaRPr lang="en-US" dirty="0"/>
          </a:p>
        </p:txBody>
      </p:sp>
      <p:sp>
        <p:nvSpPr>
          <p:cNvPr id="16" name="TextBox 15">
            <a:extLst>
              <a:ext uri="{FF2B5EF4-FFF2-40B4-BE49-F238E27FC236}">
                <a16:creationId xmlns:a16="http://schemas.microsoft.com/office/drawing/2014/main" id="{22FF9180-06B9-4A81-8345-9FCF9670BBD1}"/>
              </a:ext>
            </a:extLst>
          </p:cNvPr>
          <p:cNvSpPr txBox="1"/>
          <p:nvPr/>
        </p:nvSpPr>
        <p:spPr>
          <a:xfrm>
            <a:off x="303602" y="1250990"/>
            <a:ext cx="5699381" cy="400110"/>
          </a:xfrm>
          <a:prstGeom prst="rect">
            <a:avLst/>
          </a:prstGeom>
          <a:noFill/>
        </p:spPr>
        <p:txBody>
          <a:bodyPr wrap="none" rtlCol="0">
            <a:spAutoFit/>
          </a:bodyPr>
          <a:lstStyle/>
          <a:p>
            <a:r>
              <a:rPr lang="en-US" sz="2000" b="1" dirty="0"/>
              <a:t>STEPS FOLLOWED FOR PRE-PROCESSING IN PYTHON</a:t>
            </a:r>
          </a:p>
        </p:txBody>
      </p:sp>
      <p:pic>
        <p:nvPicPr>
          <p:cNvPr id="15" name="Picture 14">
            <a:extLst>
              <a:ext uri="{FF2B5EF4-FFF2-40B4-BE49-F238E27FC236}">
                <a16:creationId xmlns:a16="http://schemas.microsoft.com/office/drawing/2014/main" id="{917988B8-2479-4C2F-BC80-C58CCF1B710B}"/>
              </a:ext>
            </a:extLst>
          </p:cNvPr>
          <p:cNvPicPr>
            <a:picLocks noChangeAspect="1"/>
          </p:cNvPicPr>
          <p:nvPr/>
        </p:nvPicPr>
        <p:blipFill rotWithShape="1">
          <a:blip r:embed="rId4"/>
          <a:srcRect r="16578"/>
          <a:stretch/>
        </p:blipFill>
        <p:spPr>
          <a:xfrm>
            <a:off x="8007178" y="1397943"/>
            <a:ext cx="3568489" cy="962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2915178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5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irplane on the runway&#10;&#10;Description automatically generated with medium confidence">
            <a:extLst>
              <a:ext uri="{FF2B5EF4-FFF2-40B4-BE49-F238E27FC236}">
                <a16:creationId xmlns:a16="http://schemas.microsoft.com/office/drawing/2014/main" id="{9C60C767-E558-46C7-A9C7-CD23BB9C1236}"/>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989" b="985"/>
          <a:stretch/>
        </p:blipFill>
        <p:spPr>
          <a:xfrm>
            <a:off x="20" y="10"/>
            <a:ext cx="12191980" cy="6857990"/>
          </a:xfrm>
          <a:prstGeom prst="rect">
            <a:avLst/>
          </a:prstGeom>
          <a:effectLst>
            <a:outerShdw blurRad="50800" dist="50800" dir="5400000" algn="ctr" rotWithShape="0">
              <a:srgbClr val="000000"/>
            </a:outerShdw>
          </a:effectLst>
        </p:spPr>
      </p:pic>
      <p:pic>
        <p:nvPicPr>
          <p:cNvPr id="11" name="Picture 10">
            <a:extLst>
              <a:ext uri="{FF2B5EF4-FFF2-40B4-BE49-F238E27FC236}">
                <a16:creationId xmlns:a16="http://schemas.microsoft.com/office/drawing/2014/main" id="{CA68DFF7-D887-4D0C-AB30-892577916B94}"/>
              </a:ext>
            </a:extLst>
          </p:cNvPr>
          <p:cNvPicPr/>
          <p:nvPr/>
        </p:nvPicPr>
        <p:blipFill rotWithShape="1">
          <a:blip r:embed="rId3">
            <a:extLst>
              <a:ext uri="{28A0092B-C50C-407E-A947-70E740481C1C}">
                <a14:useLocalDpi xmlns:a14="http://schemas.microsoft.com/office/drawing/2010/main" val="0"/>
              </a:ext>
            </a:extLst>
          </a:blip>
          <a:srcRect l="3551" r="39535"/>
          <a:stretch/>
        </p:blipFill>
        <p:spPr bwMode="auto">
          <a:xfrm>
            <a:off x="178974" y="1838327"/>
            <a:ext cx="4094790" cy="2205111"/>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36AC0358-14C9-4D45-9076-60DF754984C8}"/>
              </a:ext>
            </a:extLst>
          </p:cNvPr>
          <p:cNvPicPr/>
          <p:nvPr/>
        </p:nvPicPr>
        <p:blipFill rotWithShape="1">
          <a:blip r:embed="rId4"/>
          <a:srcRect r="44146"/>
          <a:stretch/>
        </p:blipFill>
        <p:spPr bwMode="auto">
          <a:xfrm>
            <a:off x="4404260" y="2761664"/>
            <a:ext cx="3638842" cy="2099945"/>
          </a:xfrm>
          <a:prstGeom prst="rect">
            <a:avLst/>
          </a:prstGeom>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911ABE13-9FBB-4525-A8C5-3861B828D90B}"/>
              </a:ext>
            </a:extLst>
          </p:cNvPr>
          <p:cNvPicPr/>
          <p:nvPr/>
        </p:nvPicPr>
        <p:blipFill rotWithShape="1">
          <a:blip r:embed="rId5"/>
          <a:srcRect l="1" r="43780"/>
          <a:stretch/>
        </p:blipFill>
        <p:spPr bwMode="auto">
          <a:xfrm>
            <a:off x="8222076" y="3592338"/>
            <a:ext cx="3790950" cy="2200910"/>
          </a:xfrm>
          <a:prstGeom prst="rect">
            <a:avLst/>
          </a:prstGeom>
          <a:ln>
            <a:noFill/>
          </a:ln>
          <a:extLst>
            <a:ext uri="{53640926-AAD7-44D8-BBD7-CCE9431645EC}">
              <a14:shadowObscured xmlns:a14="http://schemas.microsoft.com/office/drawing/2010/main"/>
            </a:ext>
          </a:extLst>
        </p:spPr>
      </p:pic>
      <p:sp>
        <p:nvSpPr>
          <p:cNvPr id="17" name="Rectangle: Rounded Corners 16">
            <a:extLst>
              <a:ext uri="{FF2B5EF4-FFF2-40B4-BE49-F238E27FC236}">
                <a16:creationId xmlns:a16="http://schemas.microsoft.com/office/drawing/2014/main" id="{E2F5CAC3-0B0F-4711-B2A8-6D8E0800AA9F}"/>
              </a:ext>
            </a:extLst>
          </p:cNvPr>
          <p:cNvSpPr/>
          <p:nvPr/>
        </p:nvSpPr>
        <p:spPr>
          <a:xfrm>
            <a:off x="3936139" y="284664"/>
            <a:ext cx="3638842" cy="674510"/>
          </a:xfrm>
          <a:prstGeom prst="roundRect">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DATA VISUALIZATION</a:t>
            </a:r>
          </a:p>
        </p:txBody>
      </p:sp>
      <p:sp>
        <p:nvSpPr>
          <p:cNvPr id="18" name="Rectangle: Rounded Corners 17">
            <a:extLst>
              <a:ext uri="{FF2B5EF4-FFF2-40B4-BE49-F238E27FC236}">
                <a16:creationId xmlns:a16="http://schemas.microsoft.com/office/drawing/2014/main" id="{A6574E0C-6076-4859-964C-68145DD21A76}"/>
              </a:ext>
            </a:extLst>
          </p:cNvPr>
          <p:cNvSpPr/>
          <p:nvPr/>
        </p:nvSpPr>
        <p:spPr>
          <a:xfrm>
            <a:off x="570345" y="1280160"/>
            <a:ext cx="3171661" cy="353524"/>
          </a:xfrm>
          <a:prstGeom prst="roundRect">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Count Plot of Airlines</a:t>
            </a:r>
          </a:p>
        </p:txBody>
      </p:sp>
      <p:sp>
        <p:nvSpPr>
          <p:cNvPr id="19" name="Rectangle: Rounded Corners 18">
            <a:extLst>
              <a:ext uri="{FF2B5EF4-FFF2-40B4-BE49-F238E27FC236}">
                <a16:creationId xmlns:a16="http://schemas.microsoft.com/office/drawing/2014/main" id="{DD242820-2E54-4E0F-95CB-AB4078D65EA8}"/>
              </a:ext>
            </a:extLst>
          </p:cNvPr>
          <p:cNvSpPr/>
          <p:nvPr/>
        </p:nvSpPr>
        <p:spPr>
          <a:xfrm>
            <a:off x="4637850" y="2231373"/>
            <a:ext cx="3171661" cy="353524"/>
          </a:xfrm>
          <a:prstGeom prst="roundRect">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Count Plot of Source</a:t>
            </a:r>
          </a:p>
        </p:txBody>
      </p:sp>
      <p:sp>
        <p:nvSpPr>
          <p:cNvPr id="20" name="Rectangle: Rounded Corners 19">
            <a:extLst>
              <a:ext uri="{FF2B5EF4-FFF2-40B4-BE49-F238E27FC236}">
                <a16:creationId xmlns:a16="http://schemas.microsoft.com/office/drawing/2014/main" id="{BB98D49C-9328-4B2E-A28F-F1A874ACEF53}"/>
              </a:ext>
            </a:extLst>
          </p:cNvPr>
          <p:cNvSpPr/>
          <p:nvPr/>
        </p:nvSpPr>
        <p:spPr>
          <a:xfrm>
            <a:off x="8376898" y="3088900"/>
            <a:ext cx="3481306" cy="353524"/>
          </a:xfrm>
          <a:prstGeom prst="roundRect">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Count Plot of Destination</a:t>
            </a:r>
          </a:p>
        </p:txBody>
      </p:sp>
    </p:spTree>
    <p:extLst>
      <p:ext uri="{BB962C8B-B14F-4D97-AF65-F5344CB8AC3E}">
        <p14:creationId xmlns:p14="http://schemas.microsoft.com/office/powerpoint/2010/main" val="368802002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irplane on the runway&#10;&#10;Description automatically generated with medium confidence">
            <a:extLst>
              <a:ext uri="{FF2B5EF4-FFF2-40B4-BE49-F238E27FC236}">
                <a16:creationId xmlns:a16="http://schemas.microsoft.com/office/drawing/2014/main" id="{9C60C767-E558-46C7-A9C7-CD23BB9C1236}"/>
              </a:ext>
            </a:extLst>
          </p:cNvPr>
          <p:cNvPicPr>
            <a:picLocks noChangeAspect="1"/>
          </p:cNvPicPr>
          <p:nvPr/>
        </p:nvPicPr>
        <p:blipFill rotWithShape="1">
          <a:blip r:embed="rId2">
            <a:extLst>
              <a:ext uri="{28A0092B-C50C-407E-A947-70E740481C1C}">
                <a14:useLocalDpi xmlns:a14="http://schemas.microsoft.com/office/drawing/2010/main" val="0"/>
              </a:ext>
            </a:extLst>
          </a:blip>
          <a:srcRect t="5759" r="19297" b="1"/>
          <a:stretch/>
        </p:blipFill>
        <p:spPr>
          <a:xfrm>
            <a:off x="3523488" y="10"/>
            <a:ext cx="8668512" cy="6857990"/>
          </a:xfrm>
          <a:prstGeom prst="rect">
            <a:avLst/>
          </a:prstGeom>
        </p:spPr>
      </p:pic>
      <p:sp>
        <p:nvSpPr>
          <p:cNvPr id="23" name="Rectangle 2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42CFDB0C-77B4-4DB9-AA07-5F57E6CFA537}"/>
              </a:ext>
            </a:extLst>
          </p:cNvPr>
          <p:cNvSpPr/>
          <p:nvPr/>
        </p:nvSpPr>
        <p:spPr>
          <a:xfrm>
            <a:off x="424815" y="742950"/>
            <a:ext cx="663276" cy="27432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DA66AC73-FBE7-43A4-9FC2-F781828EFF67}"/>
              </a:ext>
            </a:extLst>
          </p:cNvPr>
          <p:cNvPicPr/>
          <p:nvPr/>
        </p:nvPicPr>
        <p:blipFill>
          <a:blip r:embed="rId3" cstate="print">
            <a:alphaModFix/>
            <a:extLst>
              <a:ext uri="{28A0092B-C50C-407E-A947-70E740481C1C}">
                <a14:useLocalDpi xmlns:a14="http://schemas.microsoft.com/office/drawing/2010/main" val="0"/>
              </a:ext>
            </a:extLst>
          </a:blip>
          <a:stretch>
            <a:fillRect/>
          </a:stretch>
        </p:blipFill>
        <p:spPr>
          <a:xfrm>
            <a:off x="109339" y="126609"/>
            <a:ext cx="8513739" cy="6604782"/>
          </a:xfrm>
          <a:prstGeom prst="rect">
            <a:avLst/>
          </a:prstGeom>
          <a:effectLst>
            <a:outerShdw blurRad="50800" dist="50800" dir="5400000" algn="ctr" rotWithShape="0">
              <a:srgbClr val="000000"/>
            </a:outerShdw>
          </a:effectLst>
        </p:spPr>
      </p:pic>
      <p:sp>
        <p:nvSpPr>
          <p:cNvPr id="13" name="TextBox 12">
            <a:extLst>
              <a:ext uri="{FF2B5EF4-FFF2-40B4-BE49-F238E27FC236}">
                <a16:creationId xmlns:a16="http://schemas.microsoft.com/office/drawing/2014/main" id="{47A184F5-47C9-4470-9A06-CA8F21890F5F}"/>
              </a:ext>
            </a:extLst>
          </p:cNvPr>
          <p:cNvSpPr txBox="1"/>
          <p:nvPr/>
        </p:nvSpPr>
        <p:spPr>
          <a:xfrm>
            <a:off x="8476469" y="756800"/>
            <a:ext cx="3523486" cy="337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t>Source Chennai- Destination Kolkata </a:t>
            </a:r>
          </a:p>
          <a:p>
            <a:pPr marL="285750" indent="-285750">
              <a:lnSpc>
                <a:spcPct val="150000"/>
              </a:lnSpc>
              <a:buFont typeface="Arial" panose="020B0604020202020204" pitchFamily="34" charset="0"/>
              <a:buChar char="•"/>
            </a:pPr>
            <a:r>
              <a:rPr lang="en-US" b="1" dirty="0"/>
              <a:t>Source Mumbai – Destination Hyderabad </a:t>
            </a:r>
          </a:p>
          <a:p>
            <a:pPr marL="285750" indent="-285750">
              <a:lnSpc>
                <a:spcPct val="150000"/>
              </a:lnSpc>
              <a:buFont typeface="Arial" panose="020B0604020202020204" pitchFamily="34" charset="0"/>
              <a:buChar char="•"/>
            </a:pPr>
            <a:r>
              <a:rPr lang="en-US" b="1" dirty="0"/>
              <a:t>Destination Cochin-Source Delhi </a:t>
            </a:r>
          </a:p>
          <a:p>
            <a:pPr marL="285750" indent="-285750">
              <a:lnSpc>
                <a:spcPct val="150000"/>
              </a:lnSpc>
              <a:buFont typeface="Arial" panose="020B0604020202020204" pitchFamily="34" charset="0"/>
              <a:buChar char="•"/>
            </a:pPr>
            <a:endParaRPr lang="en-US" b="1" dirty="0"/>
          </a:p>
          <a:p>
            <a:pPr marL="285750" indent="-285750">
              <a:lnSpc>
                <a:spcPct val="150000"/>
              </a:lnSpc>
              <a:buFont typeface="Arial" panose="020B0604020202020204" pitchFamily="34" charset="0"/>
              <a:buChar char="•"/>
            </a:pPr>
            <a:endParaRPr lang="en-US" b="1" dirty="0"/>
          </a:p>
          <a:p>
            <a:pPr marL="285750" indent="-285750">
              <a:lnSpc>
                <a:spcPct val="150000"/>
              </a:lnSpc>
              <a:buFont typeface="Arial" panose="020B0604020202020204" pitchFamily="34" charset="0"/>
              <a:buChar char="•"/>
            </a:pPr>
            <a:endParaRPr lang="en-US" b="1" dirty="0"/>
          </a:p>
        </p:txBody>
      </p:sp>
      <p:sp>
        <p:nvSpPr>
          <p:cNvPr id="22" name="TextBox 21">
            <a:extLst>
              <a:ext uri="{FF2B5EF4-FFF2-40B4-BE49-F238E27FC236}">
                <a16:creationId xmlns:a16="http://schemas.microsoft.com/office/drawing/2014/main" id="{06B1D543-6B01-47C6-B1CA-FED53A2FB47C}"/>
              </a:ext>
            </a:extLst>
          </p:cNvPr>
          <p:cNvSpPr txBox="1"/>
          <p:nvPr/>
        </p:nvSpPr>
        <p:spPr>
          <a:xfrm>
            <a:off x="8801346" y="281285"/>
            <a:ext cx="2541465" cy="461665"/>
          </a:xfrm>
          <a:prstGeom prst="rect">
            <a:avLst/>
          </a:prstGeom>
          <a:noFill/>
        </p:spPr>
        <p:txBody>
          <a:bodyPr wrap="none" rtlCol="0">
            <a:spAutoFit/>
          </a:bodyPr>
          <a:lstStyle/>
          <a:p>
            <a:r>
              <a:rPr lang="en-US" sz="2400" b="1" dirty="0"/>
              <a:t>Correlation Matrix</a:t>
            </a:r>
          </a:p>
        </p:txBody>
      </p:sp>
    </p:spTree>
    <p:extLst>
      <p:ext uri="{BB962C8B-B14F-4D97-AF65-F5344CB8AC3E}">
        <p14:creationId xmlns:p14="http://schemas.microsoft.com/office/powerpoint/2010/main" val="338161980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irplane on the runway&#10;&#10;Description automatically generated with medium confidence">
            <a:extLst>
              <a:ext uri="{FF2B5EF4-FFF2-40B4-BE49-F238E27FC236}">
                <a16:creationId xmlns:a16="http://schemas.microsoft.com/office/drawing/2014/main" id="{9C60C767-E558-46C7-A9C7-CD23BB9C1236}"/>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989" b="985"/>
          <a:stretch/>
        </p:blipFill>
        <p:spPr>
          <a:xfrm>
            <a:off x="20" y="10"/>
            <a:ext cx="12191980" cy="6857990"/>
          </a:xfrm>
          <a:prstGeom prst="rect">
            <a:avLst/>
          </a:prstGeom>
        </p:spPr>
      </p:pic>
      <p:sp>
        <p:nvSpPr>
          <p:cNvPr id="7" name="Rectangle: Rounded Corners 6">
            <a:extLst>
              <a:ext uri="{FF2B5EF4-FFF2-40B4-BE49-F238E27FC236}">
                <a16:creationId xmlns:a16="http://schemas.microsoft.com/office/drawing/2014/main" id="{9E5DA2CF-9D3E-4FBA-9D58-899BBDEF7F24}"/>
              </a:ext>
            </a:extLst>
          </p:cNvPr>
          <p:cNvSpPr/>
          <p:nvPr/>
        </p:nvSpPr>
        <p:spPr>
          <a:xfrm>
            <a:off x="3599612" y="366499"/>
            <a:ext cx="4615924" cy="604172"/>
          </a:xfrm>
          <a:prstGeom prst="roundRect">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MODEL BUILDING AND RESULTS</a:t>
            </a:r>
          </a:p>
        </p:txBody>
      </p:sp>
      <p:pic>
        <p:nvPicPr>
          <p:cNvPr id="8" name="Picture 7">
            <a:extLst>
              <a:ext uri="{FF2B5EF4-FFF2-40B4-BE49-F238E27FC236}">
                <a16:creationId xmlns:a16="http://schemas.microsoft.com/office/drawing/2014/main" id="{A7D1B192-0655-49AB-BB32-1A6A96A4143B}"/>
              </a:ext>
            </a:extLst>
          </p:cNvPr>
          <p:cNvPicPr/>
          <p:nvPr/>
        </p:nvPicPr>
        <p:blipFill rotWithShape="1">
          <a:blip r:embed="rId3">
            <a:extLst>
              <a:ext uri="{28A0092B-C50C-407E-A947-70E740481C1C}">
                <a14:useLocalDpi xmlns:a14="http://schemas.microsoft.com/office/drawing/2010/main" val="0"/>
              </a:ext>
            </a:extLst>
          </a:blip>
          <a:srcRect l="-1" r="43124" b="7289"/>
          <a:stretch/>
        </p:blipFill>
        <p:spPr bwMode="auto">
          <a:xfrm>
            <a:off x="330771" y="1337160"/>
            <a:ext cx="3268841" cy="2774854"/>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A61A7B9-3960-434A-93F4-354D7AF62A19}"/>
              </a:ext>
            </a:extLst>
          </p:cNvPr>
          <p:cNvPicPr/>
          <p:nvPr/>
        </p:nvPicPr>
        <p:blipFill rotWithShape="1">
          <a:blip r:embed="rId4">
            <a:extLst>
              <a:ext uri="{28A0092B-C50C-407E-A947-70E740481C1C}">
                <a14:useLocalDpi xmlns:a14="http://schemas.microsoft.com/office/drawing/2010/main" val="0"/>
              </a:ext>
            </a:extLst>
          </a:blip>
          <a:srcRect l="-1" r="44817" b="6763"/>
          <a:stretch/>
        </p:blipFill>
        <p:spPr bwMode="auto">
          <a:xfrm>
            <a:off x="4103218" y="2041573"/>
            <a:ext cx="3268841" cy="2774854"/>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DED0D9DD-51FD-43F6-B74D-5547B8EF5411}"/>
              </a:ext>
            </a:extLst>
          </p:cNvPr>
          <p:cNvPicPr/>
          <p:nvPr/>
        </p:nvPicPr>
        <p:blipFill rotWithShape="1">
          <a:blip r:embed="rId5">
            <a:extLst>
              <a:ext uri="{28A0092B-C50C-407E-A947-70E740481C1C}">
                <a14:useLocalDpi xmlns:a14="http://schemas.microsoft.com/office/drawing/2010/main" val="0"/>
              </a:ext>
            </a:extLst>
          </a:blip>
          <a:srcRect l="22366" t="2890" r="24682" b="7269"/>
          <a:stretch/>
        </p:blipFill>
        <p:spPr bwMode="auto">
          <a:xfrm>
            <a:off x="8147609" y="3199683"/>
            <a:ext cx="3268841" cy="2917075"/>
          </a:xfrm>
          <a:prstGeom prst="rect">
            <a:avLst/>
          </a:prstGeom>
          <a:ln>
            <a:noFill/>
          </a:ln>
          <a:extLst>
            <a:ext uri="{53640926-AAD7-44D8-BBD7-CCE9431645EC}">
              <a14:shadowObscured xmlns:a14="http://schemas.microsoft.com/office/drawing/2010/main"/>
            </a:ext>
          </a:extLst>
        </p:spPr>
      </p:pic>
      <p:sp>
        <p:nvSpPr>
          <p:cNvPr id="12" name="Arrow: Bent-Up 11">
            <a:extLst>
              <a:ext uri="{FF2B5EF4-FFF2-40B4-BE49-F238E27FC236}">
                <a16:creationId xmlns:a16="http://schemas.microsoft.com/office/drawing/2014/main" id="{B063FB57-0BA6-47DB-A3EE-DCA943F1A64F}"/>
              </a:ext>
            </a:extLst>
          </p:cNvPr>
          <p:cNvSpPr/>
          <p:nvPr/>
        </p:nvSpPr>
        <p:spPr>
          <a:xfrm rot="10800000" flipH="1">
            <a:off x="3756075" y="1570155"/>
            <a:ext cx="914399" cy="471418"/>
          </a:xfrm>
          <a:prstGeom prst="bentUpArrow">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Bent-Up 12">
            <a:extLst>
              <a:ext uri="{FF2B5EF4-FFF2-40B4-BE49-F238E27FC236}">
                <a16:creationId xmlns:a16="http://schemas.microsoft.com/office/drawing/2014/main" id="{C9F873C3-05E8-4D60-9091-0DE9F7E55D26}"/>
              </a:ext>
            </a:extLst>
          </p:cNvPr>
          <p:cNvSpPr/>
          <p:nvPr/>
        </p:nvSpPr>
        <p:spPr>
          <a:xfrm rot="10800000" flipH="1">
            <a:off x="7438606" y="2509307"/>
            <a:ext cx="914399" cy="471418"/>
          </a:xfrm>
          <a:prstGeom prst="bentUpArrow">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02636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irplane on the runway&#10;&#10;Description automatically generated with medium confidence">
            <a:extLst>
              <a:ext uri="{FF2B5EF4-FFF2-40B4-BE49-F238E27FC236}">
                <a16:creationId xmlns:a16="http://schemas.microsoft.com/office/drawing/2014/main" id="{9C60C767-E558-46C7-A9C7-CD23BB9C1236}"/>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989" b="985"/>
          <a:stretch/>
        </p:blipFill>
        <p:spPr>
          <a:xfrm>
            <a:off x="20" y="10"/>
            <a:ext cx="12191980" cy="6857990"/>
          </a:xfrm>
          <a:prstGeom prst="rect">
            <a:avLst/>
          </a:prstGeom>
        </p:spPr>
      </p:pic>
      <p:sp>
        <p:nvSpPr>
          <p:cNvPr id="7" name="Rectangle: Rounded Corners 6">
            <a:extLst>
              <a:ext uri="{FF2B5EF4-FFF2-40B4-BE49-F238E27FC236}">
                <a16:creationId xmlns:a16="http://schemas.microsoft.com/office/drawing/2014/main" id="{9E5DA2CF-9D3E-4FBA-9D58-899BBDEF7F24}"/>
              </a:ext>
            </a:extLst>
          </p:cNvPr>
          <p:cNvSpPr/>
          <p:nvPr/>
        </p:nvSpPr>
        <p:spPr>
          <a:xfrm>
            <a:off x="3599612" y="366499"/>
            <a:ext cx="4615924" cy="604172"/>
          </a:xfrm>
          <a:prstGeom prst="roundRect">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MODEL BUILDING AND RESULTS</a:t>
            </a:r>
          </a:p>
        </p:txBody>
      </p:sp>
      <p:pic>
        <p:nvPicPr>
          <p:cNvPr id="12" name="Picture 11">
            <a:extLst>
              <a:ext uri="{FF2B5EF4-FFF2-40B4-BE49-F238E27FC236}">
                <a16:creationId xmlns:a16="http://schemas.microsoft.com/office/drawing/2014/main" id="{4D192F0B-480B-4C1F-BC5D-E51B58785643}"/>
              </a:ext>
            </a:extLst>
          </p:cNvPr>
          <p:cNvPicPr/>
          <p:nvPr/>
        </p:nvPicPr>
        <p:blipFill rotWithShape="1">
          <a:blip r:embed="rId3">
            <a:extLst>
              <a:ext uri="{28A0092B-C50C-407E-A947-70E740481C1C}">
                <a14:useLocalDpi xmlns:a14="http://schemas.microsoft.com/office/drawing/2010/main" val="0"/>
              </a:ext>
            </a:extLst>
          </a:blip>
          <a:srcRect t="14082" r="20821"/>
          <a:stretch/>
        </p:blipFill>
        <p:spPr bwMode="auto">
          <a:xfrm>
            <a:off x="848165" y="1337159"/>
            <a:ext cx="4615923" cy="2957733"/>
          </a:xfrm>
          <a:prstGeom prst="rect">
            <a:avLst/>
          </a:prstGeom>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964CFAA8-AF09-48D3-98EA-77862AA1D479}"/>
              </a:ext>
            </a:extLst>
          </p:cNvPr>
          <p:cNvPicPr/>
          <p:nvPr/>
        </p:nvPicPr>
        <p:blipFill rotWithShape="1">
          <a:blip r:embed="rId4">
            <a:extLst>
              <a:ext uri="{28A0092B-C50C-407E-A947-70E740481C1C}">
                <a14:useLocalDpi xmlns:a14="http://schemas.microsoft.com/office/drawing/2010/main" val="0"/>
              </a:ext>
            </a:extLst>
          </a:blip>
          <a:srcRect t="12879" r="16262"/>
          <a:stretch/>
        </p:blipFill>
        <p:spPr bwMode="auto">
          <a:xfrm>
            <a:off x="6096000" y="3077307"/>
            <a:ext cx="4857141" cy="3210952"/>
          </a:xfrm>
          <a:prstGeom prst="rect">
            <a:avLst/>
          </a:prstGeom>
          <a:ln>
            <a:noFill/>
          </a:ln>
          <a:extLst>
            <a:ext uri="{53640926-AAD7-44D8-BBD7-CCE9431645EC}">
              <a14:shadowObscured xmlns:a14="http://schemas.microsoft.com/office/drawing/2010/main"/>
            </a:ext>
          </a:extLst>
        </p:spPr>
      </p:pic>
      <p:sp>
        <p:nvSpPr>
          <p:cNvPr id="14" name="Arrow: Bent-Up 13">
            <a:extLst>
              <a:ext uri="{FF2B5EF4-FFF2-40B4-BE49-F238E27FC236}">
                <a16:creationId xmlns:a16="http://schemas.microsoft.com/office/drawing/2014/main" id="{C42FD3C9-D36A-4176-BC9B-E8909D884482}"/>
              </a:ext>
            </a:extLst>
          </p:cNvPr>
          <p:cNvSpPr/>
          <p:nvPr/>
        </p:nvSpPr>
        <p:spPr>
          <a:xfrm rot="10800000" flipH="1">
            <a:off x="5536003" y="2416858"/>
            <a:ext cx="1095028" cy="604172"/>
          </a:xfrm>
          <a:prstGeom prst="bentUpArrow">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794792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irplane on the runway&#10;&#10;Description automatically generated with medium confidence">
            <a:extLst>
              <a:ext uri="{FF2B5EF4-FFF2-40B4-BE49-F238E27FC236}">
                <a16:creationId xmlns:a16="http://schemas.microsoft.com/office/drawing/2014/main" id="{9C60C767-E558-46C7-A9C7-CD23BB9C1236}"/>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989" b="985"/>
          <a:stretch/>
        </p:blipFill>
        <p:spPr>
          <a:xfrm>
            <a:off x="20" y="10"/>
            <a:ext cx="12191980" cy="6857990"/>
          </a:xfrm>
          <a:prstGeom prst="rect">
            <a:avLst/>
          </a:prstGeom>
        </p:spPr>
      </p:pic>
      <p:pic>
        <p:nvPicPr>
          <p:cNvPr id="8" name="Picture 7">
            <a:extLst>
              <a:ext uri="{FF2B5EF4-FFF2-40B4-BE49-F238E27FC236}">
                <a16:creationId xmlns:a16="http://schemas.microsoft.com/office/drawing/2014/main" id="{C2E248FA-C366-4B97-8F35-1C05BA62BA31}"/>
              </a:ext>
            </a:extLst>
          </p:cNvPr>
          <p:cNvPicPr/>
          <p:nvPr/>
        </p:nvPicPr>
        <p:blipFill rotWithShape="1">
          <a:blip r:embed="rId3">
            <a:extLst>
              <a:ext uri="{28A0092B-C50C-407E-A947-70E740481C1C}">
                <a14:useLocalDpi xmlns:a14="http://schemas.microsoft.com/office/drawing/2010/main" val="0"/>
              </a:ext>
            </a:extLst>
          </a:blip>
          <a:srcRect l="6845" t="4551" r="5633" b="7443"/>
          <a:stretch/>
        </p:blipFill>
        <p:spPr>
          <a:xfrm>
            <a:off x="867496" y="1834597"/>
            <a:ext cx="4914326" cy="239744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Picture 8">
            <a:extLst>
              <a:ext uri="{FF2B5EF4-FFF2-40B4-BE49-F238E27FC236}">
                <a16:creationId xmlns:a16="http://schemas.microsoft.com/office/drawing/2014/main" id="{1C5CBADE-316D-43AF-AB58-5D50F6413C4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834597"/>
            <a:ext cx="4764258" cy="239744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2" name="Rectangle: Rounded Corners 11">
            <a:extLst>
              <a:ext uri="{FF2B5EF4-FFF2-40B4-BE49-F238E27FC236}">
                <a16:creationId xmlns:a16="http://schemas.microsoft.com/office/drawing/2014/main" id="{88AA0A02-47E0-4C34-A4CE-AAA0E9CE520F}"/>
              </a:ext>
            </a:extLst>
          </p:cNvPr>
          <p:cNvSpPr/>
          <p:nvPr/>
        </p:nvSpPr>
        <p:spPr>
          <a:xfrm>
            <a:off x="3993454" y="288038"/>
            <a:ext cx="3576736" cy="695678"/>
          </a:xfrm>
          <a:prstGeom prst="roundRect">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INTERPRETATION</a:t>
            </a:r>
          </a:p>
        </p:txBody>
      </p:sp>
      <p:sp>
        <p:nvSpPr>
          <p:cNvPr id="2" name="Rectangle 1">
            <a:extLst>
              <a:ext uri="{FF2B5EF4-FFF2-40B4-BE49-F238E27FC236}">
                <a16:creationId xmlns:a16="http://schemas.microsoft.com/office/drawing/2014/main" id="{F5C21497-53FC-4C07-97FA-E812116EC6EB}"/>
              </a:ext>
            </a:extLst>
          </p:cNvPr>
          <p:cNvSpPr/>
          <p:nvPr/>
        </p:nvSpPr>
        <p:spPr>
          <a:xfrm>
            <a:off x="2686929" y="2461847"/>
            <a:ext cx="520504" cy="25321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DCF85A-AAB3-4F94-8F16-3E1AFB6FECA3}"/>
              </a:ext>
            </a:extLst>
          </p:cNvPr>
          <p:cNvSpPr/>
          <p:nvPr/>
        </p:nvSpPr>
        <p:spPr>
          <a:xfrm>
            <a:off x="7889630" y="2670516"/>
            <a:ext cx="520504" cy="25321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0FE536E-1E81-43F5-83B5-A61A4A462C4A}"/>
              </a:ext>
            </a:extLst>
          </p:cNvPr>
          <p:cNvSpPr txBox="1"/>
          <p:nvPr/>
        </p:nvSpPr>
        <p:spPr>
          <a:xfrm>
            <a:off x="2105354" y="4232037"/>
            <a:ext cx="2512996" cy="369332"/>
          </a:xfrm>
          <a:prstGeom prst="rect">
            <a:avLst/>
          </a:prstGeom>
          <a:noFill/>
        </p:spPr>
        <p:txBody>
          <a:bodyPr wrap="none" rtlCol="0">
            <a:spAutoFit/>
          </a:bodyPr>
          <a:lstStyle/>
          <a:p>
            <a:r>
              <a:rPr lang="en-US" dirty="0"/>
              <a:t>Fig. 1: Before Processing </a:t>
            </a:r>
          </a:p>
        </p:txBody>
      </p:sp>
      <p:sp>
        <p:nvSpPr>
          <p:cNvPr id="14" name="TextBox 13">
            <a:extLst>
              <a:ext uri="{FF2B5EF4-FFF2-40B4-BE49-F238E27FC236}">
                <a16:creationId xmlns:a16="http://schemas.microsoft.com/office/drawing/2014/main" id="{CE14FC87-D01C-454B-AE8E-891ABEC426D9}"/>
              </a:ext>
            </a:extLst>
          </p:cNvPr>
          <p:cNvSpPr txBox="1"/>
          <p:nvPr/>
        </p:nvSpPr>
        <p:spPr>
          <a:xfrm>
            <a:off x="7068869" y="4233271"/>
            <a:ext cx="2368149" cy="369332"/>
          </a:xfrm>
          <a:prstGeom prst="rect">
            <a:avLst/>
          </a:prstGeom>
          <a:noFill/>
        </p:spPr>
        <p:txBody>
          <a:bodyPr wrap="none" rtlCol="0">
            <a:spAutoFit/>
          </a:bodyPr>
          <a:lstStyle/>
          <a:p>
            <a:r>
              <a:rPr lang="en-US" dirty="0"/>
              <a:t>Fig. 2: After Processing </a:t>
            </a:r>
          </a:p>
        </p:txBody>
      </p:sp>
      <p:sp>
        <p:nvSpPr>
          <p:cNvPr id="4" name="TextBox 3">
            <a:extLst>
              <a:ext uri="{FF2B5EF4-FFF2-40B4-BE49-F238E27FC236}">
                <a16:creationId xmlns:a16="http://schemas.microsoft.com/office/drawing/2014/main" id="{BC27F06C-4542-4DCD-B114-00AF1D9FA020}"/>
              </a:ext>
            </a:extLst>
          </p:cNvPr>
          <p:cNvSpPr txBox="1"/>
          <p:nvPr/>
        </p:nvSpPr>
        <p:spPr>
          <a:xfrm>
            <a:off x="2105354" y="4785474"/>
            <a:ext cx="2689904" cy="400110"/>
          </a:xfrm>
          <a:prstGeom prst="rect">
            <a:avLst/>
          </a:prstGeom>
          <a:noFill/>
        </p:spPr>
        <p:txBody>
          <a:bodyPr wrap="none" rtlCol="0">
            <a:spAutoFit/>
          </a:bodyPr>
          <a:lstStyle/>
          <a:p>
            <a:r>
              <a:rPr lang="en-US" sz="2000" b="1" dirty="0">
                <a:solidFill>
                  <a:schemeClr val="tx1">
                    <a:lumMod val="95000"/>
                  </a:schemeClr>
                </a:solidFill>
              </a:rPr>
              <a:t>R square value = 62.3% </a:t>
            </a:r>
          </a:p>
        </p:txBody>
      </p:sp>
      <p:sp>
        <p:nvSpPr>
          <p:cNvPr id="16" name="TextBox 15">
            <a:extLst>
              <a:ext uri="{FF2B5EF4-FFF2-40B4-BE49-F238E27FC236}">
                <a16:creationId xmlns:a16="http://schemas.microsoft.com/office/drawing/2014/main" id="{2EB6D77A-F96A-4D5E-8F1C-DE2CFC6FBC41}"/>
              </a:ext>
            </a:extLst>
          </p:cNvPr>
          <p:cNvSpPr txBox="1"/>
          <p:nvPr/>
        </p:nvSpPr>
        <p:spPr>
          <a:xfrm>
            <a:off x="7022978" y="4785474"/>
            <a:ext cx="2747612" cy="400110"/>
          </a:xfrm>
          <a:prstGeom prst="rect">
            <a:avLst/>
          </a:prstGeom>
          <a:noFill/>
        </p:spPr>
        <p:txBody>
          <a:bodyPr wrap="none" rtlCol="0">
            <a:spAutoFit/>
          </a:bodyPr>
          <a:lstStyle/>
          <a:p>
            <a:r>
              <a:rPr lang="en-US" sz="2000" b="1" dirty="0">
                <a:solidFill>
                  <a:schemeClr val="tx1">
                    <a:lumMod val="95000"/>
                  </a:schemeClr>
                </a:solidFill>
              </a:rPr>
              <a:t>R square value = 68.9 % </a:t>
            </a:r>
          </a:p>
        </p:txBody>
      </p:sp>
    </p:spTree>
    <p:extLst>
      <p:ext uri="{BB962C8B-B14F-4D97-AF65-F5344CB8AC3E}">
        <p14:creationId xmlns:p14="http://schemas.microsoft.com/office/powerpoint/2010/main" val="3095944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irplane on the runway&#10;&#10;Description automatically generated with medium confidence">
            <a:extLst>
              <a:ext uri="{FF2B5EF4-FFF2-40B4-BE49-F238E27FC236}">
                <a16:creationId xmlns:a16="http://schemas.microsoft.com/office/drawing/2014/main" id="{9C60C767-E558-46C7-A9C7-CD23BB9C1236}"/>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989" b="985"/>
          <a:stretch/>
        </p:blipFill>
        <p:spPr>
          <a:xfrm>
            <a:off x="20" y="10"/>
            <a:ext cx="12191980" cy="6857990"/>
          </a:xfrm>
          <a:prstGeom prst="rect">
            <a:avLst/>
          </a:prstGeom>
        </p:spPr>
      </p:pic>
      <p:pic>
        <p:nvPicPr>
          <p:cNvPr id="7" name="Picture 6">
            <a:extLst>
              <a:ext uri="{FF2B5EF4-FFF2-40B4-BE49-F238E27FC236}">
                <a16:creationId xmlns:a16="http://schemas.microsoft.com/office/drawing/2014/main" id="{2A436337-45AB-44C9-BED5-25303E60BD2E}"/>
              </a:ext>
            </a:extLst>
          </p:cNvPr>
          <p:cNvPicPr/>
          <p:nvPr/>
        </p:nvPicPr>
        <p:blipFill>
          <a:blip r:embed="rId3">
            <a:extLst>
              <a:ext uri="{28A0092B-C50C-407E-A947-70E740481C1C}">
                <a14:useLocalDpi xmlns:a14="http://schemas.microsoft.com/office/drawing/2010/main" val="0"/>
              </a:ext>
            </a:extLst>
          </a:blip>
          <a:stretch>
            <a:fillRect/>
          </a:stretch>
        </p:blipFill>
        <p:spPr>
          <a:xfrm>
            <a:off x="280526" y="1259785"/>
            <a:ext cx="5585702" cy="3409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27F26A1E-4403-491B-B1DD-E1C41983CE6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41416" y="1259785"/>
            <a:ext cx="5814523" cy="3409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ectangle 10">
            <a:extLst>
              <a:ext uri="{FF2B5EF4-FFF2-40B4-BE49-F238E27FC236}">
                <a16:creationId xmlns:a16="http://schemas.microsoft.com/office/drawing/2014/main" id="{47DE1A8C-799C-4D8E-91E0-9E5B7D57F478}"/>
              </a:ext>
            </a:extLst>
          </p:cNvPr>
          <p:cNvSpPr/>
          <p:nvPr/>
        </p:nvSpPr>
        <p:spPr>
          <a:xfrm>
            <a:off x="6096000" y="3137854"/>
            <a:ext cx="3315286" cy="2484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ectangle 11">
            <a:extLst>
              <a:ext uri="{FF2B5EF4-FFF2-40B4-BE49-F238E27FC236}">
                <a16:creationId xmlns:a16="http://schemas.microsoft.com/office/drawing/2014/main" id="{B56DFA13-C628-4209-9F38-C9691A75BD1F}"/>
              </a:ext>
            </a:extLst>
          </p:cNvPr>
          <p:cNvSpPr/>
          <p:nvPr/>
        </p:nvSpPr>
        <p:spPr>
          <a:xfrm>
            <a:off x="215632" y="3181838"/>
            <a:ext cx="3313430" cy="204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TextBox 1">
            <a:extLst>
              <a:ext uri="{FF2B5EF4-FFF2-40B4-BE49-F238E27FC236}">
                <a16:creationId xmlns:a16="http://schemas.microsoft.com/office/drawing/2014/main" id="{928D64E9-CD94-4CA2-88F8-12162C0A1D98}"/>
              </a:ext>
            </a:extLst>
          </p:cNvPr>
          <p:cNvSpPr txBox="1"/>
          <p:nvPr/>
        </p:nvSpPr>
        <p:spPr>
          <a:xfrm>
            <a:off x="3697474" y="671503"/>
            <a:ext cx="3916713" cy="461665"/>
          </a:xfrm>
          <a:prstGeom prst="rect">
            <a:avLst/>
          </a:prstGeom>
          <a:noFill/>
        </p:spPr>
        <p:txBody>
          <a:bodyPr wrap="none" rtlCol="0">
            <a:spAutoFit/>
          </a:bodyPr>
          <a:lstStyle/>
          <a:p>
            <a:r>
              <a:rPr lang="en-US" sz="2400" b="1" dirty="0"/>
              <a:t>Analysis of Residual Statistics</a:t>
            </a:r>
          </a:p>
        </p:txBody>
      </p:sp>
      <p:sp>
        <p:nvSpPr>
          <p:cNvPr id="13" name="TextBox 12">
            <a:extLst>
              <a:ext uri="{FF2B5EF4-FFF2-40B4-BE49-F238E27FC236}">
                <a16:creationId xmlns:a16="http://schemas.microsoft.com/office/drawing/2014/main" id="{3DAB4348-879C-4852-887C-749ABB02E339}"/>
              </a:ext>
            </a:extLst>
          </p:cNvPr>
          <p:cNvSpPr txBox="1"/>
          <p:nvPr/>
        </p:nvSpPr>
        <p:spPr>
          <a:xfrm>
            <a:off x="1872347" y="4752822"/>
            <a:ext cx="2512996" cy="369332"/>
          </a:xfrm>
          <a:prstGeom prst="rect">
            <a:avLst/>
          </a:prstGeom>
          <a:noFill/>
        </p:spPr>
        <p:txBody>
          <a:bodyPr wrap="none" rtlCol="0">
            <a:spAutoFit/>
          </a:bodyPr>
          <a:lstStyle/>
          <a:p>
            <a:r>
              <a:rPr lang="en-US" dirty="0"/>
              <a:t>Fig. 3: Before Processing </a:t>
            </a:r>
          </a:p>
        </p:txBody>
      </p:sp>
      <p:sp>
        <p:nvSpPr>
          <p:cNvPr id="14" name="TextBox 13">
            <a:extLst>
              <a:ext uri="{FF2B5EF4-FFF2-40B4-BE49-F238E27FC236}">
                <a16:creationId xmlns:a16="http://schemas.microsoft.com/office/drawing/2014/main" id="{4705AF30-BF9E-40A3-98D1-5D9BBB3262FB}"/>
              </a:ext>
            </a:extLst>
          </p:cNvPr>
          <p:cNvSpPr txBox="1"/>
          <p:nvPr/>
        </p:nvSpPr>
        <p:spPr>
          <a:xfrm>
            <a:off x="7614187" y="4730830"/>
            <a:ext cx="2368149" cy="369332"/>
          </a:xfrm>
          <a:prstGeom prst="rect">
            <a:avLst/>
          </a:prstGeom>
          <a:noFill/>
        </p:spPr>
        <p:txBody>
          <a:bodyPr wrap="none" rtlCol="0">
            <a:spAutoFit/>
          </a:bodyPr>
          <a:lstStyle/>
          <a:p>
            <a:r>
              <a:rPr lang="en-US" dirty="0"/>
              <a:t>Fig. 4: After Processing </a:t>
            </a:r>
          </a:p>
        </p:txBody>
      </p:sp>
      <p:sp>
        <p:nvSpPr>
          <p:cNvPr id="15" name="TextBox 14">
            <a:extLst>
              <a:ext uri="{FF2B5EF4-FFF2-40B4-BE49-F238E27FC236}">
                <a16:creationId xmlns:a16="http://schemas.microsoft.com/office/drawing/2014/main" id="{75F943B4-4DFE-4F12-9D72-4952D28F1A8B}"/>
              </a:ext>
            </a:extLst>
          </p:cNvPr>
          <p:cNvSpPr txBox="1"/>
          <p:nvPr/>
        </p:nvSpPr>
        <p:spPr>
          <a:xfrm>
            <a:off x="372000" y="5180831"/>
            <a:ext cx="5513689" cy="400110"/>
          </a:xfrm>
          <a:prstGeom prst="rect">
            <a:avLst/>
          </a:prstGeom>
          <a:noFill/>
        </p:spPr>
        <p:txBody>
          <a:bodyPr wrap="none" rtlCol="0">
            <a:spAutoFit/>
          </a:bodyPr>
          <a:lstStyle/>
          <a:p>
            <a:r>
              <a:rPr lang="en-US" sz="2000" b="1" dirty="0">
                <a:solidFill>
                  <a:schemeClr val="tx1">
                    <a:lumMod val="95000"/>
                  </a:schemeClr>
                </a:solidFill>
              </a:rPr>
              <a:t>Stud Residual value lies between -4.940 to 14.489 </a:t>
            </a:r>
          </a:p>
        </p:txBody>
      </p:sp>
      <p:sp>
        <p:nvSpPr>
          <p:cNvPr id="16" name="TextBox 15">
            <a:extLst>
              <a:ext uri="{FF2B5EF4-FFF2-40B4-BE49-F238E27FC236}">
                <a16:creationId xmlns:a16="http://schemas.microsoft.com/office/drawing/2014/main" id="{A487F3EB-DDAF-400A-A9BC-BEACE8F12872}"/>
              </a:ext>
            </a:extLst>
          </p:cNvPr>
          <p:cNvSpPr txBox="1"/>
          <p:nvPr/>
        </p:nvSpPr>
        <p:spPr>
          <a:xfrm>
            <a:off x="6041416" y="5180831"/>
            <a:ext cx="5383846" cy="400110"/>
          </a:xfrm>
          <a:prstGeom prst="rect">
            <a:avLst/>
          </a:prstGeom>
          <a:noFill/>
        </p:spPr>
        <p:txBody>
          <a:bodyPr wrap="none" rtlCol="0">
            <a:spAutoFit/>
          </a:bodyPr>
          <a:lstStyle/>
          <a:p>
            <a:r>
              <a:rPr lang="en-US" sz="2000" b="1" dirty="0">
                <a:solidFill>
                  <a:schemeClr val="tx1">
                    <a:lumMod val="95000"/>
                  </a:schemeClr>
                </a:solidFill>
              </a:rPr>
              <a:t>Stud Residual value lies between -2.996 to 2.956 </a:t>
            </a:r>
          </a:p>
        </p:txBody>
      </p:sp>
    </p:spTree>
    <p:extLst>
      <p:ext uri="{BB962C8B-B14F-4D97-AF65-F5344CB8AC3E}">
        <p14:creationId xmlns:p14="http://schemas.microsoft.com/office/powerpoint/2010/main" val="382018375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490</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FLIGHT FARE PREDICTION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FARE PREDICTION MODEL</dc:title>
  <dc:creator>DHAMANE RUCHIKA SUNIL</dc:creator>
  <cp:lastModifiedBy>DHAMANE RUCHIKA SUNIL</cp:lastModifiedBy>
  <cp:revision>33</cp:revision>
  <dcterms:created xsi:type="dcterms:W3CDTF">2021-02-18T10:17:52Z</dcterms:created>
  <dcterms:modified xsi:type="dcterms:W3CDTF">2021-02-19T08:04:22Z</dcterms:modified>
</cp:coreProperties>
</file>