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7" r:id="rId7"/>
    <p:sldId id="266" r:id="rId8"/>
    <p:sldId id="268" r:id="rId9"/>
    <p:sldId id="263" r:id="rId10"/>
    <p:sldId id="264" r:id="rId11"/>
    <p:sldId id="265"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i="1" u="sng">
                <a:solidFill>
                  <a:schemeClr val="tx1"/>
                </a:solidFill>
                <a:uFillTx/>
              </a:rPr>
              <a:t>Remote Gas Pipeline Tunnel Temperature Monitoring System</a:t>
            </a:r>
            <a:endParaRPr lang="en-US" b="1" i="1" u="sng">
              <a:solidFill>
                <a:schemeClr val="tx1"/>
              </a:solidFill>
              <a:uFillTx/>
            </a:endParaRPr>
          </a:p>
        </p:txBody>
      </p:sp>
      <p:sp>
        <p:nvSpPr>
          <p:cNvPr id="3" name="Subtitle 2"/>
          <p:cNvSpPr>
            <a:spLocks noGrp="1"/>
          </p:cNvSpPr>
          <p:nvPr>
            <p:ph type="subTitle" idx="1"/>
          </p:nvPr>
        </p:nvSpPr>
        <p:spPr>
          <a:xfrm>
            <a:off x="9159240" y="5188585"/>
            <a:ext cx="2782570" cy="1370965"/>
          </a:xfrm>
        </p:spPr>
        <p:txBody>
          <a:bodyPr>
            <a:normAutofit lnSpcReduction="20000"/>
          </a:bodyPr>
          <a:p>
            <a:pPr algn="l" eaLnBrk="1" latinLnBrk="0" hangingPunct="1">
              <a:spcBef>
                <a:spcPts val="0"/>
              </a:spcBef>
            </a:pPr>
            <a:r>
              <a:rPr lang="en-IN" altLang="en-US" sz="2000" b="1">
                <a:solidFill>
                  <a:schemeClr val="tx1"/>
                </a:solidFill>
                <a:uFillTx/>
              </a:rPr>
              <a:t>presentation by</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 </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Ruchika Dubey</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Manjushri Jiwane </a:t>
            </a:r>
            <a:endParaRPr lang="en-IN" altLang="en-US" sz="2000" b="1">
              <a:solidFill>
                <a:schemeClr val="tx1"/>
              </a:solidFill>
              <a:uFillTx/>
            </a:endParaRPr>
          </a:p>
          <a:p>
            <a:pPr algn="l" eaLnBrk="1" latinLnBrk="0" hangingPunct="1">
              <a:spcBef>
                <a:spcPts val="0"/>
              </a:spcBef>
            </a:pPr>
            <a:r>
              <a:rPr lang="en-IN" altLang="en-US" sz="2000" b="1">
                <a:solidFill>
                  <a:schemeClr val="tx1"/>
                </a:solidFill>
                <a:uFillTx/>
              </a:rPr>
              <a:t>Bhumika Mundada </a:t>
            </a:r>
            <a:endParaRPr lang="en-IN" altLang="en-US" sz="2000" b="1">
              <a:solidFill>
                <a:schemeClr val="tx1"/>
              </a:solidFill>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 y="2832100"/>
            <a:ext cx="10972800" cy="582613"/>
          </a:xfrm>
        </p:spPr>
        <p:txBody>
          <a:bodyPr/>
          <a:p>
            <a:r>
              <a:rPr lang="en-IN" altLang="en-US"/>
              <a:t>                             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solidFill>
                  <a:schemeClr val="tx1"/>
                </a:solidFill>
                <a:uFillTx/>
              </a:rPr>
              <a:t>Pipeline Transport: </a:t>
            </a:r>
            <a:endParaRPr lang="en-IN" altLang="en-US" b="1" i="1" u="sng">
              <a:solidFill>
                <a:schemeClr val="tx1"/>
              </a:solidFill>
              <a:uFillTx/>
            </a:endParaRPr>
          </a:p>
        </p:txBody>
      </p:sp>
      <p:sp>
        <p:nvSpPr>
          <p:cNvPr id="3" name="Content Placeholder 2"/>
          <p:cNvSpPr>
            <a:spLocks noGrp="1"/>
          </p:cNvSpPr>
          <p:nvPr>
            <p:ph sz="half" idx="1"/>
          </p:nvPr>
        </p:nvSpPr>
        <p:spPr>
          <a:xfrm>
            <a:off x="522605" y="952500"/>
            <a:ext cx="5730875" cy="4953000"/>
          </a:xfrm>
        </p:spPr>
        <p:txBody>
          <a:bodyPr/>
          <a:p>
            <a:r>
              <a:rPr lang="en-US" sz="2400" i="1">
                <a:solidFill>
                  <a:schemeClr val="tx1"/>
                </a:solidFill>
                <a:uFillTx/>
              </a:rPr>
              <a:t>Pipeline transport is the long-distance transportation of a liquid or gas through a system of pipe</a:t>
            </a:r>
            <a:r>
              <a:rPr lang="en-IN" altLang="en-US" sz="2400" i="1">
                <a:solidFill>
                  <a:schemeClr val="tx1"/>
                </a:solidFill>
                <a:uFillTx/>
              </a:rPr>
              <a:t>s,called as </a:t>
            </a:r>
            <a:r>
              <a:rPr lang="en-US" sz="2400" i="1">
                <a:solidFill>
                  <a:schemeClr val="tx1"/>
                </a:solidFill>
                <a:uFillTx/>
              </a:rPr>
              <a:t>a pipelin</a:t>
            </a:r>
            <a:r>
              <a:rPr lang="en-IN" altLang="en-US" sz="2400" i="1">
                <a:solidFill>
                  <a:schemeClr val="tx1"/>
                </a:solidFill>
                <a:uFillTx/>
              </a:rPr>
              <a:t>e </a:t>
            </a:r>
            <a:r>
              <a:rPr lang="en-US" sz="2400" i="1">
                <a:solidFill>
                  <a:schemeClr val="tx1"/>
                </a:solidFill>
                <a:uFillTx/>
              </a:rPr>
              <a:t>typically to a market area for consumption. </a:t>
            </a:r>
            <a:endParaRPr lang="en-US" sz="2400" i="1">
              <a:solidFill>
                <a:schemeClr val="tx1"/>
              </a:solidFill>
              <a:uFillTx/>
            </a:endParaRPr>
          </a:p>
          <a:p>
            <a:pPr marL="0" indent="0">
              <a:buNone/>
            </a:pPr>
            <a:endParaRPr lang="en-US" sz="2400" i="1">
              <a:solidFill>
                <a:schemeClr val="tx1"/>
              </a:solidFill>
              <a:uFillTx/>
            </a:endParaRPr>
          </a:p>
          <a:p>
            <a:endParaRPr lang="en-US" altLang="en-US" sz="2400" i="1">
              <a:solidFill>
                <a:schemeClr val="tx1"/>
              </a:solidFill>
              <a:uFillTx/>
            </a:endParaRPr>
          </a:p>
          <a:p>
            <a:r>
              <a:rPr lang="en-US" altLang="en-US" sz="2400" i="1">
                <a:solidFill>
                  <a:schemeClr val="tx1"/>
                </a:solidFill>
                <a:uFillTx/>
              </a:rPr>
              <a:t>Natural gas </a:t>
            </a:r>
            <a:r>
              <a:rPr lang="en-IN" altLang="en-US" sz="2400" i="1">
                <a:solidFill>
                  <a:schemeClr val="tx1"/>
                </a:solidFill>
                <a:uFillTx/>
              </a:rPr>
              <a:t>(LPG)</a:t>
            </a:r>
            <a:r>
              <a:rPr lang="en-US" altLang="en-US" sz="2400" i="1">
                <a:solidFill>
                  <a:schemeClr val="tx1"/>
                </a:solidFill>
                <a:uFillTx/>
              </a:rPr>
              <a:t>is among the least expensive and most efficient ways </a:t>
            </a:r>
            <a:r>
              <a:rPr lang="en-IN" altLang="en-US" sz="2400" i="1">
                <a:solidFill>
                  <a:schemeClr val="tx1"/>
                </a:solidFill>
                <a:uFillTx/>
              </a:rPr>
              <a:t>to use in the kitchen . new ways are implemented to suppy them through pipelines in the buildings and houses as it is more cost effective in transporting </a:t>
            </a:r>
            <a:endParaRPr lang="en-IN" altLang="en-US" sz="2400" i="1">
              <a:solidFill>
                <a:schemeClr val="tx1"/>
              </a:solidFill>
              <a:uFillTx/>
            </a:endParaRPr>
          </a:p>
        </p:txBody>
      </p:sp>
      <p:pic>
        <p:nvPicPr>
          <p:cNvPr id="5" name="Content Placeholder 4"/>
          <p:cNvPicPr>
            <a:picLocks noChangeAspect="1"/>
          </p:cNvPicPr>
          <p:nvPr>
            <p:ph sz="half" idx="2"/>
          </p:nvPr>
        </p:nvPicPr>
        <p:blipFill>
          <a:blip r:embed="rId1"/>
          <a:stretch>
            <a:fillRect/>
          </a:stretch>
        </p:blipFill>
        <p:spPr>
          <a:xfrm>
            <a:off x="7445375" y="190500"/>
            <a:ext cx="4070350" cy="3049270"/>
          </a:xfrm>
          <a:prstGeom prst="rect">
            <a:avLst/>
          </a:prstGeom>
        </p:spPr>
      </p:pic>
      <p:pic>
        <p:nvPicPr>
          <p:cNvPr id="7" name="Picture 6"/>
          <p:cNvPicPr>
            <a:picLocks noChangeAspect="1"/>
          </p:cNvPicPr>
          <p:nvPr/>
        </p:nvPicPr>
        <p:blipFill>
          <a:blip r:embed="rId2"/>
          <a:stretch>
            <a:fillRect/>
          </a:stretch>
        </p:blipFill>
        <p:spPr>
          <a:xfrm>
            <a:off x="7120890" y="3758565"/>
            <a:ext cx="2150745" cy="2602865"/>
          </a:xfrm>
          <a:prstGeom prst="rect">
            <a:avLst/>
          </a:prstGeom>
        </p:spPr>
      </p:pic>
      <p:pic>
        <p:nvPicPr>
          <p:cNvPr id="4" name="Picture 3"/>
          <p:cNvPicPr>
            <a:picLocks noChangeAspect="1"/>
          </p:cNvPicPr>
          <p:nvPr/>
        </p:nvPicPr>
        <p:blipFill>
          <a:blip r:embed="rId3"/>
          <a:stretch>
            <a:fillRect/>
          </a:stretch>
        </p:blipFill>
        <p:spPr>
          <a:xfrm>
            <a:off x="9401810" y="4200525"/>
            <a:ext cx="2592070" cy="1719580"/>
          </a:xfrm>
          <a:prstGeom prst="rect">
            <a:avLst/>
          </a:prstGeom>
        </p:spPr>
      </p:pic>
      <p:sp>
        <p:nvSpPr>
          <p:cNvPr id="6" name="Text Box 5"/>
          <p:cNvSpPr txBox="1"/>
          <p:nvPr/>
        </p:nvSpPr>
        <p:spPr>
          <a:xfrm>
            <a:off x="522605" y="2970530"/>
            <a:ext cx="5125085" cy="645160"/>
          </a:xfrm>
          <a:prstGeom prst="rect">
            <a:avLst/>
          </a:prstGeom>
          <a:noFill/>
        </p:spPr>
        <p:txBody>
          <a:bodyPr wrap="square" rtlCol="0" anchor="t">
            <a:spAutoFit/>
          </a:bodyPr>
          <a:p>
            <a:r>
              <a:rPr lang="en-IN" altLang="en-US" sz="3600" b="1" i="1" u="sng">
                <a:solidFill>
                  <a:schemeClr val="tx1"/>
                </a:solidFill>
                <a:uFillTx/>
                <a:sym typeface="+mn-ea"/>
              </a:rPr>
              <a:t>Gas Piping at home:</a:t>
            </a:r>
            <a:endParaRPr lang="en-IN" altLang="en-US" sz="3600" b="1" i="1" u="sng">
              <a:solidFill>
                <a:schemeClr val="tx1"/>
              </a:solidFill>
              <a:uFillTx/>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5960" y="591820"/>
            <a:ext cx="10972800" cy="582613"/>
          </a:xfrm>
        </p:spPr>
        <p:txBody>
          <a:bodyPr/>
          <a:p>
            <a:r>
              <a:rPr lang="en-US" u="sng">
                <a:sym typeface="+mn-ea"/>
              </a:rPr>
              <a:t>Advantages:</a:t>
            </a:r>
            <a:r>
              <a:rPr lang="en-US">
                <a:sym typeface="+mn-ea"/>
              </a:rPr>
              <a:t>                        </a:t>
            </a:r>
            <a:r>
              <a:rPr lang="en-US" u="sng">
                <a:uFillTx/>
                <a:sym typeface="+mn-ea"/>
              </a:rPr>
              <a:t>Disadvantages :</a:t>
            </a:r>
            <a:br>
              <a:rPr lang="en-US" u="sng">
                <a:solidFill>
                  <a:schemeClr val="tx1"/>
                </a:solidFill>
                <a:uFillTx/>
              </a:rPr>
            </a:br>
            <a:br>
              <a:rPr lang="en-US" u="sng"/>
            </a:br>
            <a:endParaRPr lang="en-US" u="sng"/>
          </a:p>
        </p:txBody>
      </p:sp>
      <p:sp>
        <p:nvSpPr>
          <p:cNvPr id="3" name="Content Placeholder 2"/>
          <p:cNvSpPr>
            <a:spLocks noGrp="1"/>
          </p:cNvSpPr>
          <p:nvPr>
            <p:ph sz="half" idx="1"/>
          </p:nvPr>
        </p:nvSpPr>
        <p:spPr/>
        <p:txBody>
          <a:bodyPr/>
          <a:p>
            <a:pPr marL="0" indent="0">
              <a:buNone/>
            </a:pPr>
            <a:r>
              <a:rPr lang="en-IN" altLang="en-US" sz="2400">
                <a:solidFill>
                  <a:schemeClr val="tx1"/>
                </a:solidFill>
                <a:uFillTx/>
              </a:rPr>
              <a:t> </a:t>
            </a:r>
            <a:r>
              <a:rPr lang="en-US" sz="2400">
                <a:solidFill>
                  <a:schemeClr val="tx1"/>
                </a:solidFill>
                <a:uFillTx/>
              </a:rPr>
              <a:t>Reduction in cost of transportation is very significant.</a:t>
            </a:r>
            <a:endParaRPr lang="en-US" sz="2400">
              <a:solidFill>
                <a:schemeClr val="tx1"/>
              </a:solidFill>
              <a:uFillTx/>
            </a:endParaRPr>
          </a:p>
          <a:p>
            <a:pPr marL="0" indent="0">
              <a:buNone/>
            </a:pPr>
            <a:r>
              <a:rPr lang="en-IN" altLang="en-US" sz="2400">
                <a:solidFill>
                  <a:schemeClr val="tx1"/>
                </a:solidFill>
                <a:uFillTx/>
              </a:rPr>
              <a:t> </a:t>
            </a:r>
            <a:r>
              <a:rPr lang="en-US" sz="2400">
                <a:solidFill>
                  <a:schemeClr val="tx1"/>
                </a:solidFill>
                <a:uFillTx/>
              </a:rPr>
              <a:t>Supply through pipelines is very reliable.</a:t>
            </a:r>
            <a:endParaRPr lang="en-US" sz="2400">
              <a:solidFill>
                <a:schemeClr val="tx1"/>
              </a:solidFill>
              <a:uFillTx/>
            </a:endParaRPr>
          </a:p>
          <a:p>
            <a:pPr marL="0" indent="0">
              <a:buNone/>
            </a:pPr>
            <a:r>
              <a:rPr lang="en-US" sz="2400">
                <a:solidFill>
                  <a:schemeClr val="tx1"/>
                </a:solidFill>
                <a:uFillTx/>
              </a:rPr>
              <a:t> In case of underground pipelines, the land in which pipeline is laid can still be used </a:t>
            </a:r>
            <a:r>
              <a:rPr lang="en-IN" altLang="en-US" sz="2400">
                <a:solidFill>
                  <a:schemeClr val="tx1"/>
                </a:solidFill>
                <a:uFillTx/>
              </a:rPr>
              <a:t>.</a:t>
            </a:r>
            <a:endParaRPr lang="en-IN" altLang="en-US" sz="2400">
              <a:solidFill>
                <a:schemeClr val="tx1"/>
              </a:solidFill>
              <a:uFillTx/>
            </a:endParaRPr>
          </a:p>
          <a:p>
            <a:pPr marL="0" indent="0">
              <a:buNone/>
            </a:pPr>
            <a:r>
              <a:rPr lang="en-US" sz="2400">
                <a:solidFill>
                  <a:schemeClr val="tx1"/>
                </a:solidFill>
                <a:uFillTx/>
              </a:rPr>
              <a:t> It ensures supply in remote areas where road ways are not very good, also it provides safe and secure supply for defence needs.</a:t>
            </a:r>
            <a:endParaRPr lang="en-US" sz="2400">
              <a:solidFill>
                <a:schemeClr val="tx1"/>
              </a:solidFill>
              <a:uFillTx/>
            </a:endParaRPr>
          </a:p>
          <a:p>
            <a:pPr marL="0" indent="0">
              <a:buNone/>
            </a:pPr>
            <a:r>
              <a:rPr lang="en-US" sz="2400">
                <a:solidFill>
                  <a:schemeClr val="tx1"/>
                </a:solidFill>
                <a:uFillTx/>
              </a:rPr>
              <a:t>gas on the pipeline </a:t>
            </a:r>
            <a:r>
              <a:rPr lang="en-IN" altLang="en-US" sz="2400">
                <a:solidFill>
                  <a:schemeClr val="tx1"/>
                </a:solidFill>
                <a:uFillTx/>
              </a:rPr>
              <a:t>30%</a:t>
            </a:r>
            <a:r>
              <a:rPr lang="en-US" sz="2400">
                <a:solidFill>
                  <a:schemeClr val="tx1"/>
                </a:solidFill>
                <a:uFillTx/>
              </a:rPr>
              <a:t>  cheaper than an LPG cylinder.</a:t>
            </a:r>
            <a:endParaRPr lang="en-US" sz="2400">
              <a:solidFill>
                <a:schemeClr val="tx1"/>
              </a:solidFill>
              <a:uFillTx/>
            </a:endParaRPr>
          </a:p>
          <a:p>
            <a:pPr marL="0" indent="0">
              <a:buNone/>
            </a:pPr>
            <a:endParaRPr lang="en-US" sz="2400">
              <a:solidFill>
                <a:schemeClr val="tx1"/>
              </a:solidFill>
              <a:uFillTx/>
            </a:endParaRPr>
          </a:p>
        </p:txBody>
      </p:sp>
      <p:sp>
        <p:nvSpPr>
          <p:cNvPr id="4" name="Content Placeholder 3"/>
          <p:cNvSpPr>
            <a:spLocks noGrp="1"/>
          </p:cNvSpPr>
          <p:nvPr>
            <p:ph sz="half" idx="2"/>
          </p:nvPr>
        </p:nvSpPr>
        <p:spPr/>
        <p:txBody>
          <a:bodyPr/>
          <a:p>
            <a:pPr marL="0" indent="0">
              <a:buNone/>
            </a:pPr>
            <a:endParaRPr lang="en-US" sz="2400">
              <a:solidFill>
                <a:schemeClr val="tx1"/>
              </a:solidFill>
              <a:uFillTx/>
            </a:endParaRPr>
          </a:p>
          <a:p>
            <a:pPr marL="0" indent="0">
              <a:buNone/>
            </a:pPr>
            <a:r>
              <a:rPr lang="en-US" sz="2400">
                <a:solidFill>
                  <a:schemeClr val="tx1"/>
                </a:solidFill>
                <a:uFillTx/>
              </a:rPr>
              <a:t> Illegal pilferage and wastage due to leak is a problem in pipelines.</a:t>
            </a:r>
            <a:endParaRPr lang="en-US" sz="2400">
              <a:solidFill>
                <a:schemeClr val="tx1"/>
              </a:solidFill>
              <a:uFillTx/>
            </a:endParaRPr>
          </a:p>
          <a:p>
            <a:pPr marL="0" indent="0">
              <a:buNone/>
            </a:pPr>
            <a:endParaRPr lang="en-US" sz="2400">
              <a:solidFill>
                <a:schemeClr val="tx1"/>
              </a:solidFill>
              <a:uFillTx/>
            </a:endParaRPr>
          </a:p>
          <a:p>
            <a:pPr marL="0" indent="0">
              <a:buNone/>
            </a:pPr>
            <a:r>
              <a:rPr lang="en-US" sz="2400">
                <a:solidFill>
                  <a:schemeClr val="tx1"/>
                </a:solidFill>
                <a:uFillTx/>
              </a:rPr>
              <a:t> Like other big linear structures patrolling and maintenance of pipelines is a huge task.</a:t>
            </a:r>
            <a:endParaRPr lang="en-US" sz="2400">
              <a:solidFill>
                <a:schemeClr val="tx1"/>
              </a:solidFill>
              <a:uFillTx/>
            </a:endParaRPr>
          </a:p>
          <a:p>
            <a:pPr marL="0" indent="0">
              <a:buNone/>
            </a:pPr>
            <a:endParaRPr lang="en-US" sz="2400">
              <a:solidFill>
                <a:schemeClr val="tx1"/>
              </a:solidFill>
              <a:uFillTx/>
            </a:endParaRPr>
          </a:p>
          <a:p>
            <a:pPr marL="0" indent="0">
              <a:buNone/>
            </a:pPr>
            <a:r>
              <a:rPr lang="en-US" sz="2400">
                <a:solidFill>
                  <a:schemeClr val="tx1"/>
                </a:solidFill>
                <a:uFillTx/>
              </a:rPr>
              <a:t> In case of chemicals and petroleum pipelines any leak can cause a accident</a:t>
            </a:r>
            <a:r>
              <a:rPr lang="en-IN" altLang="en-US" sz="2400">
                <a:solidFill>
                  <a:schemeClr val="tx1"/>
                </a:solidFill>
                <a:uFillTx/>
              </a:rPr>
              <a:t> </a:t>
            </a:r>
            <a:r>
              <a:rPr lang="en-US" sz="2400">
                <a:solidFill>
                  <a:schemeClr val="tx1"/>
                </a:solidFill>
                <a:uFillTx/>
              </a:rPr>
              <a:t>.</a:t>
            </a:r>
            <a:endParaRPr lang="en-US" sz="2400">
              <a:solidFill>
                <a:schemeClr val="tx1"/>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Working Of The Project:</a:t>
            </a:r>
            <a:endParaRPr lang="en-IN" altLang="en-US" u="sng"/>
          </a:p>
        </p:txBody>
      </p:sp>
      <p:pic>
        <p:nvPicPr>
          <p:cNvPr id="7" name="Content Placeholder 6"/>
          <p:cNvPicPr>
            <a:picLocks noChangeAspect="1"/>
          </p:cNvPicPr>
          <p:nvPr>
            <p:ph sz="half" idx="2"/>
          </p:nvPr>
        </p:nvPicPr>
        <p:blipFill>
          <a:blip r:embed="rId1"/>
          <a:stretch>
            <a:fillRect/>
          </a:stretch>
        </p:blipFill>
        <p:spPr>
          <a:xfrm>
            <a:off x="677545" y="4757420"/>
            <a:ext cx="1268095" cy="1268095"/>
          </a:xfrm>
          <a:prstGeom prst="rect">
            <a:avLst/>
          </a:prstGeom>
        </p:spPr>
      </p:pic>
      <p:pic>
        <p:nvPicPr>
          <p:cNvPr id="6" name="Content Placeholder 5"/>
          <p:cNvPicPr>
            <a:picLocks noChangeAspect="1"/>
          </p:cNvPicPr>
          <p:nvPr>
            <p:ph sz="half" idx="1"/>
          </p:nvPr>
        </p:nvPicPr>
        <p:blipFill>
          <a:blip r:embed="rId2"/>
          <a:srcRect l="16571" t="18786" r="8276" b="19370"/>
          <a:stretch>
            <a:fillRect/>
          </a:stretch>
        </p:blipFill>
        <p:spPr>
          <a:xfrm>
            <a:off x="1483360" y="5297805"/>
            <a:ext cx="1217295" cy="1279525"/>
          </a:xfrm>
          <a:prstGeom prst="rect">
            <a:avLst/>
          </a:prstGeom>
        </p:spPr>
      </p:pic>
      <p:pic>
        <p:nvPicPr>
          <p:cNvPr id="9" name="Picture 8"/>
          <p:cNvPicPr>
            <a:picLocks noChangeAspect="1"/>
          </p:cNvPicPr>
          <p:nvPr/>
        </p:nvPicPr>
        <p:blipFill>
          <a:blip r:embed="rId3"/>
          <a:stretch>
            <a:fillRect/>
          </a:stretch>
        </p:blipFill>
        <p:spPr>
          <a:xfrm>
            <a:off x="2700655" y="2756535"/>
            <a:ext cx="3375660" cy="3375660"/>
          </a:xfrm>
          <a:prstGeom prst="rect">
            <a:avLst/>
          </a:prstGeom>
        </p:spPr>
      </p:pic>
      <p:sp>
        <p:nvSpPr>
          <p:cNvPr id="8" name="Bent-Up Arrow 7"/>
          <p:cNvSpPr/>
          <p:nvPr/>
        </p:nvSpPr>
        <p:spPr>
          <a:xfrm>
            <a:off x="2847340" y="5480685"/>
            <a:ext cx="1063625" cy="544830"/>
          </a:xfrm>
          <a:prstGeom prst="ben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0" name="Picture 9"/>
          <p:cNvPicPr>
            <a:picLocks noChangeAspect="1"/>
          </p:cNvPicPr>
          <p:nvPr/>
        </p:nvPicPr>
        <p:blipFill>
          <a:blip r:embed="rId4"/>
          <a:stretch>
            <a:fillRect/>
          </a:stretch>
        </p:blipFill>
        <p:spPr>
          <a:xfrm>
            <a:off x="7261860" y="3135630"/>
            <a:ext cx="2095500" cy="1394460"/>
          </a:xfrm>
          <a:prstGeom prst="rect">
            <a:avLst/>
          </a:prstGeom>
        </p:spPr>
      </p:pic>
      <p:sp>
        <p:nvSpPr>
          <p:cNvPr id="4" name="Bent Arrow 3"/>
          <p:cNvSpPr/>
          <p:nvPr/>
        </p:nvSpPr>
        <p:spPr>
          <a:xfrm>
            <a:off x="8541385" y="2321560"/>
            <a:ext cx="1156335" cy="787400"/>
          </a:xfrm>
          <a:prstGeom prst="ben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Right Arrow 4"/>
          <p:cNvSpPr/>
          <p:nvPr/>
        </p:nvSpPr>
        <p:spPr>
          <a:xfrm>
            <a:off x="6059170" y="3916680"/>
            <a:ext cx="1196340" cy="40894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12" name="Picture 11"/>
          <p:cNvPicPr>
            <a:picLocks noChangeAspect="1"/>
          </p:cNvPicPr>
          <p:nvPr/>
        </p:nvPicPr>
        <p:blipFill>
          <a:blip r:embed="rId5"/>
          <a:stretch>
            <a:fillRect/>
          </a:stretch>
        </p:blipFill>
        <p:spPr>
          <a:xfrm>
            <a:off x="9697720" y="1092200"/>
            <a:ext cx="1973580" cy="1837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Serial Moniter:</a:t>
            </a:r>
            <a:endParaRPr lang="en-IN" altLang="en-US" u="sng"/>
          </a:p>
        </p:txBody>
      </p:sp>
      <p:pic>
        <p:nvPicPr>
          <p:cNvPr id="4" name="Content Placeholder 3"/>
          <p:cNvPicPr>
            <a:picLocks noChangeAspect="1"/>
          </p:cNvPicPr>
          <p:nvPr>
            <p:ph idx="1"/>
          </p:nvPr>
        </p:nvPicPr>
        <p:blipFill>
          <a:blip r:embed="rId1"/>
          <a:srcRect l="252" t="179" r="462" b="5333"/>
          <a:stretch>
            <a:fillRect/>
          </a:stretch>
        </p:blipFill>
        <p:spPr>
          <a:xfrm>
            <a:off x="1374140" y="1000760"/>
            <a:ext cx="9632950" cy="51574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NODE RED FLOW:</a:t>
            </a:r>
            <a:endParaRPr lang="en-IN" altLang="en-US" u="sng"/>
          </a:p>
        </p:txBody>
      </p:sp>
      <p:pic>
        <p:nvPicPr>
          <p:cNvPr id="5" name="Content Placeholder 4" descr="Screenshot (19)"/>
          <p:cNvPicPr>
            <a:picLocks noChangeAspect="1"/>
          </p:cNvPicPr>
          <p:nvPr>
            <p:ph idx="1"/>
          </p:nvPr>
        </p:nvPicPr>
        <p:blipFill>
          <a:blip r:embed="rId1"/>
          <a:srcRect l="10638" t="18436" r="18398" b="14487"/>
          <a:stretch>
            <a:fillRect/>
          </a:stretch>
        </p:blipFill>
        <p:spPr>
          <a:xfrm>
            <a:off x="1315085" y="1388745"/>
            <a:ext cx="9004300" cy="4787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Mobile App:</a:t>
            </a:r>
            <a:endParaRPr lang="en-IN" altLang="en-US"/>
          </a:p>
        </p:txBody>
      </p:sp>
      <p:pic>
        <p:nvPicPr>
          <p:cNvPr id="4" name="Content Placeholder 3" descr="Screenshot_20190614-100038"/>
          <p:cNvPicPr>
            <a:picLocks noChangeAspect="1"/>
          </p:cNvPicPr>
          <p:nvPr>
            <p:ph sz="half" idx="1"/>
          </p:nvPr>
        </p:nvPicPr>
        <p:blipFill>
          <a:blip r:embed="rId1"/>
          <a:stretch>
            <a:fillRect/>
          </a:stretch>
        </p:blipFill>
        <p:spPr>
          <a:xfrm>
            <a:off x="4204970" y="1499870"/>
            <a:ext cx="2785745" cy="4953000"/>
          </a:xfrm>
          <a:prstGeom prst="rect">
            <a:avLst/>
          </a:prstGeom>
        </p:spPr>
      </p:pic>
      <p:pic>
        <p:nvPicPr>
          <p:cNvPr id="5" name="Content Placeholder 4"/>
          <p:cNvPicPr>
            <a:picLocks noChangeAspect="1"/>
          </p:cNvPicPr>
          <p:nvPr>
            <p:ph sz="half" idx="2"/>
          </p:nvPr>
        </p:nvPicPr>
        <p:blipFill>
          <a:blip r:embed="rId2"/>
          <a:stretch>
            <a:fillRect/>
          </a:stretch>
        </p:blipFill>
        <p:spPr>
          <a:xfrm>
            <a:off x="283210" y="1428750"/>
            <a:ext cx="2785745" cy="4953000"/>
          </a:xfrm>
          <a:prstGeom prst="rect">
            <a:avLst/>
          </a:prstGeom>
        </p:spPr>
      </p:pic>
      <p:pic>
        <p:nvPicPr>
          <p:cNvPr id="6" name="Picture 5"/>
          <p:cNvPicPr>
            <a:picLocks noChangeAspect="1"/>
          </p:cNvPicPr>
          <p:nvPr/>
        </p:nvPicPr>
        <p:blipFill>
          <a:blip r:embed="rId3"/>
          <a:stretch>
            <a:fillRect/>
          </a:stretch>
        </p:blipFill>
        <p:spPr>
          <a:xfrm>
            <a:off x="8192135" y="1291590"/>
            <a:ext cx="2541905" cy="5227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Advantages Of The Project :</a:t>
            </a:r>
            <a:endParaRPr lang="en-IN" altLang="en-US" u="sng"/>
          </a:p>
        </p:txBody>
      </p:sp>
      <p:sp>
        <p:nvSpPr>
          <p:cNvPr id="3" name="Content Placeholder 2"/>
          <p:cNvSpPr>
            <a:spLocks noGrp="1"/>
          </p:cNvSpPr>
          <p:nvPr>
            <p:ph sz="half" idx="1"/>
          </p:nvPr>
        </p:nvSpPr>
        <p:spPr>
          <a:xfrm>
            <a:off x="457200" y="641350"/>
            <a:ext cx="10039350" cy="4953000"/>
          </a:xfrm>
        </p:spPr>
        <p:txBody>
          <a:bodyPr/>
          <a:p>
            <a:r>
              <a:rPr>
                <a:uFillTx/>
                <a:sym typeface="+mn-ea"/>
              </a:rPr>
              <a:t>wastage due to leak in pipelines can be rectified as we can detect the leakage and take actions accordingly.</a:t>
            </a:r>
            <a:endParaRPr>
              <a:uFillTx/>
              <a:sym typeface="+mn-ea"/>
            </a:endParaRPr>
          </a:p>
          <a:p>
            <a:r>
              <a:rPr>
                <a:uFillTx/>
                <a:sym typeface="+mn-ea"/>
              </a:rPr>
              <a:t>maintenance of pipelines can be easily done as we can detect where it should be repaired.</a:t>
            </a:r>
            <a:endParaRPr>
              <a:uFillTx/>
              <a:sym typeface="+mn-ea"/>
            </a:endParaRPr>
          </a:p>
          <a:p>
            <a:r>
              <a:rPr>
                <a:uFillTx/>
                <a:sym typeface="+mn-ea"/>
              </a:rPr>
              <a:t> we can know where the temperature is exceeding or where there is a leakage and accident can be prevented.</a:t>
            </a:r>
            <a:endParaRPr>
              <a:uFillTx/>
              <a:sym typeface="+mn-ea"/>
            </a:endParaRPr>
          </a:p>
          <a:p>
            <a:r>
              <a:rPr>
                <a:uFillTx/>
                <a:sym typeface="+mn-ea"/>
              </a:rPr>
              <a:t> pipeline operators frequently face false alarms whereby the sensors are hypersensitive and To overcome this challenge, the use of wireless </a:t>
            </a:r>
            <a:r>
              <a:rPr lang="en-IN">
                <a:uFillTx/>
                <a:sym typeface="+mn-ea"/>
              </a:rPr>
              <a:t>and </a:t>
            </a:r>
            <a:r>
              <a:rPr>
                <a:uFillTx/>
                <a:sym typeface="+mn-ea"/>
              </a:rPr>
              <a:t>remote  technologies are becoming more prevalent.</a:t>
            </a:r>
            <a:endParaRPr>
              <a:uFillTx/>
              <a:sym typeface="+mn-ea"/>
            </a:endParaRPr>
          </a:p>
          <a:p>
            <a:endParaRPr>
              <a:uFillTx/>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Future Scope:</a:t>
            </a:r>
            <a:endParaRPr lang="en-IN" altLang="en-US" u="sng"/>
          </a:p>
        </p:txBody>
      </p:sp>
      <p:sp>
        <p:nvSpPr>
          <p:cNvPr id="3" name="Content Placeholder 2"/>
          <p:cNvSpPr>
            <a:spLocks noGrp="1"/>
          </p:cNvSpPr>
          <p:nvPr>
            <p:ph sz="half" idx="1"/>
          </p:nvPr>
        </p:nvSpPr>
        <p:spPr>
          <a:xfrm>
            <a:off x="609600" y="952500"/>
            <a:ext cx="10606405" cy="4953000"/>
          </a:xfrm>
        </p:spPr>
        <p:txBody>
          <a:bodyPr/>
          <a:p>
            <a:r>
              <a:t>The length of total Natural Gas Pipelines was 10246 Kms in India as on 31st March 2010 which increased  by 17680.397 Kms as on 31st March 2016, so in the future there are a lot of projects to implement more pipeline transport in India so by the implementation of the project we can prevent leakage as well as accidents in future.</a:t>
            </a:r>
          </a:p>
          <a:p>
            <a:r>
              <a:t> gas on the pipeline  is actually turning out to be </a:t>
            </a:r>
            <a:r>
              <a:rPr lang="en-IN"/>
              <a:t>30% </a:t>
            </a:r>
            <a:r>
              <a:t>cheaper than an LPG cylinder </a:t>
            </a:r>
            <a:r>
              <a:rPr lang="en-IN"/>
              <a:t>so in future more people will go for gas pipeline than LPG</a:t>
            </a:r>
            <a:endParaRPr lang="en-IN"/>
          </a:p>
        </p:txBody>
      </p:sp>
    </p:spTree>
  </p:cSld>
  <p:clrMapOvr>
    <a:masterClrMapping/>
  </p:clrMapOvr>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2315</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1_Gear Drives</vt:lpstr>
      <vt:lpstr>Remote Gas Pipeline Tunnel Temperature Monitoring System</vt:lpstr>
      <vt:lpstr>Pipeline Transport: </vt:lpstr>
      <vt:lpstr>Advantages:                        Disadvantages :  </vt:lpstr>
      <vt:lpstr>Working Of The Project:</vt:lpstr>
      <vt:lpstr>Serial Moniter:</vt:lpstr>
      <vt:lpstr>NODE RED FLOW:</vt:lpstr>
      <vt:lpstr>Mobile App:</vt:lpstr>
      <vt:lpstr>Advantages Of The Project :</vt:lpstr>
      <vt:lpstr>Future Scope: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Gas Pipeline Tunnel Temperature Monitoring System</dc:title>
  <dc:creator>KIIT</dc:creator>
  <cp:lastModifiedBy>KIIT</cp:lastModifiedBy>
  <cp:revision>8</cp:revision>
  <dcterms:created xsi:type="dcterms:W3CDTF">2019-06-11T10:26:00Z</dcterms:created>
  <dcterms:modified xsi:type="dcterms:W3CDTF">2019-06-14T20:55:12Z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