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1"/>
  </p:sldMasterIdLst>
  <p:notesMasterIdLst>
    <p:notesMasterId r:id="rId32"/>
  </p:notesMasterIdLst>
  <p:sldIdLst>
    <p:sldId id="256" r:id="rId2"/>
    <p:sldId id="258" r:id="rId3"/>
    <p:sldId id="259" r:id="rId4"/>
    <p:sldId id="257" r:id="rId5"/>
    <p:sldId id="290" r:id="rId6"/>
    <p:sldId id="291" r:id="rId7"/>
    <p:sldId id="271" r:id="rId8"/>
    <p:sldId id="272" r:id="rId9"/>
    <p:sldId id="273" r:id="rId10"/>
    <p:sldId id="274" r:id="rId11"/>
    <p:sldId id="275" r:id="rId12"/>
    <p:sldId id="276" r:id="rId13"/>
    <p:sldId id="277" r:id="rId14"/>
    <p:sldId id="278" r:id="rId15"/>
    <p:sldId id="279" r:id="rId16"/>
    <p:sldId id="280" r:id="rId17"/>
    <p:sldId id="281" r:id="rId18"/>
    <p:sldId id="262" r:id="rId19"/>
    <p:sldId id="292" r:id="rId20"/>
    <p:sldId id="293" r:id="rId21"/>
    <p:sldId id="294" r:id="rId22"/>
    <p:sldId id="295" r:id="rId23"/>
    <p:sldId id="282" r:id="rId24"/>
    <p:sldId id="283" r:id="rId25"/>
    <p:sldId id="284" r:id="rId26"/>
    <p:sldId id="285" r:id="rId27"/>
    <p:sldId id="286" r:id="rId28"/>
    <p:sldId id="288" r:id="rId29"/>
    <p:sldId id="289" r:id="rId30"/>
    <p:sldId id="270"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0" d="100"/>
          <a:sy n="70" d="100"/>
        </p:scale>
        <p:origin x="116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424A15-FC21-4651-B3F7-944BA536AFBD}" type="datetimeFigureOut">
              <a:rPr lang="en-IN" smtClean="0"/>
              <a:t>14-01-2025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DDF9D2-D28F-46A0-A8F8-303898CEA0AB}" type="slidenum">
              <a:rPr lang="en-IN" smtClean="0"/>
              <a:t>‹#›</a:t>
            </a:fld>
            <a:endParaRPr lang="en-IN"/>
          </a:p>
        </p:txBody>
      </p:sp>
    </p:spTree>
    <p:extLst>
      <p:ext uri="{BB962C8B-B14F-4D97-AF65-F5344CB8AC3E}">
        <p14:creationId xmlns:p14="http://schemas.microsoft.com/office/powerpoint/2010/main" val="3671658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5DDF9D2-D28F-46A0-A8F8-303898CEA0AB}" type="slidenum">
              <a:rPr lang="en-IN" smtClean="0"/>
              <a:t>26</a:t>
            </a:fld>
            <a:endParaRPr lang="en-IN"/>
          </a:p>
        </p:txBody>
      </p:sp>
    </p:spTree>
    <p:extLst>
      <p:ext uri="{BB962C8B-B14F-4D97-AF65-F5344CB8AC3E}">
        <p14:creationId xmlns:p14="http://schemas.microsoft.com/office/powerpoint/2010/main" val="11412833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CEF1F83F-8F0A-4D63-85FC-0BDDFCFE373B}" type="datetimeFigureOut">
              <a:rPr lang="en-IN" smtClean="0"/>
              <a:t>14-01-2025</a:t>
            </a:fld>
            <a:endParaRPr lang="en-IN"/>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18840919-4084-483D-BAAA-DB0C1E99498D}" type="slidenum">
              <a:rPr lang="en-IN" smtClean="0"/>
              <a:t>‹#›</a:t>
            </a:fld>
            <a:endParaRPr lang="en-IN"/>
          </a:p>
        </p:txBody>
      </p:sp>
    </p:spTree>
    <p:extLst>
      <p:ext uri="{BB962C8B-B14F-4D97-AF65-F5344CB8AC3E}">
        <p14:creationId xmlns:p14="http://schemas.microsoft.com/office/powerpoint/2010/main" val="1272217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F1F83F-8F0A-4D63-85FC-0BDDFCFE373B}" type="datetimeFigureOut">
              <a:rPr lang="en-IN" smtClean="0"/>
              <a:t>14-01-2025</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8840919-4084-483D-BAAA-DB0C1E99498D}" type="slidenum">
              <a:rPr lang="en-IN" smtClean="0"/>
              <a:t>‹#›</a:t>
            </a:fld>
            <a:endParaRPr lang="en-IN"/>
          </a:p>
        </p:txBody>
      </p:sp>
    </p:spTree>
    <p:extLst>
      <p:ext uri="{BB962C8B-B14F-4D97-AF65-F5344CB8AC3E}">
        <p14:creationId xmlns:p14="http://schemas.microsoft.com/office/powerpoint/2010/main" val="3186765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EF1F83F-8F0A-4D63-85FC-0BDDFCFE373B}" type="datetimeFigureOut">
              <a:rPr lang="en-IN" smtClean="0"/>
              <a:t>14-01-2025</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8840919-4084-483D-BAAA-DB0C1E99498D}" type="slidenum">
              <a:rPr lang="en-IN" smtClean="0"/>
              <a:t>‹#›</a:t>
            </a:fld>
            <a:endParaRPr lang="en-IN"/>
          </a:p>
        </p:txBody>
      </p:sp>
    </p:spTree>
    <p:extLst>
      <p:ext uri="{BB962C8B-B14F-4D97-AF65-F5344CB8AC3E}">
        <p14:creationId xmlns:p14="http://schemas.microsoft.com/office/powerpoint/2010/main" val="38276430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EF1F83F-8F0A-4D63-85FC-0BDDFCFE373B}" type="datetimeFigureOut">
              <a:rPr lang="en-IN" smtClean="0"/>
              <a:t>14-01-2025</a:t>
            </a:fld>
            <a:endParaRPr lang="en-IN"/>
          </a:p>
        </p:txBody>
      </p:sp>
      <p:sp>
        <p:nvSpPr>
          <p:cNvPr id="5" name="Footer Placeholder 4"/>
          <p:cNvSpPr>
            <a:spLocks noGrp="1"/>
          </p:cNvSpPr>
          <p:nvPr>
            <p:ph type="ftr" sz="quarter" idx="11"/>
          </p:nvPr>
        </p:nvSpPr>
        <p:spPr/>
        <p:txBody>
          <a:bodyPr/>
          <a:lstStyle/>
          <a:p>
            <a:endParaRPr lang="en-IN"/>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8840919-4084-483D-BAAA-DB0C1E99498D}" type="slidenum">
              <a:rPr lang="en-IN" smtClean="0"/>
              <a:t>‹#›</a:t>
            </a:fld>
            <a:endParaRPr lang="en-IN"/>
          </a:p>
        </p:txBody>
      </p:sp>
    </p:spTree>
    <p:extLst>
      <p:ext uri="{BB962C8B-B14F-4D97-AF65-F5344CB8AC3E}">
        <p14:creationId xmlns:p14="http://schemas.microsoft.com/office/powerpoint/2010/main" val="2741832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F1F83F-8F0A-4D63-85FC-0BDDFCFE373B}" type="datetimeFigureOut">
              <a:rPr lang="en-IN" smtClean="0"/>
              <a:t>14-01-2025</a:t>
            </a:fld>
            <a:endParaRPr lang="en-IN"/>
          </a:p>
        </p:txBody>
      </p:sp>
      <p:sp>
        <p:nvSpPr>
          <p:cNvPr id="5" name="Footer Placeholder 4"/>
          <p:cNvSpPr>
            <a:spLocks noGrp="1"/>
          </p:cNvSpPr>
          <p:nvPr>
            <p:ph type="ftr" sz="quarter" idx="11"/>
          </p:nvPr>
        </p:nvSpPr>
        <p:spPr/>
        <p:txBody>
          <a:bodyPr/>
          <a:lstStyle/>
          <a:p>
            <a:endParaRPr lang="en-IN"/>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8840919-4084-483D-BAAA-DB0C1E99498D}" type="slidenum">
              <a:rPr lang="en-IN" smtClean="0"/>
              <a:t>‹#›</a:t>
            </a:fld>
            <a:endParaRPr lang="en-IN"/>
          </a:p>
        </p:txBody>
      </p:sp>
    </p:spTree>
    <p:extLst>
      <p:ext uri="{BB962C8B-B14F-4D97-AF65-F5344CB8AC3E}">
        <p14:creationId xmlns:p14="http://schemas.microsoft.com/office/powerpoint/2010/main" val="32916715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EF1F83F-8F0A-4D63-85FC-0BDDFCFE373B}" type="datetimeFigureOut">
              <a:rPr lang="en-IN" smtClean="0"/>
              <a:t>14-01-2025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840919-4084-483D-BAAA-DB0C1E99498D}" type="slidenum">
              <a:rPr lang="en-IN" smtClean="0"/>
              <a:t>‹#›</a:t>
            </a:fld>
            <a:endParaRPr lang="en-IN"/>
          </a:p>
        </p:txBody>
      </p:sp>
    </p:spTree>
    <p:extLst>
      <p:ext uri="{BB962C8B-B14F-4D97-AF65-F5344CB8AC3E}">
        <p14:creationId xmlns:p14="http://schemas.microsoft.com/office/powerpoint/2010/main" val="11841946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EF1F83F-8F0A-4D63-85FC-0BDDFCFE373B}" type="datetimeFigureOut">
              <a:rPr lang="en-IN" smtClean="0"/>
              <a:t>14-01-2025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840919-4084-483D-BAAA-DB0C1E99498D}" type="slidenum">
              <a:rPr lang="en-IN" smtClean="0"/>
              <a:t>‹#›</a:t>
            </a:fld>
            <a:endParaRPr lang="en-IN"/>
          </a:p>
        </p:txBody>
      </p:sp>
    </p:spTree>
    <p:extLst>
      <p:ext uri="{BB962C8B-B14F-4D97-AF65-F5344CB8AC3E}">
        <p14:creationId xmlns:p14="http://schemas.microsoft.com/office/powerpoint/2010/main" val="29066942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F1F83F-8F0A-4D63-85FC-0BDDFCFE373B}" type="datetimeFigureOut">
              <a:rPr lang="en-IN" smtClean="0"/>
              <a:t>14-01-2025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840919-4084-483D-BAAA-DB0C1E99498D}" type="slidenum">
              <a:rPr lang="en-IN" smtClean="0"/>
              <a:t>‹#›</a:t>
            </a:fld>
            <a:endParaRPr lang="en-IN"/>
          </a:p>
        </p:txBody>
      </p:sp>
    </p:spTree>
    <p:extLst>
      <p:ext uri="{BB962C8B-B14F-4D97-AF65-F5344CB8AC3E}">
        <p14:creationId xmlns:p14="http://schemas.microsoft.com/office/powerpoint/2010/main" val="7568299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F1F83F-8F0A-4D63-85FC-0BDDFCFE373B}" type="datetimeFigureOut">
              <a:rPr lang="en-IN" smtClean="0"/>
              <a:t>14-01-2025</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8840919-4084-483D-BAAA-DB0C1E99498D}" type="slidenum">
              <a:rPr lang="en-IN" smtClean="0"/>
              <a:t>‹#›</a:t>
            </a:fld>
            <a:endParaRPr lang="en-IN"/>
          </a:p>
        </p:txBody>
      </p:sp>
    </p:spTree>
    <p:extLst>
      <p:ext uri="{BB962C8B-B14F-4D97-AF65-F5344CB8AC3E}">
        <p14:creationId xmlns:p14="http://schemas.microsoft.com/office/powerpoint/2010/main" val="1696055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F1F83F-8F0A-4D63-85FC-0BDDFCFE373B}" type="datetimeFigureOut">
              <a:rPr lang="en-IN" smtClean="0"/>
              <a:t>14-01-2025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840919-4084-483D-BAAA-DB0C1E99498D}" type="slidenum">
              <a:rPr lang="en-IN" smtClean="0"/>
              <a:t>‹#›</a:t>
            </a:fld>
            <a:endParaRPr lang="en-IN"/>
          </a:p>
        </p:txBody>
      </p:sp>
    </p:spTree>
    <p:extLst>
      <p:ext uri="{BB962C8B-B14F-4D97-AF65-F5344CB8AC3E}">
        <p14:creationId xmlns:p14="http://schemas.microsoft.com/office/powerpoint/2010/main" val="3091064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F1F83F-8F0A-4D63-85FC-0BDDFCFE373B}" type="datetimeFigureOut">
              <a:rPr lang="en-IN" smtClean="0"/>
              <a:t>14-01-2025</a:t>
            </a:fld>
            <a:endParaRPr lang="en-IN"/>
          </a:p>
        </p:txBody>
      </p:sp>
      <p:sp>
        <p:nvSpPr>
          <p:cNvPr id="5" name="Footer Placeholder 4"/>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8840919-4084-483D-BAAA-DB0C1E99498D}" type="slidenum">
              <a:rPr lang="en-IN" smtClean="0"/>
              <a:t>‹#›</a:t>
            </a:fld>
            <a:endParaRPr lang="en-IN"/>
          </a:p>
        </p:txBody>
      </p:sp>
    </p:spTree>
    <p:extLst>
      <p:ext uri="{BB962C8B-B14F-4D97-AF65-F5344CB8AC3E}">
        <p14:creationId xmlns:p14="http://schemas.microsoft.com/office/powerpoint/2010/main" val="2504220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F1F83F-8F0A-4D63-85FC-0BDDFCFE373B}" type="datetimeFigureOut">
              <a:rPr lang="en-IN" smtClean="0"/>
              <a:t>14-01-2025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840919-4084-483D-BAAA-DB0C1E99498D}" type="slidenum">
              <a:rPr lang="en-IN" smtClean="0"/>
              <a:t>‹#›</a:t>
            </a:fld>
            <a:endParaRPr lang="en-IN"/>
          </a:p>
        </p:txBody>
      </p:sp>
    </p:spTree>
    <p:extLst>
      <p:ext uri="{BB962C8B-B14F-4D97-AF65-F5344CB8AC3E}">
        <p14:creationId xmlns:p14="http://schemas.microsoft.com/office/powerpoint/2010/main" val="2778068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F1F83F-8F0A-4D63-85FC-0BDDFCFE373B}" type="datetimeFigureOut">
              <a:rPr lang="en-IN" smtClean="0"/>
              <a:t>14-01-2025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840919-4084-483D-BAAA-DB0C1E99498D}" type="slidenum">
              <a:rPr lang="en-IN" smtClean="0"/>
              <a:t>‹#›</a:t>
            </a:fld>
            <a:endParaRPr lang="en-IN"/>
          </a:p>
        </p:txBody>
      </p:sp>
    </p:spTree>
    <p:extLst>
      <p:ext uri="{BB962C8B-B14F-4D97-AF65-F5344CB8AC3E}">
        <p14:creationId xmlns:p14="http://schemas.microsoft.com/office/powerpoint/2010/main" val="2607489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F1F83F-8F0A-4D63-85FC-0BDDFCFE373B}" type="datetimeFigureOut">
              <a:rPr lang="en-IN" smtClean="0"/>
              <a:t>14-01-2025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840919-4084-483D-BAAA-DB0C1E99498D}" type="slidenum">
              <a:rPr lang="en-IN" smtClean="0"/>
              <a:t>‹#›</a:t>
            </a:fld>
            <a:endParaRPr lang="en-IN"/>
          </a:p>
        </p:txBody>
      </p:sp>
    </p:spTree>
    <p:extLst>
      <p:ext uri="{BB962C8B-B14F-4D97-AF65-F5344CB8AC3E}">
        <p14:creationId xmlns:p14="http://schemas.microsoft.com/office/powerpoint/2010/main" val="2755038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F1F83F-8F0A-4D63-85FC-0BDDFCFE373B}" type="datetimeFigureOut">
              <a:rPr lang="en-IN" smtClean="0"/>
              <a:t>14-01-2025</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8840919-4084-483D-BAAA-DB0C1E99498D}" type="slidenum">
              <a:rPr lang="en-IN" smtClean="0"/>
              <a:t>‹#›</a:t>
            </a:fld>
            <a:endParaRPr lang="en-IN"/>
          </a:p>
        </p:txBody>
      </p:sp>
    </p:spTree>
    <p:extLst>
      <p:ext uri="{BB962C8B-B14F-4D97-AF65-F5344CB8AC3E}">
        <p14:creationId xmlns:p14="http://schemas.microsoft.com/office/powerpoint/2010/main" val="2918603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F1F83F-8F0A-4D63-85FC-0BDDFCFE373B}" type="datetimeFigureOut">
              <a:rPr lang="en-IN" smtClean="0"/>
              <a:t>14-01-2025</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8840919-4084-483D-BAAA-DB0C1E99498D}" type="slidenum">
              <a:rPr lang="en-IN" smtClean="0"/>
              <a:t>‹#›</a:t>
            </a:fld>
            <a:endParaRPr lang="en-IN"/>
          </a:p>
        </p:txBody>
      </p:sp>
    </p:spTree>
    <p:extLst>
      <p:ext uri="{BB962C8B-B14F-4D97-AF65-F5344CB8AC3E}">
        <p14:creationId xmlns:p14="http://schemas.microsoft.com/office/powerpoint/2010/main" val="785771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F1F83F-8F0A-4D63-85FC-0BDDFCFE373B}" type="datetimeFigureOut">
              <a:rPr lang="en-IN" smtClean="0"/>
              <a:t>14-01-2025</a:t>
            </a:fld>
            <a:endParaRPr lang="en-IN"/>
          </a:p>
        </p:txBody>
      </p:sp>
      <p:sp>
        <p:nvSpPr>
          <p:cNvPr id="6" name="Footer Placeholder 5"/>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8840919-4084-483D-BAAA-DB0C1E99498D}" type="slidenum">
              <a:rPr lang="en-IN" smtClean="0"/>
              <a:t>‹#›</a:t>
            </a:fld>
            <a:endParaRPr lang="en-IN"/>
          </a:p>
        </p:txBody>
      </p:sp>
    </p:spTree>
    <p:extLst>
      <p:ext uri="{BB962C8B-B14F-4D97-AF65-F5344CB8AC3E}">
        <p14:creationId xmlns:p14="http://schemas.microsoft.com/office/powerpoint/2010/main" val="2002785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CEF1F83F-8F0A-4D63-85FC-0BDDFCFE373B}" type="datetimeFigureOut">
              <a:rPr lang="en-IN" smtClean="0"/>
              <a:t>14-01-2025</a:t>
            </a:fld>
            <a:endParaRPr lang="en-IN"/>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IN"/>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18840919-4084-483D-BAAA-DB0C1E99498D}" type="slidenum">
              <a:rPr lang="en-IN" smtClean="0"/>
              <a:t>‹#›</a:t>
            </a:fld>
            <a:endParaRPr lang="en-IN"/>
          </a:p>
        </p:txBody>
      </p:sp>
    </p:spTree>
    <p:extLst>
      <p:ext uri="{BB962C8B-B14F-4D97-AF65-F5344CB8AC3E}">
        <p14:creationId xmlns:p14="http://schemas.microsoft.com/office/powerpoint/2010/main" val="1125310185"/>
      </p:ext>
    </p:extLst>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 id="2147483881" r:id="rId12"/>
    <p:sldLayoutId id="2147483882" r:id="rId13"/>
    <p:sldLayoutId id="2147483883" r:id="rId14"/>
    <p:sldLayoutId id="2147483884" r:id="rId15"/>
    <p:sldLayoutId id="2147483885" r:id="rId16"/>
    <p:sldLayoutId id="2147483886"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C0101-2CC0-42EE-31DA-4A34FC8C4C42}"/>
              </a:ext>
            </a:extLst>
          </p:cNvPr>
          <p:cNvSpPr>
            <a:spLocks noGrp="1"/>
          </p:cNvSpPr>
          <p:nvPr>
            <p:ph type="ctrTitle"/>
          </p:nvPr>
        </p:nvSpPr>
        <p:spPr>
          <a:xfrm>
            <a:off x="921599" y="1956619"/>
            <a:ext cx="3944491" cy="2406444"/>
          </a:xfrm>
        </p:spPr>
        <p:txBody>
          <a:bodyPr>
            <a:normAutofit fontScale="90000"/>
          </a:bodyPr>
          <a:lstStyle/>
          <a:p>
            <a:pPr algn="l"/>
            <a:r>
              <a:rPr lang="en-IN" sz="6600" b="0" i="0" u="sng" dirty="0">
                <a:solidFill>
                  <a:schemeClr val="bg1"/>
                </a:solidFill>
                <a:effectLst/>
                <a:latin typeface="Century Gothic (Body)"/>
                <a:ea typeface="Tahoma" panose="020B0604030504040204" pitchFamily="34" charset="0"/>
                <a:cs typeface="Tahoma" panose="020B0604030504040204" pitchFamily="34" charset="0"/>
              </a:rPr>
              <a:t>Hospitality </a:t>
            </a:r>
            <a:br>
              <a:rPr lang="en-IN" sz="6600" b="0" i="0" u="sng" dirty="0">
                <a:solidFill>
                  <a:schemeClr val="bg1"/>
                </a:solidFill>
                <a:effectLst/>
                <a:latin typeface="Century Gothic (Body)"/>
                <a:ea typeface="Tahoma" panose="020B0604030504040204" pitchFamily="34" charset="0"/>
                <a:cs typeface="Tahoma" panose="020B0604030504040204" pitchFamily="34" charset="0"/>
              </a:rPr>
            </a:br>
            <a:r>
              <a:rPr lang="en-IN" sz="6600" b="0" i="0" u="sng" dirty="0">
                <a:solidFill>
                  <a:schemeClr val="bg1"/>
                </a:solidFill>
                <a:effectLst/>
                <a:latin typeface="Century Gothic (Body)"/>
                <a:ea typeface="Tahoma" panose="020B0604030504040204" pitchFamily="34" charset="0"/>
                <a:cs typeface="Tahoma" panose="020B0604030504040204" pitchFamily="34" charset="0"/>
              </a:rPr>
              <a:t>Project</a:t>
            </a:r>
            <a:br>
              <a:rPr lang="en-US" sz="1050" b="1" u="sng" dirty="0">
                <a:solidFill>
                  <a:schemeClr val="bg1"/>
                </a:solidFill>
                <a:latin typeface="Century Gothic (Body)"/>
              </a:rPr>
            </a:br>
            <a:endParaRPr lang="en-IN" sz="2800" b="1" u="sng" dirty="0">
              <a:solidFill>
                <a:schemeClr val="bg1"/>
              </a:solidFill>
              <a:latin typeface="Century Gothic (Body)"/>
            </a:endParaRPr>
          </a:p>
        </p:txBody>
      </p:sp>
      <p:sp>
        <p:nvSpPr>
          <p:cNvPr id="3" name="Subtitle 2">
            <a:extLst>
              <a:ext uri="{FF2B5EF4-FFF2-40B4-BE49-F238E27FC236}">
                <a16:creationId xmlns:a16="http://schemas.microsoft.com/office/drawing/2014/main" id="{2547D9F1-BE72-A84C-54B7-502BC95CEC92}"/>
              </a:ext>
            </a:extLst>
          </p:cNvPr>
          <p:cNvSpPr>
            <a:spLocks noGrp="1"/>
          </p:cNvSpPr>
          <p:nvPr>
            <p:ph type="subTitle" idx="1"/>
          </p:nvPr>
        </p:nvSpPr>
        <p:spPr>
          <a:xfrm>
            <a:off x="921599" y="4481050"/>
            <a:ext cx="3341914" cy="1260989"/>
          </a:xfrm>
        </p:spPr>
        <p:txBody>
          <a:bodyPr>
            <a:normAutofit/>
          </a:bodyPr>
          <a:lstStyle/>
          <a:p>
            <a:r>
              <a:rPr lang="en-IN" dirty="0">
                <a:solidFill>
                  <a:schemeClr val="bg1">
                    <a:lumMod val="85000"/>
                  </a:schemeClr>
                </a:solidFill>
              </a:rPr>
              <a:t>Project Code:P728</a:t>
            </a:r>
          </a:p>
          <a:p>
            <a:r>
              <a:rPr lang="en-IN" dirty="0">
                <a:solidFill>
                  <a:schemeClr val="bg1">
                    <a:lumMod val="85000"/>
                  </a:schemeClr>
                </a:solidFill>
              </a:rPr>
              <a:t>Date:14/01/2025</a:t>
            </a:r>
          </a:p>
        </p:txBody>
      </p:sp>
      <p:pic>
        <p:nvPicPr>
          <p:cNvPr id="6" name="Picture 5">
            <a:extLst>
              <a:ext uri="{FF2B5EF4-FFF2-40B4-BE49-F238E27FC236}">
                <a16:creationId xmlns:a16="http://schemas.microsoft.com/office/drawing/2014/main" id="{075E4F0B-2A6B-CC03-C017-3C26F7D2AF84}"/>
              </a:ext>
            </a:extLst>
          </p:cNvPr>
          <p:cNvPicPr>
            <a:picLocks noChangeAspect="1"/>
          </p:cNvPicPr>
          <p:nvPr/>
        </p:nvPicPr>
        <p:blipFill>
          <a:blip r:embed="rId2"/>
          <a:stretch>
            <a:fillRect/>
          </a:stretch>
        </p:blipFill>
        <p:spPr>
          <a:xfrm>
            <a:off x="5576539" y="1818968"/>
            <a:ext cx="5693862" cy="3923071"/>
          </a:xfrm>
          <a:prstGeom prst="rect">
            <a:avLst/>
          </a:prstGeom>
        </p:spPr>
      </p:pic>
      <p:sp>
        <p:nvSpPr>
          <p:cNvPr id="4" name="TextBox 3">
            <a:extLst>
              <a:ext uri="{FF2B5EF4-FFF2-40B4-BE49-F238E27FC236}">
                <a16:creationId xmlns:a16="http://schemas.microsoft.com/office/drawing/2014/main" id="{82BA45F5-E768-FF9E-E49A-288D1D7E76C7}"/>
              </a:ext>
            </a:extLst>
          </p:cNvPr>
          <p:cNvSpPr txBox="1"/>
          <p:nvPr/>
        </p:nvSpPr>
        <p:spPr>
          <a:xfrm>
            <a:off x="10609006" y="324464"/>
            <a:ext cx="383459" cy="400110"/>
          </a:xfrm>
          <a:prstGeom prst="rect">
            <a:avLst/>
          </a:prstGeom>
          <a:noFill/>
        </p:spPr>
        <p:txBody>
          <a:bodyPr wrap="square" rtlCol="0">
            <a:spAutoFit/>
          </a:bodyPr>
          <a:lstStyle/>
          <a:p>
            <a:r>
              <a:rPr lang="en-US" sz="2000" dirty="0"/>
              <a:t>1</a:t>
            </a:r>
            <a:endParaRPr lang="en-IN" sz="2000" dirty="0"/>
          </a:p>
        </p:txBody>
      </p:sp>
    </p:spTree>
    <p:extLst>
      <p:ext uri="{BB962C8B-B14F-4D97-AF65-F5344CB8AC3E}">
        <p14:creationId xmlns:p14="http://schemas.microsoft.com/office/powerpoint/2010/main" val="3243078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76B35F4-2B70-D9EC-300A-5C15B37938B5}"/>
              </a:ext>
            </a:extLst>
          </p:cNvPr>
          <p:cNvSpPr>
            <a:spLocks noGrp="1"/>
          </p:cNvSpPr>
          <p:nvPr>
            <p:ph type="subTitle" idx="1"/>
          </p:nvPr>
        </p:nvSpPr>
        <p:spPr>
          <a:xfrm>
            <a:off x="1165123" y="1834724"/>
            <a:ext cx="9375058" cy="2022574"/>
          </a:xfrm>
        </p:spPr>
        <p:txBody>
          <a:bodyPr>
            <a:noAutofit/>
          </a:bodyPr>
          <a:lstStyle/>
          <a:p>
            <a:pPr algn="just"/>
            <a:r>
              <a:rPr lang="en-US" sz="2000" b="1" dirty="0">
                <a:solidFill>
                  <a:schemeClr val="bg1">
                    <a:lumMod val="85000"/>
                  </a:schemeClr>
                </a:solidFill>
                <a:latin typeface="Aptos Narrow" panose="020B0004020202020204" pitchFamily="34" charset="0"/>
              </a:rPr>
              <a:t>Total Booking</a:t>
            </a:r>
            <a:r>
              <a:rPr lang="en-US" sz="2000" dirty="0">
                <a:solidFill>
                  <a:schemeClr val="bg1">
                    <a:lumMod val="85000"/>
                  </a:schemeClr>
                </a:solidFill>
                <a:latin typeface="Aptos Narrow" panose="020B0004020202020204" pitchFamily="34" charset="0"/>
              </a:rPr>
              <a:t> refers to the total number of reservations or bookings made for accommodations, events, or services within a specific period. It is a fundamental metric for evaluating the performance of a hotel or hospitality business and planning resources effectively.</a:t>
            </a:r>
          </a:p>
          <a:p>
            <a:pPr algn="just"/>
            <a:endParaRPr lang="en-US" sz="2000" dirty="0">
              <a:solidFill>
                <a:schemeClr val="bg1">
                  <a:lumMod val="85000"/>
                </a:schemeClr>
              </a:solidFill>
              <a:latin typeface="Aptos Narrow" panose="020B0004020202020204" pitchFamily="34" charset="0"/>
            </a:endParaRPr>
          </a:p>
          <a:p>
            <a:pPr algn="just"/>
            <a:endParaRPr lang="en-US" sz="2000" dirty="0">
              <a:solidFill>
                <a:schemeClr val="bg1">
                  <a:lumMod val="85000"/>
                </a:schemeClr>
              </a:solidFill>
              <a:latin typeface="Aptos Narrow" panose="020B0004020202020204" pitchFamily="34" charset="0"/>
            </a:endParaRPr>
          </a:p>
          <a:p>
            <a:pPr algn="just"/>
            <a:endParaRPr lang="en-IN" sz="2000" dirty="0">
              <a:solidFill>
                <a:schemeClr val="bg1">
                  <a:lumMod val="85000"/>
                </a:schemeClr>
              </a:solidFill>
              <a:latin typeface="Aptos Narrow" panose="020B0004020202020204" pitchFamily="34" charset="0"/>
            </a:endParaRPr>
          </a:p>
        </p:txBody>
      </p:sp>
      <p:pic>
        <p:nvPicPr>
          <p:cNvPr id="5" name="Picture 4">
            <a:extLst>
              <a:ext uri="{FF2B5EF4-FFF2-40B4-BE49-F238E27FC236}">
                <a16:creationId xmlns:a16="http://schemas.microsoft.com/office/drawing/2014/main" id="{4B785F2D-2E09-0D5C-E4E7-35A616317E04}"/>
              </a:ext>
            </a:extLst>
          </p:cNvPr>
          <p:cNvPicPr>
            <a:picLocks noChangeAspect="1"/>
          </p:cNvPicPr>
          <p:nvPr/>
        </p:nvPicPr>
        <p:blipFill>
          <a:blip r:embed="rId2">
            <a:duotone>
              <a:schemeClr val="accent5">
                <a:shade val="45000"/>
                <a:satMod val="135000"/>
              </a:schemeClr>
              <a:prstClr val="white"/>
            </a:duotone>
          </a:blip>
          <a:stretch>
            <a:fillRect/>
          </a:stretch>
        </p:blipFill>
        <p:spPr>
          <a:xfrm>
            <a:off x="1381433" y="4266354"/>
            <a:ext cx="3293806" cy="972130"/>
          </a:xfrm>
          <a:prstGeom prst="rect">
            <a:avLst/>
          </a:prstGeom>
          <a:ln>
            <a:solidFill>
              <a:schemeClr val="tx1"/>
            </a:solidFill>
          </a:ln>
        </p:spPr>
      </p:pic>
      <p:pic>
        <p:nvPicPr>
          <p:cNvPr id="7" name="Picture 6">
            <a:extLst>
              <a:ext uri="{FF2B5EF4-FFF2-40B4-BE49-F238E27FC236}">
                <a16:creationId xmlns:a16="http://schemas.microsoft.com/office/drawing/2014/main" id="{A79BF8AA-1F13-410D-F471-8D304338CCE5}"/>
              </a:ext>
            </a:extLst>
          </p:cNvPr>
          <p:cNvPicPr>
            <a:picLocks noChangeAspect="1"/>
          </p:cNvPicPr>
          <p:nvPr/>
        </p:nvPicPr>
        <p:blipFill>
          <a:blip r:embed="rId3"/>
          <a:stretch>
            <a:fillRect/>
          </a:stretch>
        </p:blipFill>
        <p:spPr>
          <a:xfrm>
            <a:off x="4784101" y="3935826"/>
            <a:ext cx="5431616" cy="1607195"/>
          </a:xfrm>
          <a:prstGeom prst="rect">
            <a:avLst/>
          </a:prstGeom>
          <a:ln>
            <a:solidFill>
              <a:schemeClr val="tx1"/>
            </a:solidFill>
          </a:ln>
        </p:spPr>
      </p:pic>
      <p:sp>
        <p:nvSpPr>
          <p:cNvPr id="8" name="Title 1">
            <a:extLst>
              <a:ext uri="{FF2B5EF4-FFF2-40B4-BE49-F238E27FC236}">
                <a16:creationId xmlns:a16="http://schemas.microsoft.com/office/drawing/2014/main" id="{E0953456-1873-98B8-6B3F-0588BE89DD31}"/>
              </a:ext>
            </a:extLst>
          </p:cNvPr>
          <p:cNvSpPr txBox="1">
            <a:spLocks/>
          </p:cNvSpPr>
          <p:nvPr/>
        </p:nvSpPr>
        <p:spPr bwMode="gray">
          <a:xfrm>
            <a:off x="997974" y="761638"/>
            <a:ext cx="3293806" cy="664029"/>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200" b="1" dirty="0">
                <a:latin typeface="Aptos Narrow" panose="020B0004020202020204" pitchFamily="34" charset="0"/>
                <a:ea typeface="Tahoma" panose="020B0604030504040204" pitchFamily="34" charset="0"/>
                <a:cs typeface="Tahoma" panose="020B0604030504040204" pitchFamily="34" charset="0"/>
              </a:rPr>
              <a:t>Total Booking</a:t>
            </a:r>
          </a:p>
        </p:txBody>
      </p:sp>
      <p:cxnSp>
        <p:nvCxnSpPr>
          <p:cNvPr id="9" name="Straight Connector 8">
            <a:extLst>
              <a:ext uri="{FF2B5EF4-FFF2-40B4-BE49-F238E27FC236}">
                <a16:creationId xmlns:a16="http://schemas.microsoft.com/office/drawing/2014/main" id="{1B427A81-3641-C664-A47A-E8EC59F336C8}"/>
              </a:ext>
            </a:extLst>
          </p:cNvPr>
          <p:cNvCxnSpPr>
            <a:cxnSpLocks/>
          </p:cNvCxnSpPr>
          <p:nvPr/>
        </p:nvCxnSpPr>
        <p:spPr>
          <a:xfrm>
            <a:off x="909483" y="1425667"/>
            <a:ext cx="9070259" cy="0"/>
          </a:xfrm>
          <a:prstGeom prst="line">
            <a:avLst/>
          </a:prstGeom>
          <a:ln w="12700">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12330D1-50CC-E9B4-FC4B-C1DD83CFFF06}"/>
              </a:ext>
            </a:extLst>
          </p:cNvPr>
          <p:cNvSpPr txBox="1"/>
          <p:nvPr/>
        </p:nvSpPr>
        <p:spPr>
          <a:xfrm>
            <a:off x="10540181" y="361528"/>
            <a:ext cx="530942" cy="400110"/>
          </a:xfrm>
          <a:prstGeom prst="rect">
            <a:avLst/>
          </a:prstGeom>
          <a:noFill/>
        </p:spPr>
        <p:txBody>
          <a:bodyPr wrap="square" rtlCol="0">
            <a:spAutoFit/>
          </a:bodyPr>
          <a:lstStyle/>
          <a:p>
            <a:r>
              <a:rPr lang="en-US" sz="2000" dirty="0"/>
              <a:t>10</a:t>
            </a:r>
            <a:endParaRPr lang="en-IN" sz="2000" dirty="0"/>
          </a:p>
        </p:txBody>
      </p:sp>
    </p:spTree>
    <p:extLst>
      <p:ext uri="{BB962C8B-B14F-4D97-AF65-F5344CB8AC3E}">
        <p14:creationId xmlns:p14="http://schemas.microsoft.com/office/powerpoint/2010/main" val="3360329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62C8042-3313-2837-ECCF-B657A939C9DF}"/>
              </a:ext>
            </a:extLst>
          </p:cNvPr>
          <p:cNvSpPr>
            <a:spLocks noGrp="1"/>
          </p:cNvSpPr>
          <p:nvPr>
            <p:ph type="subTitle" idx="1"/>
          </p:nvPr>
        </p:nvSpPr>
        <p:spPr>
          <a:xfrm>
            <a:off x="1051350" y="1916588"/>
            <a:ext cx="9862457" cy="1917990"/>
          </a:xfrm>
        </p:spPr>
        <p:txBody>
          <a:bodyPr>
            <a:normAutofit/>
          </a:bodyPr>
          <a:lstStyle/>
          <a:p>
            <a:pPr algn="just"/>
            <a:r>
              <a:rPr lang="en-US" sz="2000" b="1" dirty="0">
                <a:solidFill>
                  <a:schemeClr val="bg1">
                    <a:lumMod val="85000"/>
                  </a:schemeClr>
                </a:solidFill>
                <a:latin typeface="Aptos Narrow" panose="020B0004020202020204" pitchFamily="34" charset="0"/>
              </a:rPr>
              <a:t>Utilized Capacity</a:t>
            </a:r>
            <a:r>
              <a:rPr lang="en-US" sz="2000" dirty="0">
                <a:solidFill>
                  <a:schemeClr val="bg1">
                    <a:lumMod val="85000"/>
                  </a:schemeClr>
                </a:solidFill>
                <a:latin typeface="Aptos Narrow" panose="020B0004020202020204" pitchFamily="34" charset="0"/>
              </a:rPr>
              <a:t> refers to the percentage of a property’s total available capacity (rooms, event spaces, or other facilities) that is actively in use during a specific period. This metric indicates how efficiently a hospitality business uses its resources to generate revenue and meet guest demands.</a:t>
            </a:r>
          </a:p>
          <a:p>
            <a:pPr algn="just"/>
            <a:endParaRPr lang="en-IN" sz="2000" dirty="0">
              <a:solidFill>
                <a:schemeClr val="bg1">
                  <a:lumMod val="85000"/>
                </a:schemeClr>
              </a:solidFill>
              <a:latin typeface="Aptos Narrow" panose="020B0004020202020204" pitchFamily="34" charset="0"/>
            </a:endParaRPr>
          </a:p>
        </p:txBody>
      </p:sp>
      <p:pic>
        <p:nvPicPr>
          <p:cNvPr id="5" name="Picture 4">
            <a:extLst>
              <a:ext uri="{FF2B5EF4-FFF2-40B4-BE49-F238E27FC236}">
                <a16:creationId xmlns:a16="http://schemas.microsoft.com/office/drawing/2014/main" id="{904A4D6C-4031-7C7C-6095-5079CC2BD399}"/>
              </a:ext>
            </a:extLst>
          </p:cNvPr>
          <p:cNvPicPr>
            <a:picLocks noChangeAspect="1"/>
          </p:cNvPicPr>
          <p:nvPr/>
        </p:nvPicPr>
        <p:blipFill>
          <a:blip r:embed="rId2">
            <a:duotone>
              <a:schemeClr val="accent5">
                <a:shade val="45000"/>
                <a:satMod val="135000"/>
              </a:schemeClr>
              <a:prstClr val="white"/>
            </a:duotone>
          </a:blip>
          <a:stretch>
            <a:fillRect/>
          </a:stretch>
        </p:blipFill>
        <p:spPr>
          <a:xfrm>
            <a:off x="1276902" y="4143199"/>
            <a:ext cx="3511408" cy="1036353"/>
          </a:xfrm>
          <a:prstGeom prst="rect">
            <a:avLst/>
          </a:prstGeom>
          <a:ln>
            <a:solidFill>
              <a:schemeClr val="tx1"/>
            </a:solidFill>
          </a:ln>
        </p:spPr>
      </p:pic>
      <p:pic>
        <p:nvPicPr>
          <p:cNvPr id="7" name="Picture 6">
            <a:extLst>
              <a:ext uri="{FF2B5EF4-FFF2-40B4-BE49-F238E27FC236}">
                <a16:creationId xmlns:a16="http://schemas.microsoft.com/office/drawing/2014/main" id="{3BF43D5E-AC98-08A6-18E7-B8CDB8225D82}"/>
              </a:ext>
            </a:extLst>
          </p:cNvPr>
          <p:cNvPicPr>
            <a:picLocks noChangeAspect="1"/>
          </p:cNvPicPr>
          <p:nvPr/>
        </p:nvPicPr>
        <p:blipFill>
          <a:blip r:embed="rId3"/>
          <a:stretch>
            <a:fillRect/>
          </a:stretch>
        </p:blipFill>
        <p:spPr>
          <a:xfrm>
            <a:off x="4857153" y="3988888"/>
            <a:ext cx="6267696" cy="1344974"/>
          </a:xfrm>
          <a:prstGeom prst="rect">
            <a:avLst/>
          </a:prstGeom>
          <a:ln>
            <a:solidFill>
              <a:schemeClr val="tx1"/>
            </a:solidFill>
          </a:ln>
        </p:spPr>
      </p:pic>
      <p:sp>
        <p:nvSpPr>
          <p:cNvPr id="8" name="Title 1">
            <a:extLst>
              <a:ext uri="{FF2B5EF4-FFF2-40B4-BE49-F238E27FC236}">
                <a16:creationId xmlns:a16="http://schemas.microsoft.com/office/drawing/2014/main" id="{A4FEA668-9C4F-DE38-6415-561C3CF27A2C}"/>
              </a:ext>
            </a:extLst>
          </p:cNvPr>
          <p:cNvSpPr txBox="1">
            <a:spLocks/>
          </p:cNvSpPr>
          <p:nvPr/>
        </p:nvSpPr>
        <p:spPr bwMode="gray">
          <a:xfrm>
            <a:off x="909483" y="761638"/>
            <a:ext cx="3878827" cy="664029"/>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latin typeface="Aptos Narrow" panose="020B0004020202020204" pitchFamily="34" charset="0"/>
                <a:ea typeface="Tahoma" panose="020B0604030504040204" pitchFamily="34" charset="0"/>
                <a:cs typeface="Tahoma" panose="020B0604030504040204" pitchFamily="34" charset="0"/>
              </a:rPr>
              <a:t>Utilized Capacity</a:t>
            </a:r>
            <a:endParaRPr lang="en-IN" sz="3200" b="1" dirty="0">
              <a:latin typeface="Aptos Narrow" panose="020B0004020202020204" pitchFamily="34" charset="0"/>
              <a:ea typeface="Tahoma" panose="020B0604030504040204" pitchFamily="34" charset="0"/>
              <a:cs typeface="Tahoma" panose="020B0604030504040204" pitchFamily="34" charset="0"/>
            </a:endParaRPr>
          </a:p>
        </p:txBody>
      </p:sp>
      <p:cxnSp>
        <p:nvCxnSpPr>
          <p:cNvPr id="9" name="Straight Connector 8">
            <a:extLst>
              <a:ext uri="{FF2B5EF4-FFF2-40B4-BE49-F238E27FC236}">
                <a16:creationId xmlns:a16="http://schemas.microsoft.com/office/drawing/2014/main" id="{886CF10E-8233-4F86-C230-4597571D815D}"/>
              </a:ext>
            </a:extLst>
          </p:cNvPr>
          <p:cNvCxnSpPr>
            <a:cxnSpLocks/>
          </p:cNvCxnSpPr>
          <p:nvPr/>
        </p:nvCxnSpPr>
        <p:spPr>
          <a:xfrm>
            <a:off x="909483" y="1425667"/>
            <a:ext cx="9070259" cy="0"/>
          </a:xfrm>
          <a:prstGeom prst="line">
            <a:avLst/>
          </a:prstGeom>
          <a:ln w="12700">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11AA008-43CD-4162-0DDE-10EBCA5447BF}"/>
              </a:ext>
            </a:extLst>
          </p:cNvPr>
          <p:cNvSpPr txBox="1"/>
          <p:nvPr/>
        </p:nvSpPr>
        <p:spPr>
          <a:xfrm>
            <a:off x="10540181" y="361528"/>
            <a:ext cx="530942" cy="400110"/>
          </a:xfrm>
          <a:prstGeom prst="rect">
            <a:avLst/>
          </a:prstGeom>
          <a:noFill/>
        </p:spPr>
        <p:txBody>
          <a:bodyPr wrap="square" rtlCol="0">
            <a:spAutoFit/>
          </a:bodyPr>
          <a:lstStyle/>
          <a:p>
            <a:r>
              <a:rPr lang="en-US" sz="2000" dirty="0"/>
              <a:t>11</a:t>
            </a:r>
            <a:endParaRPr lang="en-IN" sz="2000" dirty="0"/>
          </a:p>
        </p:txBody>
      </p:sp>
    </p:spTree>
    <p:extLst>
      <p:ext uri="{BB962C8B-B14F-4D97-AF65-F5344CB8AC3E}">
        <p14:creationId xmlns:p14="http://schemas.microsoft.com/office/powerpoint/2010/main" val="1927304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42F2004-0D31-CFC7-2C82-0187F6BC3503}"/>
              </a:ext>
            </a:extLst>
          </p:cNvPr>
          <p:cNvSpPr>
            <a:spLocks noGrp="1"/>
          </p:cNvSpPr>
          <p:nvPr>
            <p:ph type="subTitle" idx="1"/>
          </p:nvPr>
        </p:nvSpPr>
        <p:spPr>
          <a:xfrm>
            <a:off x="1223609" y="1725560"/>
            <a:ext cx="9744781" cy="1678630"/>
          </a:xfrm>
        </p:spPr>
        <p:txBody>
          <a:bodyPr>
            <a:noAutofit/>
          </a:bodyPr>
          <a:lstStyle/>
          <a:p>
            <a:pPr algn="just"/>
            <a:r>
              <a:rPr lang="en-US" sz="2000" b="1" dirty="0">
                <a:solidFill>
                  <a:schemeClr val="bg1">
                    <a:lumMod val="85000"/>
                  </a:schemeClr>
                </a:solidFill>
                <a:latin typeface="Aptos Narrow" panose="020B0004020202020204" pitchFamily="34" charset="0"/>
              </a:rPr>
              <a:t>Trend Analysis</a:t>
            </a:r>
            <a:r>
              <a:rPr lang="en-US" sz="2000" dirty="0">
                <a:solidFill>
                  <a:schemeClr val="bg1">
                    <a:lumMod val="85000"/>
                  </a:schemeClr>
                </a:solidFill>
                <a:latin typeface="Aptos Narrow" panose="020B0004020202020204" pitchFamily="34" charset="0"/>
              </a:rPr>
              <a:t> is the process of comparing data over a period to observe consistent patterns or irregularities that inform key business decisions. In hospitality, trends can relate to customer behavior, revenue generation, bookings, occupancy, seasonality, and market dynamics.</a:t>
            </a:r>
            <a:endParaRPr lang="en-IN" sz="2000" dirty="0">
              <a:solidFill>
                <a:schemeClr val="bg1">
                  <a:lumMod val="85000"/>
                </a:schemeClr>
              </a:solidFill>
              <a:latin typeface="Aptos Narrow" panose="020B0004020202020204" pitchFamily="34" charset="0"/>
            </a:endParaRPr>
          </a:p>
        </p:txBody>
      </p:sp>
      <p:pic>
        <p:nvPicPr>
          <p:cNvPr id="5" name="Picture 4">
            <a:extLst>
              <a:ext uri="{FF2B5EF4-FFF2-40B4-BE49-F238E27FC236}">
                <a16:creationId xmlns:a16="http://schemas.microsoft.com/office/drawing/2014/main" id="{48D9A0FB-28AD-2CFD-E83C-2F7957EC937D}"/>
              </a:ext>
            </a:extLst>
          </p:cNvPr>
          <p:cNvPicPr>
            <a:picLocks noChangeAspect="1"/>
          </p:cNvPicPr>
          <p:nvPr/>
        </p:nvPicPr>
        <p:blipFill>
          <a:blip r:embed="rId2"/>
          <a:stretch>
            <a:fillRect/>
          </a:stretch>
        </p:blipFill>
        <p:spPr>
          <a:xfrm>
            <a:off x="1083304" y="3429000"/>
            <a:ext cx="4481755" cy="2625874"/>
          </a:xfrm>
          <a:prstGeom prst="rect">
            <a:avLst/>
          </a:prstGeom>
          <a:ln>
            <a:solidFill>
              <a:schemeClr val="tx1"/>
            </a:solidFill>
          </a:ln>
        </p:spPr>
      </p:pic>
      <p:pic>
        <p:nvPicPr>
          <p:cNvPr id="9" name="Picture 8">
            <a:extLst>
              <a:ext uri="{FF2B5EF4-FFF2-40B4-BE49-F238E27FC236}">
                <a16:creationId xmlns:a16="http://schemas.microsoft.com/office/drawing/2014/main" id="{924D5AEA-1439-4A5E-08EC-CF73B2F3F591}"/>
              </a:ext>
            </a:extLst>
          </p:cNvPr>
          <p:cNvPicPr>
            <a:picLocks noChangeAspect="1"/>
          </p:cNvPicPr>
          <p:nvPr/>
        </p:nvPicPr>
        <p:blipFill>
          <a:blip r:embed="rId3"/>
          <a:stretch>
            <a:fillRect/>
          </a:stretch>
        </p:blipFill>
        <p:spPr>
          <a:xfrm>
            <a:off x="5674376" y="4002486"/>
            <a:ext cx="5916102" cy="1308329"/>
          </a:xfrm>
          <a:prstGeom prst="rect">
            <a:avLst/>
          </a:prstGeom>
          <a:ln>
            <a:solidFill>
              <a:schemeClr val="tx1"/>
            </a:solidFill>
          </a:ln>
        </p:spPr>
      </p:pic>
      <p:sp>
        <p:nvSpPr>
          <p:cNvPr id="7" name="Title 1">
            <a:extLst>
              <a:ext uri="{FF2B5EF4-FFF2-40B4-BE49-F238E27FC236}">
                <a16:creationId xmlns:a16="http://schemas.microsoft.com/office/drawing/2014/main" id="{F6A50CB1-9FDB-B0A0-DE70-971A17B4121B}"/>
              </a:ext>
            </a:extLst>
          </p:cNvPr>
          <p:cNvSpPr txBox="1">
            <a:spLocks/>
          </p:cNvSpPr>
          <p:nvPr/>
        </p:nvSpPr>
        <p:spPr bwMode="gray">
          <a:xfrm>
            <a:off x="1001876" y="736829"/>
            <a:ext cx="4197635" cy="664029"/>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200" b="1" dirty="0">
                <a:latin typeface="Aptos Narrow" panose="020B0004020202020204" pitchFamily="34" charset="0"/>
                <a:ea typeface="Tahoma" panose="020B0604030504040204" pitchFamily="34" charset="0"/>
                <a:cs typeface="Tahoma" panose="020B0604030504040204" pitchFamily="34" charset="0"/>
              </a:rPr>
              <a:t>Trend Analysis</a:t>
            </a:r>
          </a:p>
        </p:txBody>
      </p:sp>
      <p:cxnSp>
        <p:nvCxnSpPr>
          <p:cNvPr id="8" name="Straight Connector 7">
            <a:extLst>
              <a:ext uri="{FF2B5EF4-FFF2-40B4-BE49-F238E27FC236}">
                <a16:creationId xmlns:a16="http://schemas.microsoft.com/office/drawing/2014/main" id="{4EB2C63F-58ED-960F-5022-E7DA8225AFC2}"/>
              </a:ext>
            </a:extLst>
          </p:cNvPr>
          <p:cNvCxnSpPr>
            <a:cxnSpLocks/>
          </p:cNvCxnSpPr>
          <p:nvPr/>
        </p:nvCxnSpPr>
        <p:spPr>
          <a:xfrm>
            <a:off x="909483" y="1425667"/>
            <a:ext cx="9070259" cy="0"/>
          </a:xfrm>
          <a:prstGeom prst="line">
            <a:avLst/>
          </a:prstGeom>
          <a:ln w="12700">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E8C3D04-5C85-277B-B271-0F7B98BB719D}"/>
              </a:ext>
            </a:extLst>
          </p:cNvPr>
          <p:cNvSpPr txBox="1"/>
          <p:nvPr/>
        </p:nvSpPr>
        <p:spPr>
          <a:xfrm>
            <a:off x="10540181" y="361528"/>
            <a:ext cx="530942" cy="400110"/>
          </a:xfrm>
          <a:prstGeom prst="rect">
            <a:avLst/>
          </a:prstGeom>
          <a:noFill/>
        </p:spPr>
        <p:txBody>
          <a:bodyPr wrap="square" rtlCol="0">
            <a:spAutoFit/>
          </a:bodyPr>
          <a:lstStyle/>
          <a:p>
            <a:r>
              <a:rPr lang="en-US" sz="2000" dirty="0"/>
              <a:t>12</a:t>
            </a:r>
            <a:endParaRPr lang="en-IN" sz="2000" dirty="0"/>
          </a:p>
        </p:txBody>
      </p:sp>
    </p:spTree>
    <p:extLst>
      <p:ext uri="{BB962C8B-B14F-4D97-AF65-F5344CB8AC3E}">
        <p14:creationId xmlns:p14="http://schemas.microsoft.com/office/powerpoint/2010/main" val="1995192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29554-A482-49C7-7C9C-F635942B379C}"/>
              </a:ext>
            </a:extLst>
          </p:cNvPr>
          <p:cNvSpPr>
            <a:spLocks noGrp="1"/>
          </p:cNvSpPr>
          <p:nvPr>
            <p:ph type="ctrTitle"/>
          </p:nvPr>
        </p:nvSpPr>
        <p:spPr>
          <a:xfrm>
            <a:off x="909483" y="827701"/>
            <a:ext cx="9503985" cy="566056"/>
          </a:xfrm>
        </p:spPr>
        <p:txBody>
          <a:bodyPr>
            <a:noAutofit/>
          </a:bodyPr>
          <a:lstStyle/>
          <a:p>
            <a:r>
              <a:rPr lang="en-IN" sz="3200" b="1" dirty="0">
                <a:latin typeface="Aptos Narrow" panose="020B0004020202020204" pitchFamily="34" charset="0"/>
              </a:rPr>
              <a:t>Weekday &amp; Weekend Revenue And Booking</a:t>
            </a:r>
          </a:p>
        </p:txBody>
      </p:sp>
      <p:sp>
        <p:nvSpPr>
          <p:cNvPr id="3" name="Subtitle 2">
            <a:extLst>
              <a:ext uri="{FF2B5EF4-FFF2-40B4-BE49-F238E27FC236}">
                <a16:creationId xmlns:a16="http://schemas.microsoft.com/office/drawing/2014/main" id="{3E4954B0-E5F5-7586-EBB8-2EF2E0D79441}"/>
              </a:ext>
            </a:extLst>
          </p:cNvPr>
          <p:cNvSpPr>
            <a:spLocks noGrp="1"/>
          </p:cNvSpPr>
          <p:nvPr>
            <p:ph type="subTitle" idx="1"/>
          </p:nvPr>
        </p:nvSpPr>
        <p:spPr>
          <a:xfrm>
            <a:off x="978715" y="1788430"/>
            <a:ext cx="10379055" cy="1337186"/>
          </a:xfrm>
        </p:spPr>
        <p:txBody>
          <a:bodyPr>
            <a:normAutofit/>
          </a:bodyPr>
          <a:lstStyle/>
          <a:p>
            <a:pPr algn="just"/>
            <a:r>
              <a:rPr lang="en-US" sz="2000" dirty="0">
                <a:solidFill>
                  <a:schemeClr val="bg1">
                    <a:lumMod val="85000"/>
                  </a:schemeClr>
                </a:solidFill>
                <a:latin typeface="Aptos Narrow" panose="020B0004020202020204" pitchFamily="34" charset="0"/>
              </a:rPr>
              <a:t>In the hospitality industry, analyzing revenue and booking trends for weekdays versus weekends is essential for optimizing strategies, understanding guest behavior, and increasing profitability.</a:t>
            </a:r>
          </a:p>
          <a:p>
            <a:pPr algn="just"/>
            <a:endParaRPr lang="en-IN" sz="2000" dirty="0">
              <a:solidFill>
                <a:schemeClr val="bg1">
                  <a:lumMod val="85000"/>
                </a:schemeClr>
              </a:solidFill>
            </a:endParaRPr>
          </a:p>
        </p:txBody>
      </p:sp>
      <p:pic>
        <p:nvPicPr>
          <p:cNvPr id="5" name="Picture 4">
            <a:extLst>
              <a:ext uri="{FF2B5EF4-FFF2-40B4-BE49-F238E27FC236}">
                <a16:creationId xmlns:a16="http://schemas.microsoft.com/office/drawing/2014/main" id="{31CDD139-5908-AB80-F98F-E06CDFA7A3F7}"/>
              </a:ext>
            </a:extLst>
          </p:cNvPr>
          <p:cNvPicPr>
            <a:picLocks noChangeAspect="1"/>
          </p:cNvPicPr>
          <p:nvPr/>
        </p:nvPicPr>
        <p:blipFill>
          <a:blip r:embed="rId2"/>
          <a:stretch>
            <a:fillRect/>
          </a:stretch>
        </p:blipFill>
        <p:spPr>
          <a:xfrm>
            <a:off x="978715" y="3125616"/>
            <a:ext cx="3555469" cy="2927247"/>
          </a:xfrm>
          <a:prstGeom prst="rect">
            <a:avLst/>
          </a:prstGeom>
          <a:ln>
            <a:solidFill>
              <a:schemeClr val="tx1"/>
            </a:solidFill>
          </a:ln>
        </p:spPr>
      </p:pic>
      <p:pic>
        <p:nvPicPr>
          <p:cNvPr id="7" name="Picture 6">
            <a:extLst>
              <a:ext uri="{FF2B5EF4-FFF2-40B4-BE49-F238E27FC236}">
                <a16:creationId xmlns:a16="http://schemas.microsoft.com/office/drawing/2014/main" id="{7C1DED1C-34A5-71EC-68B6-7981D9F58EF7}"/>
              </a:ext>
            </a:extLst>
          </p:cNvPr>
          <p:cNvPicPr>
            <a:picLocks noChangeAspect="1"/>
          </p:cNvPicPr>
          <p:nvPr/>
        </p:nvPicPr>
        <p:blipFill>
          <a:blip r:embed="rId3"/>
          <a:stretch>
            <a:fillRect/>
          </a:stretch>
        </p:blipFill>
        <p:spPr>
          <a:xfrm>
            <a:off x="4669885" y="3732385"/>
            <a:ext cx="6928371" cy="1761028"/>
          </a:xfrm>
          <a:prstGeom prst="rect">
            <a:avLst/>
          </a:prstGeom>
          <a:ln>
            <a:solidFill>
              <a:schemeClr val="tx1"/>
            </a:solidFill>
          </a:ln>
        </p:spPr>
      </p:pic>
      <p:cxnSp>
        <p:nvCxnSpPr>
          <p:cNvPr id="4" name="Straight Connector 3">
            <a:extLst>
              <a:ext uri="{FF2B5EF4-FFF2-40B4-BE49-F238E27FC236}">
                <a16:creationId xmlns:a16="http://schemas.microsoft.com/office/drawing/2014/main" id="{0FEC88CB-5DE3-31C1-2761-F79237F4D220}"/>
              </a:ext>
            </a:extLst>
          </p:cNvPr>
          <p:cNvCxnSpPr>
            <a:cxnSpLocks/>
          </p:cNvCxnSpPr>
          <p:nvPr/>
        </p:nvCxnSpPr>
        <p:spPr>
          <a:xfrm>
            <a:off x="909483" y="1425667"/>
            <a:ext cx="9070259" cy="0"/>
          </a:xfrm>
          <a:prstGeom prst="line">
            <a:avLst/>
          </a:prstGeom>
          <a:ln w="12700">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8C35EF4B-E7D1-F142-755A-EC63FA99477F}"/>
              </a:ext>
            </a:extLst>
          </p:cNvPr>
          <p:cNvSpPr txBox="1"/>
          <p:nvPr/>
        </p:nvSpPr>
        <p:spPr>
          <a:xfrm>
            <a:off x="10540181" y="361528"/>
            <a:ext cx="530942" cy="400110"/>
          </a:xfrm>
          <a:prstGeom prst="rect">
            <a:avLst/>
          </a:prstGeom>
          <a:noFill/>
        </p:spPr>
        <p:txBody>
          <a:bodyPr wrap="square" rtlCol="0">
            <a:spAutoFit/>
          </a:bodyPr>
          <a:lstStyle/>
          <a:p>
            <a:r>
              <a:rPr lang="en-US" sz="2000" dirty="0"/>
              <a:t>13</a:t>
            </a:r>
            <a:endParaRPr lang="en-IN" sz="2000" dirty="0"/>
          </a:p>
        </p:txBody>
      </p:sp>
    </p:spTree>
    <p:extLst>
      <p:ext uri="{BB962C8B-B14F-4D97-AF65-F5344CB8AC3E}">
        <p14:creationId xmlns:p14="http://schemas.microsoft.com/office/powerpoint/2010/main" val="1473132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BB2D4-40B5-3A21-2779-A68703358298}"/>
              </a:ext>
            </a:extLst>
          </p:cNvPr>
          <p:cNvSpPr>
            <a:spLocks noGrp="1"/>
          </p:cNvSpPr>
          <p:nvPr>
            <p:ph type="ctrTitle"/>
          </p:nvPr>
        </p:nvSpPr>
        <p:spPr>
          <a:xfrm>
            <a:off x="909483" y="892266"/>
            <a:ext cx="5519056" cy="533401"/>
          </a:xfrm>
        </p:spPr>
        <p:txBody>
          <a:bodyPr>
            <a:noAutofit/>
          </a:bodyPr>
          <a:lstStyle/>
          <a:p>
            <a:r>
              <a:rPr lang="en-IN" sz="3200" b="1" dirty="0">
                <a:latin typeface="Aptos Narrow" panose="020B0004020202020204" pitchFamily="34" charset="0"/>
              </a:rPr>
              <a:t>Revenue By City &amp; Hotel</a:t>
            </a:r>
          </a:p>
        </p:txBody>
      </p:sp>
      <p:sp>
        <p:nvSpPr>
          <p:cNvPr id="3" name="Subtitle 2">
            <a:extLst>
              <a:ext uri="{FF2B5EF4-FFF2-40B4-BE49-F238E27FC236}">
                <a16:creationId xmlns:a16="http://schemas.microsoft.com/office/drawing/2014/main" id="{D9079602-3F7F-B344-04B9-BA7E138D66DA}"/>
              </a:ext>
            </a:extLst>
          </p:cNvPr>
          <p:cNvSpPr>
            <a:spLocks noGrp="1"/>
          </p:cNvSpPr>
          <p:nvPr>
            <p:ph type="subTitle" idx="1"/>
          </p:nvPr>
        </p:nvSpPr>
        <p:spPr>
          <a:xfrm>
            <a:off x="825910" y="1238865"/>
            <a:ext cx="10540180" cy="874299"/>
          </a:xfrm>
        </p:spPr>
        <p:txBody>
          <a:bodyPr>
            <a:noAutofit/>
          </a:bodyPr>
          <a:lstStyle/>
          <a:p>
            <a:pPr algn="just"/>
            <a:endParaRPr lang="en-US" sz="2000" dirty="0">
              <a:solidFill>
                <a:schemeClr val="bg1">
                  <a:lumMod val="85000"/>
                </a:schemeClr>
              </a:solidFill>
            </a:endParaRPr>
          </a:p>
          <a:p>
            <a:pPr algn="just"/>
            <a:r>
              <a:rPr lang="en-US" sz="2000" b="1" dirty="0">
                <a:solidFill>
                  <a:schemeClr val="bg1">
                    <a:lumMod val="85000"/>
                  </a:schemeClr>
                </a:solidFill>
                <a:latin typeface="Aptos Narrow" panose="020B0004020202020204" pitchFamily="34" charset="0"/>
              </a:rPr>
              <a:t>Revenue by City &amp; Hotel</a:t>
            </a:r>
            <a:r>
              <a:rPr lang="en-US" sz="2000" dirty="0">
                <a:solidFill>
                  <a:schemeClr val="bg1">
                    <a:lumMod val="85000"/>
                  </a:schemeClr>
                </a:solidFill>
                <a:latin typeface="Aptos Narrow" panose="020B0004020202020204" pitchFamily="34" charset="0"/>
              </a:rPr>
              <a:t> is a critical performance metric in the hospitality industry, focusing on how revenue varies across locations (cities) and individual hotel properties. This analysis allows hospitality businesses to compare the performance of their hotels in different markets and optimize revenue strategies accordingly.</a:t>
            </a:r>
          </a:p>
          <a:p>
            <a:pPr algn="just"/>
            <a:endParaRPr lang="en-IN" sz="2000" dirty="0">
              <a:solidFill>
                <a:schemeClr val="bg1">
                  <a:lumMod val="85000"/>
                </a:schemeClr>
              </a:solidFill>
            </a:endParaRPr>
          </a:p>
        </p:txBody>
      </p:sp>
      <p:pic>
        <p:nvPicPr>
          <p:cNvPr id="5" name="Picture 4">
            <a:extLst>
              <a:ext uri="{FF2B5EF4-FFF2-40B4-BE49-F238E27FC236}">
                <a16:creationId xmlns:a16="http://schemas.microsoft.com/office/drawing/2014/main" id="{F792BFF1-956F-0B7E-7AA2-018E25675D24}"/>
              </a:ext>
            </a:extLst>
          </p:cNvPr>
          <p:cNvPicPr>
            <a:picLocks noChangeAspect="1"/>
          </p:cNvPicPr>
          <p:nvPr/>
        </p:nvPicPr>
        <p:blipFill>
          <a:blip r:embed="rId2"/>
          <a:stretch>
            <a:fillRect/>
          </a:stretch>
        </p:blipFill>
        <p:spPr>
          <a:xfrm>
            <a:off x="1337374" y="3355759"/>
            <a:ext cx="3765567" cy="2766823"/>
          </a:xfrm>
          <a:prstGeom prst="rect">
            <a:avLst/>
          </a:prstGeom>
          <a:ln>
            <a:solidFill>
              <a:schemeClr val="tx1"/>
            </a:solidFill>
          </a:ln>
        </p:spPr>
      </p:pic>
      <p:pic>
        <p:nvPicPr>
          <p:cNvPr id="9" name="Picture 8">
            <a:extLst>
              <a:ext uri="{FF2B5EF4-FFF2-40B4-BE49-F238E27FC236}">
                <a16:creationId xmlns:a16="http://schemas.microsoft.com/office/drawing/2014/main" id="{7139675B-307F-30F7-7D46-72E098FBA24C}"/>
              </a:ext>
            </a:extLst>
          </p:cNvPr>
          <p:cNvPicPr>
            <a:picLocks noChangeAspect="1"/>
          </p:cNvPicPr>
          <p:nvPr/>
        </p:nvPicPr>
        <p:blipFill>
          <a:blip r:embed="rId3"/>
          <a:stretch>
            <a:fillRect/>
          </a:stretch>
        </p:blipFill>
        <p:spPr>
          <a:xfrm>
            <a:off x="5393501" y="3355759"/>
            <a:ext cx="4271609" cy="2710308"/>
          </a:xfrm>
          <a:prstGeom prst="rect">
            <a:avLst/>
          </a:prstGeom>
          <a:ln>
            <a:solidFill>
              <a:schemeClr val="tx1"/>
            </a:solidFill>
          </a:ln>
        </p:spPr>
      </p:pic>
      <p:cxnSp>
        <p:nvCxnSpPr>
          <p:cNvPr id="4" name="Straight Connector 3">
            <a:extLst>
              <a:ext uri="{FF2B5EF4-FFF2-40B4-BE49-F238E27FC236}">
                <a16:creationId xmlns:a16="http://schemas.microsoft.com/office/drawing/2014/main" id="{5C0622C7-5C45-59F3-E460-4A9E6A327A31}"/>
              </a:ext>
            </a:extLst>
          </p:cNvPr>
          <p:cNvCxnSpPr>
            <a:cxnSpLocks/>
          </p:cNvCxnSpPr>
          <p:nvPr/>
        </p:nvCxnSpPr>
        <p:spPr>
          <a:xfrm>
            <a:off x="909483" y="1425667"/>
            <a:ext cx="9070259" cy="0"/>
          </a:xfrm>
          <a:prstGeom prst="line">
            <a:avLst/>
          </a:prstGeom>
          <a:ln w="12700">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A68D4FE-96FD-9E4F-DAD8-BA545CED5915}"/>
              </a:ext>
            </a:extLst>
          </p:cNvPr>
          <p:cNvSpPr txBox="1"/>
          <p:nvPr/>
        </p:nvSpPr>
        <p:spPr>
          <a:xfrm>
            <a:off x="10540181" y="361528"/>
            <a:ext cx="530942" cy="400110"/>
          </a:xfrm>
          <a:prstGeom prst="rect">
            <a:avLst/>
          </a:prstGeom>
          <a:noFill/>
        </p:spPr>
        <p:txBody>
          <a:bodyPr wrap="square" rtlCol="0">
            <a:spAutoFit/>
          </a:bodyPr>
          <a:lstStyle/>
          <a:p>
            <a:r>
              <a:rPr lang="en-US" sz="2000" dirty="0"/>
              <a:t>14</a:t>
            </a:r>
            <a:endParaRPr lang="en-IN" sz="2000" dirty="0"/>
          </a:p>
        </p:txBody>
      </p:sp>
    </p:spTree>
    <p:extLst>
      <p:ext uri="{BB962C8B-B14F-4D97-AF65-F5344CB8AC3E}">
        <p14:creationId xmlns:p14="http://schemas.microsoft.com/office/powerpoint/2010/main" val="520081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2CE04-EABB-7520-86E4-119F98C35B41}"/>
              </a:ext>
            </a:extLst>
          </p:cNvPr>
          <p:cNvSpPr>
            <a:spLocks noGrp="1"/>
          </p:cNvSpPr>
          <p:nvPr>
            <p:ph type="ctrTitle"/>
          </p:nvPr>
        </p:nvSpPr>
        <p:spPr>
          <a:xfrm>
            <a:off x="909483" y="835732"/>
            <a:ext cx="7609558" cy="589935"/>
          </a:xfrm>
        </p:spPr>
        <p:txBody>
          <a:bodyPr>
            <a:noAutofit/>
          </a:bodyPr>
          <a:lstStyle/>
          <a:p>
            <a:r>
              <a:rPr lang="en-IN" sz="3200" b="1" dirty="0">
                <a:latin typeface="Aptos Narrow" panose="020B0004020202020204" pitchFamily="34" charset="0"/>
              </a:rPr>
              <a:t>Class Wise Revenue</a:t>
            </a:r>
          </a:p>
        </p:txBody>
      </p:sp>
      <p:sp>
        <p:nvSpPr>
          <p:cNvPr id="3" name="Subtitle 2">
            <a:extLst>
              <a:ext uri="{FF2B5EF4-FFF2-40B4-BE49-F238E27FC236}">
                <a16:creationId xmlns:a16="http://schemas.microsoft.com/office/drawing/2014/main" id="{F7C2A34A-BB38-0C6D-6721-1BB5D209B6FD}"/>
              </a:ext>
            </a:extLst>
          </p:cNvPr>
          <p:cNvSpPr>
            <a:spLocks noGrp="1"/>
          </p:cNvSpPr>
          <p:nvPr>
            <p:ph type="subTitle" idx="1"/>
          </p:nvPr>
        </p:nvSpPr>
        <p:spPr>
          <a:xfrm>
            <a:off x="909483" y="1581877"/>
            <a:ext cx="9879618" cy="1890346"/>
          </a:xfrm>
        </p:spPr>
        <p:txBody>
          <a:bodyPr>
            <a:noAutofit/>
          </a:bodyPr>
          <a:lstStyle/>
          <a:p>
            <a:pPr algn="just"/>
            <a:r>
              <a:rPr lang="en-US" sz="2000" dirty="0">
                <a:solidFill>
                  <a:schemeClr val="bg1">
                    <a:lumMod val="85000"/>
                  </a:schemeClr>
                </a:solidFill>
                <a:latin typeface="Aptos Narrow" panose="020B0004020202020204" pitchFamily="34" charset="0"/>
              </a:rPr>
              <a:t>Class-wise revenue analysis involves evaluating the income generated by different types or classifications of rooms, services, or guest segments within a hospitality business. This metric helps understand the revenue contribution from each category, guiding pricing, marketing, and operational strategies.</a:t>
            </a:r>
          </a:p>
          <a:p>
            <a:pPr algn="just"/>
            <a:r>
              <a:rPr lang="en-US" sz="2000" dirty="0">
                <a:solidFill>
                  <a:schemeClr val="bg1">
                    <a:lumMod val="85000"/>
                  </a:schemeClr>
                </a:solidFill>
                <a:latin typeface="Aptos Narrow" panose="020B0004020202020204" pitchFamily="34" charset="0"/>
              </a:rPr>
              <a:t>Class-wise revenue refers to revenue broken down into different segments or categories.</a:t>
            </a:r>
            <a:endParaRPr lang="en-IN" sz="2000" dirty="0">
              <a:solidFill>
                <a:schemeClr val="bg1">
                  <a:lumMod val="85000"/>
                </a:schemeClr>
              </a:solidFill>
              <a:latin typeface="Aptos Narrow" panose="020B0004020202020204" pitchFamily="34" charset="0"/>
            </a:endParaRPr>
          </a:p>
        </p:txBody>
      </p:sp>
      <p:pic>
        <p:nvPicPr>
          <p:cNvPr id="5" name="Picture 4">
            <a:extLst>
              <a:ext uri="{FF2B5EF4-FFF2-40B4-BE49-F238E27FC236}">
                <a16:creationId xmlns:a16="http://schemas.microsoft.com/office/drawing/2014/main" id="{40F38830-FA86-5CBE-C8DB-292CFE8E7129}"/>
              </a:ext>
            </a:extLst>
          </p:cNvPr>
          <p:cNvPicPr>
            <a:picLocks noChangeAspect="1"/>
          </p:cNvPicPr>
          <p:nvPr/>
        </p:nvPicPr>
        <p:blipFill>
          <a:blip r:embed="rId2"/>
          <a:stretch>
            <a:fillRect/>
          </a:stretch>
        </p:blipFill>
        <p:spPr>
          <a:xfrm>
            <a:off x="1141152" y="3814544"/>
            <a:ext cx="4069945" cy="2279348"/>
          </a:xfrm>
          <a:prstGeom prst="rect">
            <a:avLst/>
          </a:prstGeom>
          <a:ln>
            <a:solidFill>
              <a:schemeClr val="tx1"/>
            </a:solidFill>
          </a:ln>
        </p:spPr>
      </p:pic>
      <p:pic>
        <p:nvPicPr>
          <p:cNvPr id="7" name="Picture 6">
            <a:extLst>
              <a:ext uri="{FF2B5EF4-FFF2-40B4-BE49-F238E27FC236}">
                <a16:creationId xmlns:a16="http://schemas.microsoft.com/office/drawing/2014/main" id="{3183AD48-3D5C-67BB-FB30-103D8CCAAE8C}"/>
              </a:ext>
            </a:extLst>
          </p:cNvPr>
          <p:cNvPicPr>
            <a:picLocks noChangeAspect="1"/>
          </p:cNvPicPr>
          <p:nvPr/>
        </p:nvPicPr>
        <p:blipFill>
          <a:blip r:embed="rId3"/>
          <a:stretch>
            <a:fillRect/>
          </a:stretch>
        </p:blipFill>
        <p:spPr>
          <a:xfrm>
            <a:off x="5484598" y="3857273"/>
            <a:ext cx="4967093" cy="2236619"/>
          </a:xfrm>
          <a:prstGeom prst="rect">
            <a:avLst/>
          </a:prstGeom>
          <a:ln>
            <a:solidFill>
              <a:schemeClr val="tx1"/>
            </a:solidFill>
          </a:ln>
        </p:spPr>
      </p:pic>
      <p:cxnSp>
        <p:nvCxnSpPr>
          <p:cNvPr id="4" name="Straight Connector 3">
            <a:extLst>
              <a:ext uri="{FF2B5EF4-FFF2-40B4-BE49-F238E27FC236}">
                <a16:creationId xmlns:a16="http://schemas.microsoft.com/office/drawing/2014/main" id="{17F58D10-7F4C-A7EC-5358-27337857D257}"/>
              </a:ext>
            </a:extLst>
          </p:cNvPr>
          <p:cNvCxnSpPr>
            <a:cxnSpLocks/>
          </p:cNvCxnSpPr>
          <p:nvPr/>
        </p:nvCxnSpPr>
        <p:spPr>
          <a:xfrm>
            <a:off x="909483" y="1425667"/>
            <a:ext cx="9070259" cy="0"/>
          </a:xfrm>
          <a:prstGeom prst="line">
            <a:avLst/>
          </a:prstGeom>
          <a:ln w="12700">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9D6245F-1AEB-7EC8-0A0D-90A6DEDBDCB2}"/>
              </a:ext>
            </a:extLst>
          </p:cNvPr>
          <p:cNvSpPr txBox="1"/>
          <p:nvPr/>
        </p:nvSpPr>
        <p:spPr>
          <a:xfrm>
            <a:off x="10540181" y="361528"/>
            <a:ext cx="530942" cy="400110"/>
          </a:xfrm>
          <a:prstGeom prst="rect">
            <a:avLst/>
          </a:prstGeom>
          <a:noFill/>
        </p:spPr>
        <p:txBody>
          <a:bodyPr wrap="square" rtlCol="0">
            <a:spAutoFit/>
          </a:bodyPr>
          <a:lstStyle/>
          <a:p>
            <a:r>
              <a:rPr lang="en-US" sz="2000" dirty="0"/>
              <a:t>15</a:t>
            </a:r>
            <a:endParaRPr lang="en-IN" sz="2000" dirty="0"/>
          </a:p>
        </p:txBody>
      </p:sp>
    </p:spTree>
    <p:extLst>
      <p:ext uri="{BB962C8B-B14F-4D97-AF65-F5344CB8AC3E}">
        <p14:creationId xmlns:p14="http://schemas.microsoft.com/office/powerpoint/2010/main" val="1622149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BC2E6-118F-1C9D-92CF-5CF53D00AD13}"/>
              </a:ext>
            </a:extLst>
          </p:cNvPr>
          <p:cNvSpPr>
            <a:spLocks noGrp="1"/>
          </p:cNvSpPr>
          <p:nvPr>
            <p:ph type="ctrTitle"/>
          </p:nvPr>
        </p:nvSpPr>
        <p:spPr>
          <a:xfrm>
            <a:off x="909483" y="804544"/>
            <a:ext cx="6596618" cy="598714"/>
          </a:xfrm>
        </p:spPr>
        <p:txBody>
          <a:bodyPr>
            <a:normAutofit/>
          </a:bodyPr>
          <a:lstStyle/>
          <a:p>
            <a:r>
              <a:rPr lang="en-US" sz="3200" b="1" dirty="0">
                <a:latin typeface="Aptos Narrow" panose="020B0004020202020204" pitchFamily="34" charset="0"/>
              </a:rPr>
              <a:t>Checked Out Cancel No Show</a:t>
            </a:r>
            <a:endParaRPr lang="en-IN" sz="3200" b="1" dirty="0">
              <a:latin typeface="Aptos Narrow" panose="020B0004020202020204" pitchFamily="34" charset="0"/>
            </a:endParaRPr>
          </a:p>
        </p:txBody>
      </p:sp>
      <p:sp>
        <p:nvSpPr>
          <p:cNvPr id="3" name="Subtitle 2">
            <a:extLst>
              <a:ext uri="{FF2B5EF4-FFF2-40B4-BE49-F238E27FC236}">
                <a16:creationId xmlns:a16="http://schemas.microsoft.com/office/drawing/2014/main" id="{C7FED150-FE9A-67D5-42B3-B62A9390D8CD}"/>
              </a:ext>
            </a:extLst>
          </p:cNvPr>
          <p:cNvSpPr>
            <a:spLocks noGrp="1"/>
          </p:cNvSpPr>
          <p:nvPr>
            <p:ph type="subTitle" idx="1"/>
          </p:nvPr>
        </p:nvSpPr>
        <p:spPr>
          <a:xfrm>
            <a:off x="761999" y="1553692"/>
            <a:ext cx="10912980" cy="2006833"/>
          </a:xfrm>
        </p:spPr>
        <p:txBody>
          <a:bodyPr>
            <a:noAutofit/>
          </a:bodyPr>
          <a:lstStyle/>
          <a:p>
            <a:pPr algn="just"/>
            <a:r>
              <a:rPr lang="en-US" dirty="0">
                <a:solidFill>
                  <a:schemeClr val="bg1">
                    <a:lumMod val="85000"/>
                  </a:schemeClr>
                </a:solidFill>
                <a:latin typeface="Aptos Narrow" panose="020B0004020202020204" pitchFamily="34" charset="0"/>
              </a:rPr>
              <a:t>In the hospitality domain, analyzing metrics like checked-out, cancellations, and no-shows is crucial for understanding guest behavior and managing operational efficiency. These metrics help optimize inventory management, revenue forecasting, and customer satisfaction.</a:t>
            </a:r>
          </a:p>
          <a:p>
            <a:pPr marL="342900" indent="-342900" algn="just">
              <a:buFont typeface="+mj-lt"/>
              <a:buAutoNum type="arabicPeriod"/>
            </a:pPr>
            <a:r>
              <a:rPr lang="en-US" b="1" dirty="0">
                <a:solidFill>
                  <a:schemeClr val="bg1">
                    <a:lumMod val="85000"/>
                  </a:schemeClr>
                </a:solidFill>
                <a:latin typeface="Aptos Narrow" panose="020B0004020202020204" pitchFamily="34" charset="0"/>
              </a:rPr>
              <a:t>CHECKED OUT</a:t>
            </a:r>
          </a:p>
          <a:p>
            <a:pPr marL="342900" indent="-342900" algn="just">
              <a:buFont typeface="+mj-lt"/>
              <a:buAutoNum type="arabicPeriod"/>
            </a:pPr>
            <a:r>
              <a:rPr lang="en-US" b="1" dirty="0">
                <a:solidFill>
                  <a:schemeClr val="bg1">
                    <a:lumMod val="85000"/>
                  </a:schemeClr>
                </a:solidFill>
                <a:latin typeface="Aptos Narrow" panose="020B0004020202020204" pitchFamily="34" charset="0"/>
              </a:rPr>
              <a:t>CANCELLED</a:t>
            </a:r>
          </a:p>
          <a:p>
            <a:pPr marL="342900" indent="-342900" algn="just">
              <a:buFont typeface="+mj-lt"/>
              <a:buAutoNum type="arabicPeriod"/>
            </a:pPr>
            <a:r>
              <a:rPr lang="en-US" b="1" dirty="0">
                <a:solidFill>
                  <a:schemeClr val="bg1">
                    <a:lumMod val="85000"/>
                  </a:schemeClr>
                </a:solidFill>
                <a:latin typeface="Aptos Narrow" panose="020B0004020202020204" pitchFamily="34" charset="0"/>
              </a:rPr>
              <a:t>NO SHOW</a:t>
            </a:r>
            <a:endParaRPr lang="en-US" dirty="0">
              <a:solidFill>
                <a:schemeClr val="bg1">
                  <a:lumMod val="85000"/>
                </a:schemeClr>
              </a:solidFill>
            </a:endParaRPr>
          </a:p>
          <a:p>
            <a:pPr algn="just"/>
            <a:endParaRPr lang="en-IN" dirty="0">
              <a:solidFill>
                <a:schemeClr val="bg1">
                  <a:lumMod val="85000"/>
                </a:schemeClr>
              </a:solidFill>
            </a:endParaRPr>
          </a:p>
        </p:txBody>
      </p:sp>
      <p:pic>
        <p:nvPicPr>
          <p:cNvPr id="5" name="Picture 4">
            <a:extLst>
              <a:ext uri="{FF2B5EF4-FFF2-40B4-BE49-F238E27FC236}">
                <a16:creationId xmlns:a16="http://schemas.microsoft.com/office/drawing/2014/main" id="{533EF5F1-4BD3-50A5-2607-060DAE4394A8}"/>
              </a:ext>
            </a:extLst>
          </p:cNvPr>
          <p:cNvPicPr>
            <a:picLocks noChangeAspect="1"/>
          </p:cNvPicPr>
          <p:nvPr/>
        </p:nvPicPr>
        <p:blipFill>
          <a:blip r:embed="rId2"/>
          <a:stretch>
            <a:fillRect/>
          </a:stretch>
        </p:blipFill>
        <p:spPr>
          <a:xfrm>
            <a:off x="1061884" y="3909879"/>
            <a:ext cx="3559278" cy="2321601"/>
          </a:xfrm>
          <a:prstGeom prst="rect">
            <a:avLst/>
          </a:prstGeom>
          <a:ln>
            <a:solidFill>
              <a:schemeClr val="tx1"/>
            </a:solidFill>
          </a:ln>
        </p:spPr>
      </p:pic>
      <p:pic>
        <p:nvPicPr>
          <p:cNvPr id="7" name="Picture 6">
            <a:extLst>
              <a:ext uri="{FF2B5EF4-FFF2-40B4-BE49-F238E27FC236}">
                <a16:creationId xmlns:a16="http://schemas.microsoft.com/office/drawing/2014/main" id="{A2426F5F-6D21-3372-F791-9B2BF0B08621}"/>
              </a:ext>
            </a:extLst>
          </p:cNvPr>
          <p:cNvPicPr>
            <a:picLocks noChangeAspect="1"/>
          </p:cNvPicPr>
          <p:nvPr/>
        </p:nvPicPr>
        <p:blipFill>
          <a:blip r:embed="rId3"/>
          <a:stretch>
            <a:fillRect/>
          </a:stretch>
        </p:blipFill>
        <p:spPr>
          <a:xfrm>
            <a:off x="4746946" y="4018694"/>
            <a:ext cx="6648641" cy="1905000"/>
          </a:xfrm>
          <a:prstGeom prst="rect">
            <a:avLst/>
          </a:prstGeom>
          <a:ln>
            <a:solidFill>
              <a:schemeClr val="tx1"/>
            </a:solidFill>
          </a:ln>
        </p:spPr>
      </p:pic>
      <p:cxnSp>
        <p:nvCxnSpPr>
          <p:cNvPr id="4" name="Straight Connector 3">
            <a:extLst>
              <a:ext uri="{FF2B5EF4-FFF2-40B4-BE49-F238E27FC236}">
                <a16:creationId xmlns:a16="http://schemas.microsoft.com/office/drawing/2014/main" id="{FDBC4506-495D-6DD8-81CA-5B898A9057DB}"/>
              </a:ext>
            </a:extLst>
          </p:cNvPr>
          <p:cNvCxnSpPr>
            <a:cxnSpLocks/>
          </p:cNvCxnSpPr>
          <p:nvPr/>
        </p:nvCxnSpPr>
        <p:spPr>
          <a:xfrm>
            <a:off x="909483" y="1425667"/>
            <a:ext cx="9070259" cy="0"/>
          </a:xfrm>
          <a:prstGeom prst="line">
            <a:avLst/>
          </a:prstGeom>
          <a:ln w="12700">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7689927-C5D4-3CCF-B939-513BAC8CEDC2}"/>
              </a:ext>
            </a:extLst>
          </p:cNvPr>
          <p:cNvSpPr txBox="1"/>
          <p:nvPr/>
        </p:nvSpPr>
        <p:spPr>
          <a:xfrm>
            <a:off x="10540181" y="361528"/>
            <a:ext cx="530942" cy="400110"/>
          </a:xfrm>
          <a:prstGeom prst="rect">
            <a:avLst/>
          </a:prstGeom>
          <a:noFill/>
        </p:spPr>
        <p:txBody>
          <a:bodyPr wrap="square" rtlCol="0">
            <a:spAutoFit/>
          </a:bodyPr>
          <a:lstStyle/>
          <a:p>
            <a:r>
              <a:rPr lang="en-US" sz="2000" dirty="0"/>
              <a:t>16</a:t>
            </a:r>
            <a:endParaRPr lang="en-IN" sz="2000" dirty="0"/>
          </a:p>
        </p:txBody>
      </p:sp>
    </p:spTree>
    <p:extLst>
      <p:ext uri="{BB962C8B-B14F-4D97-AF65-F5344CB8AC3E}">
        <p14:creationId xmlns:p14="http://schemas.microsoft.com/office/powerpoint/2010/main" val="1603799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9960E-128C-047D-C497-3BF42797B508}"/>
              </a:ext>
            </a:extLst>
          </p:cNvPr>
          <p:cNvSpPr>
            <a:spLocks noGrp="1"/>
          </p:cNvSpPr>
          <p:nvPr>
            <p:ph type="ctrTitle"/>
          </p:nvPr>
        </p:nvSpPr>
        <p:spPr>
          <a:xfrm>
            <a:off x="982524" y="816067"/>
            <a:ext cx="9115906" cy="609600"/>
          </a:xfrm>
        </p:spPr>
        <p:txBody>
          <a:bodyPr>
            <a:normAutofit/>
          </a:bodyPr>
          <a:lstStyle/>
          <a:p>
            <a:r>
              <a:rPr lang="en-IN" sz="3200" b="1" dirty="0">
                <a:latin typeface="Aptos Narrow" panose="020B0004020202020204" pitchFamily="34" charset="0"/>
              </a:rPr>
              <a:t>Weekly Trend Key Trend</a:t>
            </a:r>
          </a:p>
        </p:txBody>
      </p:sp>
      <p:sp>
        <p:nvSpPr>
          <p:cNvPr id="3" name="Subtitle 2">
            <a:extLst>
              <a:ext uri="{FF2B5EF4-FFF2-40B4-BE49-F238E27FC236}">
                <a16:creationId xmlns:a16="http://schemas.microsoft.com/office/drawing/2014/main" id="{3D1ECC06-BF2C-AA82-A0CC-D9ADB367FDDF}"/>
              </a:ext>
            </a:extLst>
          </p:cNvPr>
          <p:cNvSpPr>
            <a:spLocks noGrp="1"/>
          </p:cNvSpPr>
          <p:nvPr>
            <p:ph type="subTitle" idx="1"/>
          </p:nvPr>
        </p:nvSpPr>
        <p:spPr>
          <a:xfrm>
            <a:off x="982524" y="1563329"/>
            <a:ext cx="10384267" cy="1435510"/>
          </a:xfrm>
        </p:spPr>
        <p:txBody>
          <a:bodyPr>
            <a:noAutofit/>
          </a:bodyPr>
          <a:lstStyle/>
          <a:p>
            <a:pPr algn="just"/>
            <a:r>
              <a:rPr lang="en-US" dirty="0">
                <a:solidFill>
                  <a:schemeClr val="bg1">
                    <a:lumMod val="85000"/>
                  </a:schemeClr>
                </a:solidFill>
                <a:latin typeface="Aptos Narrow" panose="020B0004020202020204" pitchFamily="34" charset="0"/>
              </a:rPr>
              <a:t>It refers to the analysis and tracking of how different revenue streams fluctuate throughout the week. This analysis helps businesses better understand patterns and make informed decisions about pricing, staffing, marketing, and service offerings. </a:t>
            </a:r>
          </a:p>
          <a:p>
            <a:pPr algn="just"/>
            <a:r>
              <a:rPr lang="en-US" dirty="0">
                <a:solidFill>
                  <a:schemeClr val="bg1">
                    <a:lumMod val="85000"/>
                  </a:schemeClr>
                </a:solidFill>
                <a:latin typeface="Aptos Narrow" panose="020B0004020202020204" pitchFamily="34" charset="0"/>
              </a:rPr>
              <a:t>By identifying peak days and understanding fluctuations across revenue streams, businesses can optimize their </a:t>
            </a:r>
            <a:r>
              <a:rPr lang="en-US" b="1" dirty="0">
                <a:solidFill>
                  <a:schemeClr val="bg1">
                    <a:lumMod val="85000"/>
                  </a:schemeClr>
                </a:solidFill>
                <a:latin typeface="Aptos Narrow" panose="020B0004020202020204" pitchFamily="34" charset="0"/>
              </a:rPr>
              <a:t>marketing</a:t>
            </a:r>
            <a:r>
              <a:rPr lang="en-US" dirty="0">
                <a:solidFill>
                  <a:schemeClr val="bg1">
                    <a:lumMod val="85000"/>
                  </a:schemeClr>
                </a:solidFill>
                <a:latin typeface="Aptos Narrow" panose="020B0004020202020204" pitchFamily="34" charset="0"/>
              </a:rPr>
              <a:t> efforts, adjust </a:t>
            </a:r>
            <a:r>
              <a:rPr lang="en-US" b="1" dirty="0">
                <a:solidFill>
                  <a:schemeClr val="bg1">
                    <a:lumMod val="85000"/>
                  </a:schemeClr>
                </a:solidFill>
                <a:latin typeface="Aptos Narrow" panose="020B0004020202020204" pitchFamily="34" charset="0"/>
              </a:rPr>
              <a:t>pricing</a:t>
            </a:r>
            <a:r>
              <a:rPr lang="en-US" dirty="0">
                <a:solidFill>
                  <a:schemeClr val="bg1">
                    <a:lumMod val="85000"/>
                  </a:schemeClr>
                </a:solidFill>
                <a:latin typeface="Aptos Narrow" panose="020B0004020202020204" pitchFamily="34" charset="0"/>
              </a:rPr>
              <a:t> strategies, and plan </a:t>
            </a:r>
            <a:r>
              <a:rPr lang="en-US" b="1" dirty="0">
                <a:solidFill>
                  <a:schemeClr val="bg1">
                    <a:lumMod val="85000"/>
                  </a:schemeClr>
                </a:solidFill>
                <a:latin typeface="Aptos Narrow" panose="020B0004020202020204" pitchFamily="34" charset="0"/>
              </a:rPr>
              <a:t>staffing</a:t>
            </a:r>
            <a:r>
              <a:rPr lang="en-US" dirty="0">
                <a:solidFill>
                  <a:schemeClr val="bg1">
                    <a:lumMod val="85000"/>
                  </a:schemeClr>
                </a:solidFill>
                <a:latin typeface="Aptos Narrow" panose="020B0004020202020204" pitchFamily="34" charset="0"/>
              </a:rPr>
              <a:t> levels accordingly to meet customer demand and maximize profitability.</a:t>
            </a:r>
            <a:endParaRPr lang="en-IN" dirty="0">
              <a:solidFill>
                <a:schemeClr val="bg1">
                  <a:lumMod val="85000"/>
                </a:schemeClr>
              </a:solidFill>
              <a:latin typeface="Aptos Narrow" panose="020B0004020202020204" pitchFamily="34" charset="0"/>
            </a:endParaRPr>
          </a:p>
        </p:txBody>
      </p:sp>
      <p:pic>
        <p:nvPicPr>
          <p:cNvPr id="5" name="Picture 4">
            <a:extLst>
              <a:ext uri="{FF2B5EF4-FFF2-40B4-BE49-F238E27FC236}">
                <a16:creationId xmlns:a16="http://schemas.microsoft.com/office/drawing/2014/main" id="{BCC0790A-349D-2B62-52FA-8ADDE3BACC9A}"/>
              </a:ext>
            </a:extLst>
          </p:cNvPr>
          <p:cNvPicPr>
            <a:picLocks noChangeAspect="1"/>
          </p:cNvPicPr>
          <p:nvPr/>
        </p:nvPicPr>
        <p:blipFill>
          <a:blip r:embed="rId2"/>
          <a:stretch>
            <a:fillRect/>
          </a:stretch>
        </p:blipFill>
        <p:spPr>
          <a:xfrm>
            <a:off x="1672184" y="3714893"/>
            <a:ext cx="3795252" cy="2467364"/>
          </a:xfrm>
          <a:prstGeom prst="rect">
            <a:avLst/>
          </a:prstGeom>
          <a:ln>
            <a:solidFill>
              <a:schemeClr val="tx1"/>
            </a:solidFill>
          </a:ln>
        </p:spPr>
      </p:pic>
      <p:pic>
        <p:nvPicPr>
          <p:cNvPr id="7" name="Picture 6">
            <a:extLst>
              <a:ext uri="{FF2B5EF4-FFF2-40B4-BE49-F238E27FC236}">
                <a16:creationId xmlns:a16="http://schemas.microsoft.com/office/drawing/2014/main" id="{C1B754DB-E04F-7AFE-A0BD-888CA613EC40}"/>
              </a:ext>
            </a:extLst>
          </p:cNvPr>
          <p:cNvPicPr>
            <a:picLocks noChangeAspect="1"/>
          </p:cNvPicPr>
          <p:nvPr/>
        </p:nvPicPr>
        <p:blipFill>
          <a:blip r:embed="rId3"/>
          <a:stretch>
            <a:fillRect/>
          </a:stretch>
        </p:blipFill>
        <p:spPr>
          <a:xfrm>
            <a:off x="5936181" y="3706355"/>
            <a:ext cx="3876413" cy="2475902"/>
          </a:xfrm>
          <a:prstGeom prst="rect">
            <a:avLst/>
          </a:prstGeom>
          <a:ln>
            <a:solidFill>
              <a:schemeClr val="tx1"/>
            </a:solidFill>
          </a:ln>
        </p:spPr>
      </p:pic>
      <p:cxnSp>
        <p:nvCxnSpPr>
          <p:cNvPr id="4" name="Straight Connector 3">
            <a:extLst>
              <a:ext uri="{FF2B5EF4-FFF2-40B4-BE49-F238E27FC236}">
                <a16:creationId xmlns:a16="http://schemas.microsoft.com/office/drawing/2014/main" id="{DA4B6762-4FDA-2E1C-C972-7E6B57E7CD91}"/>
              </a:ext>
            </a:extLst>
          </p:cNvPr>
          <p:cNvCxnSpPr>
            <a:cxnSpLocks/>
          </p:cNvCxnSpPr>
          <p:nvPr/>
        </p:nvCxnSpPr>
        <p:spPr>
          <a:xfrm>
            <a:off x="909483" y="1425667"/>
            <a:ext cx="9070259" cy="0"/>
          </a:xfrm>
          <a:prstGeom prst="line">
            <a:avLst/>
          </a:prstGeom>
          <a:ln w="12700">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60F560F-CB68-69E7-5C27-A5DB23F532D0}"/>
              </a:ext>
            </a:extLst>
          </p:cNvPr>
          <p:cNvSpPr txBox="1"/>
          <p:nvPr/>
        </p:nvSpPr>
        <p:spPr>
          <a:xfrm>
            <a:off x="10540181" y="361528"/>
            <a:ext cx="530942" cy="400110"/>
          </a:xfrm>
          <a:prstGeom prst="rect">
            <a:avLst/>
          </a:prstGeom>
          <a:noFill/>
        </p:spPr>
        <p:txBody>
          <a:bodyPr wrap="square" rtlCol="0">
            <a:spAutoFit/>
          </a:bodyPr>
          <a:lstStyle/>
          <a:p>
            <a:r>
              <a:rPr lang="en-US" sz="2000" dirty="0"/>
              <a:t>17</a:t>
            </a:r>
            <a:endParaRPr lang="en-IN" sz="2000" dirty="0"/>
          </a:p>
        </p:txBody>
      </p:sp>
    </p:spTree>
    <p:extLst>
      <p:ext uri="{BB962C8B-B14F-4D97-AF65-F5344CB8AC3E}">
        <p14:creationId xmlns:p14="http://schemas.microsoft.com/office/powerpoint/2010/main" val="4061794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6CA27DD-2567-C4EE-6371-279B655AB436}"/>
              </a:ext>
            </a:extLst>
          </p:cNvPr>
          <p:cNvSpPr>
            <a:spLocks noGrp="1"/>
          </p:cNvSpPr>
          <p:nvPr>
            <p:ph type="subTitle" idx="1"/>
          </p:nvPr>
        </p:nvSpPr>
        <p:spPr>
          <a:xfrm>
            <a:off x="961981" y="862780"/>
            <a:ext cx="4397829" cy="5329083"/>
          </a:xfrm>
        </p:spPr>
        <p:txBody>
          <a:bodyPr>
            <a:normAutofit fontScale="92500" lnSpcReduction="10000"/>
          </a:bodyPr>
          <a:lstStyle/>
          <a:p>
            <a:r>
              <a:rPr lang="en-US" sz="3500" cap="none" dirty="0">
                <a:solidFill>
                  <a:schemeClr val="bg1"/>
                </a:solidFill>
              </a:rPr>
              <a:t>Dashboard Design  </a:t>
            </a:r>
          </a:p>
          <a:p>
            <a:endParaRPr lang="en-US" sz="2200" dirty="0">
              <a:solidFill>
                <a:schemeClr val="bg1">
                  <a:lumMod val="85000"/>
                </a:schemeClr>
              </a:solidFill>
              <a:latin typeface="Aptos Narrow" panose="020B0004020202020204" pitchFamily="34" charset="0"/>
            </a:endParaRPr>
          </a:p>
          <a:p>
            <a:r>
              <a:rPr lang="en-US" sz="2200" dirty="0">
                <a:solidFill>
                  <a:schemeClr val="bg1">
                    <a:lumMod val="85000"/>
                  </a:schemeClr>
                </a:solidFill>
                <a:latin typeface="Aptos Narrow" panose="020B0004020202020204" pitchFamily="34" charset="0"/>
              </a:rPr>
              <a:t>Tools Used: </a:t>
            </a:r>
          </a:p>
          <a:p>
            <a:pPr marL="457200" indent="-457200">
              <a:buFont typeface="+mj-lt"/>
              <a:buAutoNum type="arabicPeriod"/>
            </a:pPr>
            <a:r>
              <a:rPr lang="en-US" sz="2000" dirty="0">
                <a:solidFill>
                  <a:schemeClr val="bg1">
                    <a:lumMod val="85000"/>
                  </a:schemeClr>
                </a:solidFill>
                <a:latin typeface="Aptos Narrow" panose="020B0004020202020204" pitchFamily="34" charset="0"/>
              </a:rPr>
              <a:t>    MS Excel</a:t>
            </a:r>
          </a:p>
          <a:p>
            <a:pPr marL="457200" indent="-457200">
              <a:buFont typeface="+mj-lt"/>
              <a:buAutoNum type="arabicPeriod"/>
            </a:pPr>
            <a:r>
              <a:rPr lang="en-US" sz="2000" dirty="0">
                <a:solidFill>
                  <a:schemeClr val="bg1">
                    <a:lumMod val="85000"/>
                  </a:schemeClr>
                </a:solidFill>
                <a:latin typeface="Aptos Narrow" panose="020B0004020202020204" pitchFamily="34" charset="0"/>
              </a:rPr>
              <a:t>    Power BI</a:t>
            </a:r>
          </a:p>
          <a:p>
            <a:pPr marL="457200" indent="-457200">
              <a:buFont typeface="+mj-lt"/>
              <a:buAutoNum type="arabicPeriod"/>
            </a:pPr>
            <a:r>
              <a:rPr lang="en-US" sz="2000" dirty="0">
                <a:solidFill>
                  <a:schemeClr val="bg1">
                    <a:lumMod val="85000"/>
                  </a:schemeClr>
                </a:solidFill>
                <a:latin typeface="Aptos Narrow" panose="020B0004020202020204" pitchFamily="34" charset="0"/>
              </a:rPr>
              <a:t>    Tableau</a:t>
            </a:r>
          </a:p>
          <a:p>
            <a:pPr marL="457200" indent="-457200">
              <a:buFont typeface="+mj-lt"/>
              <a:buAutoNum type="arabicPeriod"/>
            </a:pPr>
            <a:r>
              <a:rPr lang="en-US" sz="2000" dirty="0">
                <a:solidFill>
                  <a:schemeClr val="bg1">
                    <a:lumMod val="85000"/>
                  </a:schemeClr>
                </a:solidFill>
                <a:latin typeface="Aptos Narrow" panose="020B0004020202020204" pitchFamily="34" charset="0"/>
              </a:rPr>
              <a:t>    MY SQL</a:t>
            </a:r>
          </a:p>
          <a:p>
            <a:r>
              <a:rPr lang="en-US" sz="2000" dirty="0">
                <a:solidFill>
                  <a:schemeClr val="bg1">
                    <a:lumMod val="85000"/>
                  </a:schemeClr>
                </a:solidFill>
                <a:latin typeface="Aptos Narrow" panose="020B0004020202020204" pitchFamily="34" charset="0"/>
              </a:rPr>
              <a:t> </a:t>
            </a:r>
            <a:r>
              <a:rPr lang="en-US" sz="2200" dirty="0">
                <a:solidFill>
                  <a:schemeClr val="bg1">
                    <a:lumMod val="85000"/>
                  </a:schemeClr>
                </a:solidFill>
                <a:latin typeface="Aptos Narrow" panose="020B0004020202020204" pitchFamily="34" charset="0"/>
              </a:rPr>
              <a:t>Features: </a:t>
            </a:r>
          </a:p>
          <a:p>
            <a:pPr marL="457200" indent="-457200">
              <a:buFont typeface="+mj-lt"/>
              <a:buAutoNum type="arabicPeriod"/>
            </a:pPr>
            <a:r>
              <a:rPr lang="en-US" sz="2000" dirty="0">
                <a:solidFill>
                  <a:schemeClr val="bg1">
                    <a:lumMod val="85000"/>
                  </a:schemeClr>
                </a:solidFill>
                <a:latin typeface="Aptos Narrow" panose="020B0004020202020204" pitchFamily="34" charset="0"/>
              </a:rPr>
              <a:t> Data Integration and Centralization</a:t>
            </a:r>
          </a:p>
          <a:p>
            <a:pPr marL="457200" indent="-457200">
              <a:buFont typeface="+mj-lt"/>
              <a:buAutoNum type="arabicPeriod"/>
            </a:pPr>
            <a:r>
              <a:rPr lang="en-US" sz="2000" dirty="0">
                <a:solidFill>
                  <a:schemeClr val="bg1">
                    <a:lumMod val="85000"/>
                  </a:schemeClr>
                </a:solidFill>
                <a:latin typeface="Aptos Narrow" panose="020B0004020202020204" pitchFamily="34" charset="0"/>
              </a:rPr>
              <a:t> Predictive and Prescriptive Analytics</a:t>
            </a:r>
          </a:p>
          <a:p>
            <a:pPr marL="457200" indent="-457200">
              <a:buFont typeface="+mj-lt"/>
              <a:buAutoNum type="arabicPeriod"/>
            </a:pPr>
            <a:r>
              <a:rPr lang="en-US" sz="2000" dirty="0">
                <a:solidFill>
                  <a:schemeClr val="bg1">
                    <a:lumMod val="85000"/>
                  </a:schemeClr>
                </a:solidFill>
                <a:latin typeface="Aptos Narrow" panose="020B0004020202020204" pitchFamily="34" charset="0"/>
              </a:rPr>
              <a:t>Performance and Productivity Metrics</a:t>
            </a:r>
            <a:endParaRPr lang="en-IN" sz="2000" dirty="0">
              <a:solidFill>
                <a:schemeClr val="bg1">
                  <a:lumMod val="85000"/>
                </a:schemeClr>
              </a:solidFill>
              <a:latin typeface="Aptos Narrow" panose="020B0004020202020204" pitchFamily="34" charset="0"/>
            </a:endParaRPr>
          </a:p>
        </p:txBody>
      </p:sp>
      <p:pic>
        <p:nvPicPr>
          <p:cNvPr id="9" name="Picture 8">
            <a:extLst>
              <a:ext uri="{FF2B5EF4-FFF2-40B4-BE49-F238E27FC236}">
                <a16:creationId xmlns:a16="http://schemas.microsoft.com/office/drawing/2014/main" id="{954647CB-24D3-A23E-7931-377491AB9B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6921" y="1948026"/>
            <a:ext cx="3553132" cy="3553132"/>
          </a:xfrm>
          <a:prstGeom prst="rect">
            <a:avLst/>
          </a:prstGeom>
        </p:spPr>
      </p:pic>
      <p:cxnSp>
        <p:nvCxnSpPr>
          <p:cNvPr id="10" name="Straight Connector 9">
            <a:extLst>
              <a:ext uri="{FF2B5EF4-FFF2-40B4-BE49-F238E27FC236}">
                <a16:creationId xmlns:a16="http://schemas.microsoft.com/office/drawing/2014/main" id="{18E02F8D-23E5-9D1F-E5B4-7B21B315CB48}"/>
              </a:ext>
            </a:extLst>
          </p:cNvPr>
          <p:cNvCxnSpPr>
            <a:cxnSpLocks/>
          </p:cNvCxnSpPr>
          <p:nvPr/>
        </p:nvCxnSpPr>
        <p:spPr>
          <a:xfrm>
            <a:off x="824681" y="1356842"/>
            <a:ext cx="9070259" cy="0"/>
          </a:xfrm>
          <a:prstGeom prst="line">
            <a:avLst/>
          </a:prstGeom>
          <a:ln w="12700">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FF6B2C-9DA3-2F2B-E05F-0F5572AA5502}"/>
              </a:ext>
            </a:extLst>
          </p:cNvPr>
          <p:cNvSpPr txBox="1"/>
          <p:nvPr/>
        </p:nvSpPr>
        <p:spPr>
          <a:xfrm>
            <a:off x="10540181" y="361528"/>
            <a:ext cx="530942" cy="400110"/>
          </a:xfrm>
          <a:prstGeom prst="rect">
            <a:avLst/>
          </a:prstGeom>
          <a:noFill/>
        </p:spPr>
        <p:txBody>
          <a:bodyPr wrap="square" rtlCol="0">
            <a:spAutoFit/>
          </a:bodyPr>
          <a:lstStyle/>
          <a:p>
            <a:r>
              <a:rPr lang="en-US" sz="2000" dirty="0"/>
              <a:t>18</a:t>
            </a:r>
            <a:endParaRPr lang="en-IN" sz="2000" dirty="0"/>
          </a:p>
        </p:txBody>
      </p:sp>
    </p:spTree>
    <p:extLst>
      <p:ext uri="{BB962C8B-B14F-4D97-AF65-F5344CB8AC3E}">
        <p14:creationId xmlns:p14="http://schemas.microsoft.com/office/powerpoint/2010/main" val="2631691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4B898-ED4B-D1B4-2AF6-9703949AAF41}"/>
              </a:ext>
            </a:extLst>
          </p:cNvPr>
          <p:cNvSpPr txBox="1">
            <a:spLocks/>
          </p:cNvSpPr>
          <p:nvPr/>
        </p:nvSpPr>
        <p:spPr>
          <a:xfrm>
            <a:off x="423614" y="334187"/>
            <a:ext cx="6596618" cy="598714"/>
          </a:xfrm>
          <a:prstGeom prst="rect">
            <a:avLst/>
          </a:prstGeom>
        </p:spPr>
        <p:txBody>
          <a:bodyP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tx2">
                    <a:lumMod val="75000"/>
                  </a:schemeClr>
                </a:solidFill>
                <a:latin typeface="Aptos Narrow" panose="020B0004020202020204" pitchFamily="34" charset="0"/>
              </a:rPr>
              <a:t>EXCEL DASHBOARD</a:t>
            </a:r>
            <a:endParaRPr lang="en-IN" b="1" dirty="0">
              <a:solidFill>
                <a:schemeClr val="tx2">
                  <a:lumMod val="75000"/>
                </a:schemeClr>
              </a:solidFill>
              <a:latin typeface="Aptos Narrow" panose="020B0004020202020204" pitchFamily="34" charset="0"/>
            </a:endParaRPr>
          </a:p>
        </p:txBody>
      </p:sp>
      <p:cxnSp>
        <p:nvCxnSpPr>
          <p:cNvPr id="4" name="Straight Connector 3">
            <a:extLst>
              <a:ext uri="{FF2B5EF4-FFF2-40B4-BE49-F238E27FC236}">
                <a16:creationId xmlns:a16="http://schemas.microsoft.com/office/drawing/2014/main" id="{085A6B9A-2C52-8FBB-9187-62A2BEE2D3FF}"/>
              </a:ext>
            </a:extLst>
          </p:cNvPr>
          <p:cNvCxnSpPr>
            <a:cxnSpLocks/>
          </p:cNvCxnSpPr>
          <p:nvPr/>
        </p:nvCxnSpPr>
        <p:spPr>
          <a:xfrm>
            <a:off x="423614" y="952555"/>
            <a:ext cx="9070259" cy="0"/>
          </a:xfrm>
          <a:prstGeom prst="line">
            <a:avLst/>
          </a:prstGeom>
          <a:ln w="12700">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6060F1DE-189B-3367-D7B7-530F1B14C14F}"/>
              </a:ext>
            </a:extLst>
          </p:cNvPr>
          <p:cNvSpPr txBox="1"/>
          <p:nvPr/>
        </p:nvSpPr>
        <p:spPr>
          <a:xfrm>
            <a:off x="10540181" y="361528"/>
            <a:ext cx="530942" cy="400110"/>
          </a:xfrm>
          <a:prstGeom prst="rect">
            <a:avLst/>
          </a:prstGeom>
          <a:noFill/>
        </p:spPr>
        <p:txBody>
          <a:bodyPr wrap="square" rtlCol="0">
            <a:spAutoFit/>
          </a:bodyPr>
          <a:lstStyle/>
          <a:p>
            <a:r>
              <a:rPr lang="en-US" sz="2000" dirty="0"/>
              <a:t>19</a:t>
            </a:r>
            <a:endParaRPr lang="en-IN" sz="2000" dirty="0"/>
          </a:p>
        </p:txBody>
      </p:sp>
      <p:pic>
        <p:nvPicPr>
          <p:cNvPr id="6" name="Picture 5">
            <a:extLst>
              <a:ext uri="{FF2B5EF4-FFF2-40B4-BE49-F238E27FC236}">
                <a16:creationId xmlns:a16="http://schemas.microsoft.com/office/drawing/2014/main" id="{18D7C1EB-E4C8-AEDF-EE53-A0FBF390AC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057" y="1137319"/>
            <a:ext cx="11582400" cy="5359151"/>
          </a:xfrm>
          <a:prstGeom prst="rect">
            <a:avLst/>
          </a:prstGeom>
        </p:spPr>
      </p:pic>
    </p:spTree>
    <p:extLst>
      <p:ext uri="{BB962C8B-B14F-4D97-AF65-F5344CB8AC3E}">
        <p14:creationId xmlns:p14="http://schemas.microsoft.com/office/powerpoint/2010/main" val="1858596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067D7-BD84-860E-D87C-EBF613228A77}"/>
              </a:ext>
            </a:extLst>
          </p:cNvPr>
          <p:cNvSpPr>
            <a:spLocks noGrp="1"/>
          </p:cNvSpPr>
          <p:nvPr>
            <p:ph type="ctrTitle"/>
          </p:nvPr>
        </p:nvSpPr>
        <p:spPr>
          <a:xfrm>
            <a:off x="935820" y="773763"/>
            <a:ext cx="3293806" cy="664029"/>
          </a:xfrm>
        </p:spPr>
        <p:txBody>
          <a:bodyPr>
            <a:normAutofit fontScale="90000"/>
          </a:bodyPr>
          <a:lstStyle/>
          <a:p>
            <a:pPr algn="l"/>
            <a:r>
              <a:rPr lang="en-IN" sz="3600" b="1">
                <a:latin typeface="Century Gothic (Body)"/>
                <a:ea typeface="Tahoma" panose="020B0604030504040204" pitchFamily="34" charset="0"/>
                <a:cs typeface="Tahoma" panose="020B0604030504040204" pitchFamily="34" charset="0"/>
              </a:rPr>
              <a:t>MEET OUR TEAM</a:t>
            </a:r>
            <a:endParaRPr lang="en-IN" sz="3600" b="1" dirty="0">
              <a:latin typeface="Century Gothic (Body)"/>
              <a:ea typeface="Tahoma" panose="020B0604030504040204" pitchFamily="34" charset="0"/>
              <a:cs typeface="Tahoma" panose="020B0604030504040204" pitchFamily="34" charset="0"/>
            </a:endParaRPr>
          </a:p>
        </p:txBody>
      </p:sp>
      <p:sp>
        <p:nvSpPr>
          <p:cNvPr id="3" name="Subtitle 2">
            <a:extLst>
              <a:ext uri="{FF2B5EF4-FFF2-40B4-BE49-F238E27FC236}">
                <a16:creationId xmlns:a16="http://schemas.microsoft.com/office/drawing/2014/main" id="{4FD6F15F-9EA7-73C7-F96B-DFD7CDCDEF6E}"/>
              </a:ext>
            </a:extLst>
          </p:cNvPr>
          <p:cNvSpPr>
            <a:spLocks noGrp="1"/>
          </p:cNvSpPr>
          <p:nvPr>
            <p:ph type="subTitle" idx="1"/>
          </p:nvPr>
        </p:nvSpPr>
        <p:spPr>
          <a:xfrm>
            <a:off x="1323316" y="1934146"/>
            <a:ext cx="4772684" cy="3995057"/>
          </a:xfrm>
        </p:spPr>
        <p:txBody>
          <a:bodyPr>
            <a:normAutofit lnSpcReduction="10000"/>
          </a:bodyPr>
          <a:lstStyle/>
          <a:p>
            <a:r>
              <a:rPr lang="en-IN" sz="2000" b="1" u="sng" dirty="0">
                <a:solidFill>
                  <a:schemeClr val="bg1">
                    <a:lumMod val="95000"/>
                  </a:schemeClr>
                </a:solidFill>
                <a:latin typeface="Century Gothic (Body)"/>
              </a:rPr>
              <a:t>TEAM MEMBERS :-</a:t>
            </a:r>
          </a:p>
          <a:p>
            <a:pPr marL="342900" indent="-342900">
              <a:buFont typeface="+mj-lt"/>
              <a:buAutoNum type="arabicPeriod"/>
            </a:pPr>
            <a:r>
              <a:rPr lang="en-IN" dirty="0">
                <a:solidFill>
                  <a:schemeClr val="bg1">
                    <a:lumMod val="95000"/>
                  </a:schemeClr>
                </a:solidFill>
                <a:latin typeface="Century Gothic (Body)"/>
              </a:rPr>
              <a:t>Ms.</a:t>
            </a:r>
            <a:r>
              <a:rPr lang="en-IN" b="0" i="0" dirty="0">
                <a:solidFill>
                  <a:schemeClr val="bg1">
                    <a:lumMod val="95000"/>
                  </a:schemeClr>
                </a:solidFill>
                <a:effectLst/>
                <a:latin typeface="Century Gothic (Body)"/>
              </a:rPr>
              <a:t> </a:t>
            </a:r>
            <a:r>
              <a:rPr lang="en-IN" b="0" i="0" dirty="0" err="1">
                <a:solidFill>
                  <a:schemeClr val="bg1">
                    <a:lumMod val="95000"/>
                  </a:schemeClr>
                </a:solidFill>
                <a:effectLst/>
                <a:latin typeface="Century Gothic (Body)"/>
              </a:rPr>
              <a:t>Landge</a:t>
            </a:r>
            <a:r>
              <a:rPr lang="en-IN" b="0" i="0" dirty="0">
                <a:solidFill>
                  <a:schemeClr val="bg1">
                    <a:lumMod val="95000"/>
                  </a:schemeClr>
                </a:solidFill>
                <a:effectLst/>
                <a:latin typeface="Century Gothic (Body)"/>
              </a:rPr>
              <a:t> Ruchika Ravindra</a:t>
            </a:r>
            <a:endParaRPr lang="en-IN" dirty="0">
              <a:solidFill>
                <a:schemeClr val="bg1">
                  <a:lumMod val="95000"/>
                </a:schemeClr>
              </a:solidFill>
              <a:latin typeface="Century Gothic (Body)"/>
            </a:endParaRPr>
          </a:p>
          <a:p>
            <a:pPr marL="342900" indent="-342900">
              <a:buFont typeface="+mj-lt"/>
              <a:buAutoNum type="arabicPeriod"/>
            </a:pPr>
            <a:r>
              <a:rPr lang="en-IN" dirty="0">
                <a:solidFill>
                  <a:schemeClr val="bg1">
                    <a:lumMod val="95000"/>
                  </a:schemeClr>
                </a:solidFill>
                <a:latin typeface="Century Gothic (Body)"/>
              </a:rPr>
              <a:t>Ms.</a:t>
            </a:r>
            <a:r>
              <a:rPr lang="en-IN" b="0" i="0" dirty="0">
                <a:solidFill>
                  <a:schemeClr val="bg1">
                    <a:lumMod val="95000"/>
                  </a:schemeClr>
                </a:solidFill>
                <a:effectLst/>
                <a:latin typeface="Century Gothic (Body)"/>
              </a:rPr>
              <a:t> Samikhya Sahoo</a:t>
            </a:r>
          </a:p>
          <a:p>
            <a:pPr marL="342900" indent="-342900">
              <a:buFont typeface="+mj-lt"/>
              <a:buAutoNum type="arabicPeriod"/>
            </a:pPr>
            <a:r>
              <a:rPr lang="en-IN" dirty="0">
                <a:solidFill>
                  <a:schemeClr val="bg1">
                    <a:lumMod val="95000"/>
                  </a:schemeClr>
                </a:solidFill>
                <a:latin typeface="Century Gothic (Body)"/>
              </a:rPr>
              <a:t>Ms.</a:t>
            </a:r>
            <a:r>
              <a:rPr lang="en-IN" b="0" i="0" dirty="0">
                <a:solidFill>
                  <a:schemeClr val="bg1">
                    <a:lumMod val="95000"/>
                  </a:schemeClr>
                </a:solidFill>
                <a:effectLst/>
                <a:latin typeface="Century Gothic (Body)"/>
              </a:rPr>
              <a:t> Saloni Sanjay </a:t>
            </a:r>
            <a:r>
              <a:rPr lang="en-IN" b="0" i="0" dirty="0" err="1">
                <a:solidFill>
                  <a:schemeClr val="bg1">
                    <a:lumMod val="95000"/>
                  </a:schemeClr>
                </a:solidFill>
                <a:effectLst/>
                <a:latin typeface="Century Gothic (Body)"/>
              </a:rPr>
              <a:t>Choudhari</a:t>
            </a:r>
            <a:endParaRPr lang="en-IN" dirty="0">
              <a:solidFill>
                <a:schemeClr val="bg1">
                  <a:lumMod val="95000"/>
                </a:schemeClr>
              </a:solidFill>
              <a:latin typeface="Century Gothic (Body)"/>
            </a:endParaRPr>
          </a:p>
          <a:p>
            <a:pPr marL="342900" indent="-342900" algn="l">
              <a:buFont typeface="+mj-lt"/>
              <a:buAutoNum type="arabicPeriod"/>
            </a:pPr>
            <a:r>
              <a:rPr lang="en-IN" dirty="0">
                <a:solidFill>
                  <a:schemeClr val="bg1">
                    <a:lumMod val="95000"/>
                  </a:schemeClr>
                </a:solidFill>
                <a:latin typeface="Century Gothic (Body)"/>
              </a:rPr>
              <a:t>Ms.</a:t>
            </a:r>
            <a:r>
              <a:rPr lang="en-IN" b="0" i="0" dirty="0">
                <a:solidFill>
                  <a:schemeClr val="bg1">
                    <a:lumMod val="95000"/>
                  </a:schemeClr>
                </a:solidFill>
                <a:effectLst/>
                <a:latin typeface="Century Gothic (Body)"/>
              </a:rPr>
              <a:t> Sheetal </a:t>
            </a:r>
            <a:r>
              <a:rPr lang="en-IN" b="0" i="0" dirty="0" err="1">
                <a:solidFill>
                  <a:schemeClr val="bg1">
                    <a:lumMod val="95000"/>
                  </a:schemeClr>
                </a:solidFill>
                <a:effectLst/>
                <a:latin typeface="Century Gothic (Body)"/>
              </a:rPr>
              <a:t>subhash</a:t>
            </a:r>
            <a:r>
              <a:rPr lang="en-IN" b="0" i="0" dirty="0">
                <a:solidFill>
                  <a:schemeClr val="bg1">
                    <a:lumMod val="95000"/>
                  </a:schemeClr>
                </a:solidFill>
                <a:effectLst/>
                <a:latin typeface="Century Gothic (Body)"/>
              </a:rPr>
              <a:t> </a:t>
            </a:r>
            <a:r>
              <a:rPr lang="en-IN" b="0" i="0" dirty="0" err="1">
                <a:solidFill>
                  <a:schemeClr val="bg1">
                    <a:lumMod val="95000"/>
                  </a:schemeClr>
                </a:solidFill>
                <a:effectLst/>
                <a:latin typeface="Century Gothic (Body)"/>
              </a:rPr>
              <a:t>gupta</a:t>
            </a:r>
            <a:endParaRPr lang="en-IN" b="0" i="0" dirty="0">
              <a:solidFill>
                <a:schemeClr val="bg1">
                  <a:lumMod val="95000"/>
                </a:schemeClr>
              </a:solidFill>
              <a:effectLst/>
              <a:latin typeface="Century Gothic (Body)"/>
            </a:endParaRPr>
          </a:p>
          <a:p>
            <a:pPr marL="342900" indent="-342900">
              <a:buFont typeface="+mj-lt"/>
              <a:buAutoNum type="arabicPeriod"/>
            </a:pPr>
            <a:r>
              <a:rPr lang="en-IN" dirty="0">
                <a:solidFill>
                  <a:schemeClr val="bg1">
                    <a:lumMod val="95000"/>
                  </a:schemeClr>
                </a:solidFill>
                <a:latin typeface="Century Gothic (Body)"/>
              </a:rPr>
              <a:t>Ms.</a:t>
            </a:r>
            <a:r>
              <a:rPr lang="en-IN" b="0" i="0" dirty="0">
                <a:solidFill>
                  <a:schemeClr val="bg1">
                    <a:lumMod val="95000"/>
                  </a:schemeClr>
                </a:solidFill>
                <a:effectLst/>
                <a:latin typeface="Century Gothic (Body)"/>
              </a:rPr>
              <a:t> Siddhi Dilip </a:t>
            </a:r>
            <a:r>
              <a:rPr lang="en-IN" b="0" i="0" dirty="0" err="1">
                <a:solidFill>
                  <a:schemeClr val="bg1">
                    <a:lumMod val="95000"/>
                  </a:schemeClr>
                </a:solidFill>
                <a:effectLst/>
                <a:latin typeface="Century Gothic (Body)"/>
              </a:rPr>
              <a:t>Ugale</a:t>
            </a:r>
            <a:endParaRPr lang="en-IN" b="0" i="0" dirty="0">
              <a:solidFill>
                <a:schemeClr val="bg1">
                  <a:lumMod val="95000"/>
                </a:schemeClr>
              </a:solidFill>
              <a:effectLst/>
              <a:latin typeface="Century Gothic (Body)"/>
            </a:endParaRPr>
          </a:p>
          <a:p>
            <a:endParaRPr lang="en-IN" b="0" i="0" u="sng" dirty="0">
              <a:solidFill>
                <a:schemeClr val="bg1">
                  <a:lumMod val="95000"/>
                </a:schemeClr>
              </a:solidFill>
              <a:effectLst/>
              <a:latin typeface="Century Gothic (Body)"/>
            </a:endParaRPr>
          </a:p>
          <a:p>
            <a:pPr algn="l"/>
            <a:r>
              <a:rPr lang="en-US" sz="2000" b="1" u="sng" dirty="0">
                <a:solidFill>
                  <a:schemeClr val="bg1">
                    <a:lumMod val="95000"/>
                  </a:schemeClr>
                </a:solidFill>
                <a:latin typeface="Century Gothic (Body)"/>
                <a:ea typeface="Calibri" panose="020F0502020204030204" pitchFamily="34" charset="0"/>
                <a:cs typeface="Calibri" panose="020F0502020204030204" pitchFamily="34" charset="0"/>
              </a:rPr>
              <a:t>Mentors:</a:t>
            </a:r>
          </a:p>
          <a:p>
            <a:pPr marL="285750" indent="-285750" algn="l">
              <a:buFont typeface="Wingdings" panose="05000000000000000000" pitchFamily="2" charset="2"/>
              <a:buChar char="Ø"/>
            </a:pPr>
            <a:r>
              <a:rPr lang="en-US" dirty="0" err="1">
                <a:solidFill>
                  <a:schemeClr val="bg1">
                    <a:lumMod val="95000"/>
                  </a:schemeClr>
                </a:solidFill>
                <a:latin typeface="Century Gothic (Body)"/>
                <a:ea typeface="Calibri" panose="020F0502020204030204" pitchFamily="34" charset="0"/>
                <a:cs typeface="Calibri" panose="020F0502020204030204" pitchFamily="34" charset="0"/>
              </a:rPr>
              <a:t>Mr.Bharat</a:t>
            </a:r>
            <a:r>
              <a:rPr lang="en-US" dirty="0">
                <a:solidFill>
                  <a:schemeClr val="bg1">
                    <a:lumMod val="95000"/>
                  </a:schemeClr>
                </a:solidFill>
                <a:latin typeface="Century Gothic (Body)"/>
                <a:ea typeface="Calibri" panose="020F0502020204030204" pitchFamily="34" charset="0"/>
                <a:cs typeface="Calibri" panose="020F0502020204030204" pitchFamily="34" charset="0"/>
              </a:rPr>
              <a:t> Gunda</a:t>
            </a:r>
          </a:p>
          <a:p>
            <a:pPr marL="285750" indent="-285750" algn="l">
              <a:buFont typeface="Wingdings" panose="05000000000000000000" pitchFamily="2" charset="2"/>
              <a:buChar char="Ø"/>
            </a:pPr>
            <a:r>
              <a:rPr lang="en-US" dirty="0" err="1">
                <a:solidFill>
                  <a:schemeClr val="bg1">
                    <a:lumMod val="95000"/>
                  </a:schemeClr>
                </a:solidFill>
                <a:latin typeface="Century Gothic (Body)"/>
                <a:ea typeface="Calibri" panose="020F0502020204030204" pitchFamily="34" charset="0"/>
                <a:cs typeface="Calibri" panose="020F0502020204030204" pitchFamily="34" charset="0"/>
              </a:rPr>
              <a:t>Ms.Dipti</a:t>
            </a:r>
            <a:r>
              <a:rPr lang="en-US" dirty="0">
                <a:solidFill>
                  <a:schemeClr val="bg1">
                    <a:lumMod val="95000"/>
                  </a:schemeClr>
                </a:solidFill>
                <a:latin typeface="Century Gothic (Body)"/>
                <a:ea typeface="Calibri" panose="020F0502020204030204" pitchFamily="34" charset="0"/>
                <a:cs typeface="Calibri" panose="020F0502020204030204" pitchFamily="34" charset="0"/>
              </a:rPr>
              <a:t> </a:t>
            </a:r>
            <a:endParaRPr lang="en-IN" dirty="0">
              <a:solidFill>
                <a:schemeClr val="bg1">
                  <a:lumMod val="95000"/>
                </a:schemeClr>
              </a:solidFill>
              <a:latin typeface="Century Gothic (Body)"/>
              <a:ea typeface="Calibri" panose="020F0502020204030204" pitchFamily="34" charset="0"/>
              <a:cs typeface="Calibri" panose="020F0502020204030204" pitchFamily="34" charset="0"/>
            </a:endParaRPr>
          </a:p>
        </p:txBody>
      </p:sp>
      <p:pic>
        <p:nvPicPr>
          <p:cNvPr id="5" name="Graphic 4" descr="Users with solid fill">
            <a:extLst>
              <a:ext uri="{FF2B5EF4-FFF2-40B4-BE49-F238E27FC236}">
                <a16:creationId xmlns:a16="http://schemas.microsoft.com/office/drawing/2014/main" id="{2409547B-CC7D-10D5-BCF8-D808BDA33AA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85039" y="2168365"/>
            <a:ext cx="2971799" cy="2971799"/>
          </a:xfrm>
          <a:prstGeom prst="rect">
            <a:avLst/>
          </a:prstGeom>
        </p:spPr>
      </p:pic>
      <p:cxnSp>
        <p:nvCxnSpPr>
          <p:cNvPr id="7" name="Straight Connector 6">
            <a:extLst>
              <a:ext uri="{FF2B5EF4-FFF2-40B4-BE49-F238E27FC236}">
                <a16:creationId xmlns:a16="http://schemas.microsoft.com/office/drawing/2014/main" id="{F9C3E5B7-892F-5BAD-115B-B1376C48CFBF}"/>
              </a:ext>
            </a:extLst>
          </p:cNvPr>
          <p:cNvCxnSpPr>
            <a:cxnSpLocks/>
          </p:cNvCxnSpPr>
          <p:nvPr/>
        </p:nvCxnSpPr>
        <p:spPr>
          <a:xfrm flipV="1">
            <a:off x="830826" y="1389772"/>
            <a:ext cx="9026012" cy="96040"/>
          </a:xfrm>
          <a:prstGeom prst="line">
            <a:avLst/>
          </a:prstGeom>
          <a:ln w="12700">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8CD3895-4EDB-9595-8CE2-4C5EC9197547}"/>
              </a:ext>
            </a:extLst>
          </p:cNvPr>
          <p:cNvSpPr txBox="1"/>
          <p:nvPr/>
        </p:nvSpPr>
        <p:spPr>
          <a:xfrm>
            <a:off x="10609006" y="324464"/>
            <a:ext cx="383459" cy="400110"/>
          </a:xfrm>
          <a:prstGeom prst="rect">
            <a:avLst/>
          </a:prstGeom>
          <a:noFill/>
        </p:spPr>
        <p:txBody>
          <a:bodyPr wrap="square" rtlCol="0">
            <a:spAutoFit/>
          </a:bodyPr>
          <a:lstStyle/>
          <a:p>
            <a:r>
              <a:rPr lang="en-US" sz="2000" dirty="0"/>
              <a:t>2</a:t>
            </a:r>
            <a:endParaRPr lang="en-IN" sz="2000" dirty="0"/>
          </a:p>
        </p:txBody>
      </p:sp>
    </p:spTree>
    <p:extLst>
      <p:ext uri="{BB962C8B-B14F-4D97-AF65-F5344CB8AC3E}">
        <p14:creationId xmlns:p14="http://schemas.microsoft.com/office/powerpoint/2010/main" val="3927123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4B898-ED4B-D1B4-2AF6-9703949AAF41}"/>
              </a:ext>
            </a:extLst>
          </p:cNvPr>
          <p:cNvSpPr txBox="1">
            <a:spLocks/>
          </p:cNvSpPr>
          <p:nvPr/>
        </p:nvSpPr>
        <p:spPr>
          <a:xfrm>
            <a:off x="423614" y="334187"/>
            <a:ext cx="6596618" cy="598714"/>
          </a:xfrm>
          <a:prstGeom prst="rect">
            <a:avLst/>
          </a:prstGeom>
        </p:spPr>
        <p:txBody>
          <a:bodyP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tx2">
                    <a:lumMod val="75000"/>
                  </a:schemeClr>
                </a:solidFill>
                <a:latin typeface="Aptos Narrow" panose="020B0004020202020204" pitchFamily="34" charset="0"/>
              </a:rPr>
              <a:t>TABLEAU DASHBOARD</a:t>
            </a:r>
            <a:endParaRPr lang="en-IN" b="1" dirty="0">
              <a:solidFill>
                <a:schemeClr val="tx2">
                  <a:lumMod val="75000"/>
                </a:schemeClr>
              </a:solidFill>
              <a:latin typeface="Aptos Narrow" panose="020B0004020202020204" pitchFamily="34" charset="0"/>
            </a:endParaRPr>
          </a:p>
        </p:txBody>
      </p:sp>
      <p:cxnSp>
        <p:nvCxnSpPr>
          <p:cNvPr id="4" name="Straight Connector 3">
            <a:extLst>
              <a:ext uri="{FF2B5EF4-FFF2-40B4-BE49-F238E27FC236}">
                <a16:creationId xmlns:a16="http://schemas.microsoft.com/office/drawing/2014/main" id="{12A2F8BB-EE6C-D84D-F5B0-E145E51C9E50}"/>
              </a:ext>
            </a:extLst>
          </p:cNvPr>
          <p:cNvCxnSpPr>
            <a:cxnSpLocks/>
          </p:cNvCxnSpPr>
          <p:nvPr/>
        </p:nvCxnSpPr>
        <p:spPr>
          <a:xfrm>
            <a:off x="423614" y="1011549"/>
            <a:ext cx="9070259" cy="0"/>
          </a:xfrm>
          <a:prstGeom prst="line">
            <a:avLst/>
          </a:prstGeom>
          <a:ln w="12700">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AE10C8EF-01AB-13C0-6019-64C5FE6DC268}"/>
              </a:ext>
            </a:extLst>
          </p:cNvPr>
          <p:cNvSpPr txBox="1"/>
          <p:nvPr/>
        </p:nvSpPr>
        <p:spPr>
          <a:xfrm>
            <a:off x="10540181" y="361528"/>
            <a:ext cx="530942" cy="400110"/>
          </a:xfrm>
          <a:prstGeom prst="rect">
            <a:avLst/>
          </a:prstGeom>
          <a:noFill/>
        </p:spPr>
        <p:txBody>
          <a:bodyPr wrap="square" rtlCol="0">
            <a:spAutoFit/>
          </a:bodyPr>
          <a:lstStyle/>
          <a:p>
            <a:r>
              <a:rPr lang="en-US" sz="2000" dirty="0"/>
              <a:t>20</a:t>
            </a:r>
            <a:endParaRPr lang="en-IN" sz="2000" dirty="0"/>
          </a:p>
        </p:txBody>
      </p:sp>
      <p:pic>
        <p:nvPicPr>
          <p:cNvPr id="6" name="Picture 5">
            <a:extLst>
              <a:ext uri="{FF2B5EF4-FFF2-40B4-BE49-F238E27FC236}">
                <a16:creationId xmlns:a16="http://schemas.microsoft.com/office/drawing/2014/main" id="{730DB605-B38F-A3C5-F1FC-2EB1EA8B6C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0197"/>
            <a:ext cx="11843657" cy="5469879"/>
          </a:xfrm>
          <a:prstGeom prst="rect">
            <a:avLst/>
          </a:prstGeom>
        </p:spPr>
      </p:pic>
    </p:spTree>
    <p:extLst>
      <p:ext uri="{BB962C8B-B14F-4D97-AF65-F5344CB8AC3E}">
        <p14:creationId xmlns:p14="http://schemas.microsoft.com/office/powerpoint/2010/main" val="13253648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4B898-ED4B-D1B4-2AF6-9703949AAF41}"/>
              </a:ext>
            </a:extLst>
          </p:cNvPr>
          <p:cNvSpPr txBox="1">
            <a:spLocks/>
          </p:cNvSpPr>
          <p:nvPr/>
        </p:nvSpPr>
        <p:spPr>
          <a:xfrm>
            <a:off x="423614" y="334187"/>
            <a:ext cx="6596618" cy="598714"/>
          </a:xfrm>
          <a:prstGeom prst="rect">
            <a:avLst/>
          </a:prstGeom>
        </p:spPr>
        <p:txBody>
          <a:bodyP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tx2">
                    <a:lumMod val="75000"/>
                  </a:schemeClr>
                </a:solidFill>
                <a:latin typeface="Aptos Narrow" panose="020B0004020202020204" pitchFamily="34" charset="0"/>
              </a:rPr>
              <a:t>POWER BI DASHBOARD</a:t>
            </a:r>
            <a:endParaRPr lang="en-IN" b="1" dirty="0">
              <a:solidFill>
                <a:schemeClr val="tx2">
                  <a:lumMod val="75000"/>
                </a:schemeClr>
              </a:solidFill>
              <a:latin typeface="Aptos Narrow" panose="020B0004020202020204" pitchFamily="34" charset="0"/>
            </a:endParaRPr>
          </a:p>
        </p:txBody>
      </p:sp>
      <p:cxnSp>
        <p:nvCxnSpPr>
          <p:cNvPr id="5" name="Straight Connector 4">
            <a:extLst>
              <a:ext uri="{FF2B5EF4-FFF2-40B4-BE49-F238E27FC236}">
                <a16:creationId xmlns:a16="http://schemas.microsoft.com/office/drawing/2014/main" id="{A82C1BE2-6143-71F4-3084-96DF3E9C674F}"/>
              </a:ext>
            </a:extLst>
          </p:cNvPr>
          <p:cNvCxnSpPr>
            <a:cxnSpLocks/>
          </p:cNvCxnSpPr>
          <p:nvPr/>
        </p:nvCxnSpPr>
        <p:spPr>
          <a:xfrm>
            <a:off x="423614" y="952555"/>
            <a:ext cx="9070259" cy="0"/>
          </a:xfrm>
          <a:prstGeom prst="line">
            <a:avLst/>
          </a:prstGeom>
          <a:ln w="12700">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B2C03F8-BB3C-02F5-EB0F-7B93C0213E70}"/>
              </a:ext>
            </a:extLst>
          </p:cNvPr>
          <p:cNvSpPr txBox="1"/>
          <p:nvPr/>
        </p:nvSpPr>
        <p:spPr>
          <a:xfrm>
            <a:off x="10540181" y="361528"/>
            <a:ext cx="530942" cy="400110"/>
          </a:xfrm>
          <a:prstGeom prst="rect">
            <a:avLst/>
          </a:prstGeom>
          <a:noFill/>
        </p:spPr>
        <p:txBody>
          <a:bodyPr wrap="square" rtlCol="0">
            <a:spAutoFit/>
          </a:bodyPr>
          <a:lstStyle/>
          <a:p>
            <a:r>
              <a:rPr lang="en-US" sz="2000" dirty="0"/>
              <a:t>21</a:t>
            </a:r>
            <a:endParaRPr lang="en-IN" sz="2000" dirty="0"/>
          </a:p>
        </p:txBody>
      </p:sp>
      <p:pic>
        <p:nvPicPr>
          <p:cNvPr id="7" name="Picture 6">
            <a:extLst>
              <a:ext uri="{FF2B5EF4-FFF2-40B4-BE49-F238E27FC236}">
                <a16:creationId xmlns:a16="http://schemas.microsoft.com/office/drawing/2014/main" id="{C9868FFF-8688-F9E0-EB1C-CB818F025C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29" y="1186551"/>
            <a:ext cx="11560628" cy="5565721"/>
          </a:xfrm>
          <a:prstGeom prst="rect">
            <a:avLst/>
          </a:prstGeom>
        </p:spPr>
      </p:pic>
    </p:spTree>
    <p:extLst>
      <p:ext uri="{BB962C8B-B14F-4D97-AF65-F5344CB8AC3E}">
        <p14:creationId xmlns:p14="http://schemas.microsoft.com/office/powerpoint/2010/main" val="2813494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4B898-ED4B-D1B4-2AF6-9703949AAF41}"/>
              </a:ext>
            </a:extLst>
          </p:cNvPr>
          <p:cNvSpPr txBox="1">
            <a:spLocks/>
          </p:cNvSpPr>
          <p:nvPr/>
        </p:nvSpPr>
        <p:spPr>
          <a:xfrm>
            <a:off x="423614" y="334187"/>
            <a:ext cx="6596618" cy="598714"/>
          </a:xfrm>
          <a:prstGeom prst="rect">
            <a:avLst/>
          </a:prstGeom>
        </p:spPr>
        <p:txBody>
          <a:bodyP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tx2">
                    <a:lumMod val="75000"/>
                  </a:schemeClr>
                </a:solidFill>
                <a:latin typeface="Aptos Narrow" panose="020B0004020202020204" pitchFamily="34" charset="0"/>
              </a:rPr>
              <a:t>SQL QUERIES</a:t>
            </a:r>
            <a:endParaRPr lang="en-IN" b="1" dirty="0">
              <a:solidFill>
                <a:schemeClr val="tx2">
                  <a:lumMod val="75000"/>
                </a:schemeClr>
              </a:solidFill>
              <a:latin typeface="Aptos Narrow" panose="020B0004020202020204" pitchFamily="34" charset="0"/>
            </a:endParaRPr>
          </a:p>
        </p:txBody>
      </p:sp>
      <p:pic>
        <p:nvPicPr>
          <p:cNvPr id="3" name="Picture 2">
            <a:extLst>
              <a:ext uri="{FF2B5EF4-FFF2-40B4-BE49-F238E27FC236}">
                <a16:creationId xmlns:a16="http://schemas.microsoft.com/office/drawing/2014/main" id="{324AFA69-7A79-215B-88FE-79611C9344A2}"/>
              </a:ext>
            </a:extLst>
          </p:cNvPr>
          <p:cNvPicPr>
            <a:picLocks noChangeAspect="1"/>
          </p:cNvPicPr>
          <p:nvPr/>
        </p:nvPicPr>
        <p:blipFill>
          <a:blip r:embed="rId2"/>
          <a:stretch>
            <a:fillRect/>
          </a:stretch>
        </p:blipFill>
        <p:spPr>
          <a:xfrm>
            <a:off x="276130" y="1465006"/>
            <a:ext cx="5967354" cy="5167554"/>
          </a:xfrm>
          <a:prstGeom prst="rect">
            <a:avLst/>
          </a:prstGeom>
        </p:spPr>
      </p:pic>
      <p:pic>
        <p:nvPicPr>
          <p:cNvPr id="5" name="Picture 4">
            <a:extLst>
              <a:ext uri="{FF2B5EF4-FFF2-40B4-BE49-F238E27FC236}">
                <a16:creationId xmlns:a16="http://schemas.microsoft.com/office/drawing/2014/main" id="{F7FE763B-316A-7545-24F0-DB0F96A01BB8}"/>
              </a:ext>
            </a:extLst>
          </p:cNvPr>
          <p:cNvPicPr>
            <a:picLocks noChangeAspect="1"/>
          </p:cNvPicPr>
          <p:nvPr/>
        </p:nvPicPr>
        <p:blipFill>
          <a:blip r:embed="rId3"/>
          <a:stretch>
            <a:fillRect/>
          </a:stretch>
        </p:blipFill>
        <p:spPr>
          <a:xfrm>
            <a:off x="6486481" y="1465006"/>
            <a:ext cx="5617029" cy="5124136"/>
          </a:xfrm>
          <a:prstGeom prst="rect">
            <a:avLst/>
          </a:prstGeom>
        </p:spPr>
      </p:pic>
      <p:cxnSp>
        <p:nvCxnSpPr>
          <p:cNvPr id="6" name="Straight Connector 5">
            <a:extLst>
              <a:ext uri="{FF2B5EF4-FFF2-40B4-BE49-F238E27FC236}">
                <a16:creationId xmlns:a16="http://schemas.microsoft.com/office/drawing/2014/main" id="{CA13BCF3-21A8-BB27-92BF-00FDF5A01A9A}"/>
              </a:ext>
            </a:extLst>
          </p:cNvPr>
          <p:cNvCxnSpPr>
            <a:cxnSpLocks/>
          </p:cNvCxnSpPr>
          <p:nvPr/>
        </p:nvCxnSpPr>
        <p:spPr>
          <a:xfrm>
            <a:off x="423614" y="952555"/>
            <a:ext cx="9070259" cy="0"/>
          </a:xfrm>
          <a:prstGeom prst="line">
            <a:avLst/>
          </a:prstGeom>
          <a:ln w="12700">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BAE856C-9EE0-8DCD-B21A-42E2C76A9061}"/>
              </a:ext>
            </a:extLst>
          </p:cNvPr>
          <p:cNvSpPr txBox="1"/>
          <p:nvPr/>
        </p:nvSpPr>
        <p:spPr>
          <a:xfrm>
            <a:off x="10540181" y="361528"/>
            <a:ext cx="530942" cy="400110"/>
          </a:xfrm>
          <a:prstGeom prst="rect">
            <a:avLst/>
          </a:prstGeom>
          <a:noFill/>
        </p:spPr>
        <p:txBody>
          <a:bodyPr wrap="square" rtlCol="0">
            <a:spAutoFit/>
          </a:bodyPr>
          <a:lstStyle/>
          <a:p>
            <a:r>
              <a:rPr lang="en-US" sz="2000" dirty="0"/>
              <a:t>22</a:t>
            </a:r>
            <a:endParaRPr lang="en-IN" sz="2000" dirty="0"/>
          </a:p>
        </p:txBody>
      </p:sp>
    </p:spTree>
    <p:extLst>
      <p:ext uri="{BB962C8B-B14F-4D97-AF65-F5344CB8AC3E}">
        <p14:creationId xmlns:p14="http://schemas.microsoft.com/office/powerpoint/2010/main" val="8578684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0D257-9E1D-DEC7-0269-3A33CFAF278F}"/>
              </a:ext>
            </a:extLst>
          </p:cNvPr>
          <p:cNvSpPr>
            <a:spLocks noGrp="1"/>
          </p:cNvSpPr>
          <p:nvPr>
            <p:ph type="title"/>
          </p:nvPr>
        </p:nvSpPr>
        <p:spPr>
          <a:xfrm>
            <a:off x="4080167" y="1090977"/>
            <a:ext cx="4031665" cy="560844"/>
          </a:xfrm>
        </p:spPr>
        <p:txBody>
          <a:bodyPr>
            <a:noAutofit/>
          </a:bodyPr>
          <a:lstStyle/>
          <a:p>
            <a:r>
              <a:rPr lang="en-IN" b="1" dirty="0"/>
              <a:t>Key Insights</a:t>
            </a:r>
          </a:p>
        </p:txBody>
      </p:sp>
      <p:sp>
        <p:nvSpPr>
          <p:cNvPr id="3" name="Content Placeholder 2">
            <a:extLst>
              <a:ext uri="{FF2B5EF4-FFF2-40B4-BE49-F238E27FC236}">
                <a16:creationId xmlns:a16="http://schemas.microsoft.com/office/drawing/2014/main" id="{66F77B49-C113-5725-A2F5-A814CF0F7D13}"/>
              </a:ext>
            </a:extLst>
          </p:cNvPr>
          <p:cNvSpPr>
            <a:spLocks noGrp="1"/>
          </p:cNvSpPr>
          <p:nvPr>
            <p:ph idx="1"/>
          </p:nvPr>
        </p:nvSpPr>
        <p:spPr>
          <a:xfrm>
            <a:off x="845135" y="2448234"/>
            <a:ext cx="9603275" cy="3952176"/>
          </a:xfrm>
        </p:spPr>
        <p:txBody>
          <a:bodyPr>
            <a:noAutofit/>
          </a:bodyPr>
          <a:lstStyle/>
          <a:p>
            <a:pPr algn="just"/>
            <a:r>
              <a:rPr lang="en-US" b="1" dirty="0"/>
              <a:t>1.Revenue &amp; Bookings:</a:t>
            </a:r>
            <a:endParaRPr lang="en-US" dirty="0"/>
          </a:p>
          <a:p>
            <a:pPr algn="just">
              <a:buFont typeface="Arial" panose="020B0604020202020204" pitchFamily="34" charset="0"/>
              <a:buChar char="•"/>
            </a:pPr>
            <a:r>
              <a:rPr lang="en-US" dirty="0"/>
              <a:t>Total revenue generated is </a:t>
            </a:r>
            <a:r>
              <a:rPr lang="en-US" b="1" dirty="0"/>
              <a:t>1709M</a:t>
            </a:r>
            <a:r>
              <a:rPr lang="en-US" dirty="0"/>
              <a:t> with </a:t>
            </a:r>
            <a:r>
              <a:rPr lang="en-US" b="1" dirty="0"/>
              <a:t>135K total bookings</a:t>
            </a:r>
            <a:r>
              <a:rPr lang="en-US" dirty="0"/>
              <a:t>.</a:t>
            </a:r>
          </a:p>
          <a:p>
            <a:pPr algn="just">
              <a:buFont typeface="Arial" panose="020B0604020202020204" pitchFamily="34" charset="0"/>
              <a:buChar char="•"/>
            </a:pPr>
            <a:r>
              <a:rPr lang="en-US" dirty="0"/>
              <a:t>The cancellation rate is </a:t>
            </a:r>
            <a:r>
              <a:rPr lang="en-US" b="1" dirty="0"/>
              <a:t>24.83%</a:t>
            </a:r>
            <a:r>
              <a:rPr lang="en-US" dirty="0"/>
              <a:t>, indicating a significant loss of potential revenue.</a:t>
            </a:r>
          </a:p>
          <a:p>
            <a:pPr algn="just">
              <a:buFont typeface="Arial" panose="020B0604020202020204" pitchFamily="34" charset="0"/>
              <a:buChar char="•"/>
            </a:pPr>
            <a:r>
              <a:rPr lang="en-US" dirty="0"/>
              <a:t>The occupancy rate is </a:t>
            </a:r>
            <a:r>
              <a:rPr lang="en-US" b="1" dirty="0"/>
              <a:t>57.87%</a:t>
            </a:r>
            <a:r>
              <a:rPr lang="en-US" dirty="0"/>
              <a:t>, suggesting underutilization of capacity (233K total capacity).</a:t>
            </a:r>
          </a:p>
          <a:p>
            <a:pPr algn="just"/>
            <a:r>
              <a:rPr lang="en-US" b="1" dirty="0"/>
              <a:t>2.Performance by Hotels:</a:t>
            </a:r>
            <a:endParaRPr lang="en-US" dirty="0"/>
          </a:p>
          <a:p>
            <a:pPr algn="just">
              <a:buFont typeface="Arial" panose="020B0604020202020204" pitchFamily="34" charset="0"/>
              <a:buChar char="•"/>
            </a:pPr>
            <a:r>
              <a:rPr lang="en-US" dirty="0"/>
              <a:t>The </a:t>
            </a:r>
            <a:r>
              <a:rPr lang="en-US" b="1" dirty="0"/>
              <a:t>highest revenue-generating hotel</a:t>
            </a:r>
            <a:r>
              <a:rPr lang="en-US" dirty="0"/>
              <a:t> is </a:t>
            </a:r>
            <a:r>
              <a:rPr lang="en-US" b="1" dirty="0" err="1"/>
              <a:t>Atliq</a:t>
            </a:r>
            <a:r>
              <a:rPr lang="en-US" b="1" dirty="0"/>
              <a:t> Exotica</a:t>
            </a:r>
            <a:r>
              <a:rPr lang="en-US" dirty="0"/>
              <a:t>, while the </a:t>
            </a:r>
            <a:r>
              <a:rPr lang="en-US" b="1" dirty="0"/>
              <a:t>lowest performer</a:t>
            </a:r>
            <a:r>
              <a:rPr lang="en-US" dirty="0"/>
              <a:t> is </a:t>
            </a:r>
            <a:r>
              <a:rPr lang="en-US" b="1" dirty="0" err="1"/>
              <a:t>Atliq</a:t>
            </a:r>
            <a:r>
              <a:rPr lang="en-US" b="1" dirty="0"/>
              <a:t> Seasons</a:t>
            </a:r>
            <a:r>
              <a:rPr lang="en-US" dirty="0"/>
              <a:t>.</a:t>
            </a:r>
          </a:p>
          <a:p>
            <a:pPr algn="just">
              <a:buFont typeface="Arial" panose="020B0604020202020204" pitchFamily="34" charset="0"/>
              <a:buChar char="•"/>
            </a:pPr>
            <a:r>
              <a:rPr lang="en-US" dirty="0"/>
              <a:t>Revenue distribution by room class:</a:t>
            </a:r>
          </a:p>
          <a:p>
            <a:pPr marL="742950" lvl="1" indent="-285750" algn="just">
              <a:buFont typeface="Arial" panose="020B0604020202020204" pitchFamily="34" charset="0"/>
              <a:buChar char="•"/>
            </a:pPr>
            <a:r>
              <a:rPr lang="en-US" sz="1800" b="1" dirty="0"/>
              <a:t>Elite (33%)</a:t>
            </a:r>
            <a:r>
              <a:rPr lang="en-US" sz="1800" dirty="0"/>
              <a:t> and </a:t>
            </a:r>
            <a:r>
              <a:rPr lang="en-US" sz="1800" b="1" dirty="0"/>
              <a:t>Premium (27%)</a:t>
            </a:r>
            <a:r>
              <a:rPr lang="en-US" sz="1800" dirty="0"/>
              <a:t> categories dominate revenue.</a:t>
            </a:r>
          </a:p>
          <a:p>
            <a:pPr marL="742950" lvl="1" indent="-285750" algn="just">
              <a:buFont typeface="Arial" panose="020B0604020202020204" pitchFamily="34" charset="0"/>
              <a:buChar char="•"/>
            </a:pPr>
            <a:r>
              <a:rPr lang="en-US" sz="1800" dirty="0"/>
              <a:t>Standard (18%) and Presidential (22%) rooms contribute less comparatively.</a:t>
            </a:r>
          </a:p>
          <a:p>
            <a:pPr algn="just"/>
            <a:endParaRPr lang="en-IN" dirty="0"/>
          </a:p>
        </p:txBody>
      </p:sp>
      <p:sp>
        <p:nvSpPr>
          <p:cNvPr id="4" name="TextBox 3">
            <a:extLst>
              <a:ext uri="{FF2B5EF4-FFF2-40B4-BE49-F238E27FC236}">
                <a16:creationId xmlns:a16="http://schemas.microsoft.com/office/drawing/2014/main" id="{C27AEA82-5C69-4D5E-5E4A-7CD5765A21DA}"/>
              </a:ext>
            </a:extLst>
          </p:cNvPr>
          <p:cNvSpPr txBox="1"/>
          <p:nvPr/>
        </p:nvSpPr>
        <p:spPr>
          <a:xfrm>
            <a:off x="10540181" y="361528"/>
            <a:ext cx="530942" cy="400110"/>
          </a:xfrm>
          <a:prstGeom prst="rect">
            <a:avLst/>
          </a:prstGeom>
          <a:noFill/>
        </p:spPr>
        <p:txBody>
          <a:bodyPr wrap="square" rtlCol="0">
            <a:spAutoFit/>
          </a:bodyPr>
          <a:lstStyle/>
          <a:p>
            <a:r>
              <a:rPr lang="en-US" sz="2000" dirty="0"/>
              <a:t>23</a:t>
            </a:r>
            <a:endParaRPr lang="en-IN" sz="2000" dirty="0"/>
          </a:p>
        </p:txBody>
      </p:sp>
    </p:spTree>
    <p:extLst>
      <p:ext uri="{BB962C8B-B14F-4D97-AF65-F5344CB8AC3E}">
        <p14:creationId xmlns:p14="http://schemas.microsoft.com/office/powerpoint/2010/main" val="15196610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3CD5E5-4DAD-B266-42F5-C886D625C555}"/>
              </a:ext>
            </a:extLst>
          </p:cNvPr>
          <p:cNvSpPr>
            <a:spLocks noGrp="1"/>
          </p:cNvSpPr>
          <p:nvPr>
            <p:ph idx="1"/>
          </p:nvPr>
        </p:nvSpPr>
        <p:spPr>
          <a:xfrm>
            <a:off x="993058" y="2615382"/>
            <a:ext cx="9710990" cy="3510116"/>
          </a:xfrm>
        </p:spPr>
        <p:txBody>
          <a:bodyPr>
            <a:normAutofit/>
          </a:bodyPr>
          <a:lstStyle/>
          <a:p>
            <a:pPr marL="0" indent="0" algn="just">
              <a:buNone/>
            </a:pPr>
            <a:r>
              <a:rPr lang="en-US" b="1" dirty="0"/>
              <a:t>3.City-wise Revenue Trends:</a:t>
            </a:r>
            <a:endParaRPr lang="en-US" dirty="0"/>
          </a:p>
          <a:p>
            <a:pPr algn="just">
              <a:buFont typeface="Arial" panose="020B0604020202020204" pitchFamily="34" charset="0"/>
              <a:buChar char="•"/>
            </a:pPr>
            <a:r>
              <a:rPr lang="en-US" b="1" dirty="0"/>
              <a:t>Mumbai</a:t>
            </a:r>
            <a:r>
              <a:rPr lang="en-US" dirty="0"/>
              <a:t> leads in total revenue (413M), followed by Bangalore (270M), Hyderabad (219M), and Delhi (144M).</a:t>
            </a:r>
          </a:p>
          <a:p>
            <a:pPr algn="just">
              <a:buFont typeface="Arial" panose="020B0604020202020204" pitchFamily="34" charset="0"/>
              <a:buChar char="•"/>
            </a:pPr>
            <a:r>
              <a:rPr lang="en-US" dirty="0"/>
              <a:t>Business and luxury segments show variations, with Mumbai excelling in both.</a:t>
            </a:r>
          </a:p>
          <a:p>
            <a:pPr marL="0" indent="0" algn="just">
              <a:buNone/>
            </a:pPr>
            <a:r>
              <a:rPr lang="en-US" b="1" dirty="0"/>
              <a:t>4.Revenue by Booking Platform:</a:t>
            </a:r>
          </a:p>
          <a:p>
            <a:pPr algn="just"/>
            <a:r>
              <a:rPr lang="en-US" dirty="0"/>
              <a:t>Direct booking platforms contribute the most (699M), followed by other platforms.</a:t>
            </a:r>
          </a:p>
          <a:p>
            <a:pPr algn="just"/>
            <a:r>
              <a:rPr lang="en-US" dirty="0"/>
              <a:t>OTA platforms are significantly lower, indicating potential for growth.</a:t>
            </a:r>
          </a:p>
          <a:p>
            <a:pPr algn="just"/>
            <a:endParaRPr lang="en-IN" dirty="0"/>
          </a:p>
        </p:txBody>
      </p:sp>
      <p:sp>
        <p:nvSpPr>
          <p:cNvPr id="2" name="Title 1">
            <a:extLst>
              <a:ext uri="{FF2B5EF4-FFF2-40B4-BE49-F238E27FC236}">
                <a16:creationId xmlns:a16="http://schemas.microsoft.com/office/drawing/2014/main" id="{3A1D8A73-F3D2-DAEF-8B09-3A173D11BC90}"/>
              </a:ext>
            </a:extLst>
          </p:cNvPr>
          <p:cNvSpPr>
            <a:spLocks noGrp="1"/>
          </p:cNvSpPr>
          <p:nvPr>
            <p:ph type="title"/>
          </p:nvPr>
        </p:nvSpPr>
        <p:spPr>
          <a:xfrm>
            <a:off x="4080167" y="1090977"/>
            <a:ext cx="4031665" cy="560844"/>
          </a:xfrm>
        </p:spPr>
        <p:txBody>
          <a:bodyPr>
            <a:noAutofit/>
          </a:bodyPr>
          <a:lstStyle/>
          <a:p>
            <a:r>
              <a:rPr lang="en-IN" b="1" dirty="0"/>
              <a:t>Key Insights</a:t>
            </a:r>
          </a:p>
        </p:txBody>
      </p:sp>
      <p:sp>
        <p:nvSpPr>
          <p:cNvPr id="4" name="TextBox 3">
            <a:extLst>
              <a:ext uri="{FF2B5EF4-FFF2-40B4-BE49-F238E27FC236}">
                <a16:creationId xmlns:a16="http://schemas.microsoft.com/office/drawing/2014/main" id="{CF1D9CF2-1DDB-D407-C9DC-5C6E2D0FB5B9}"/>
              </a:ext>
            </a:extLst>
          </p:cNvPr>
          <p:cNvSpPr txBox="1"/>
          <p:nvPr/>
        </p:nvSpPr>
        <p:spPr>
          <a:xfrm>
            <a:off x="10540181" y="361528"/>
            <a:ext cx="530942" cy="400110"/>
          </a:xfrm>
          <a:prstGeom prst="rect">
            <a:avLst/>
          </a:prstGeom>
          <a:noFill/>
        </p:spPr>
        <p:txBody>
          <a:bodyPr wrap="square" rtlCol="0">
            <a:spAutoFit/>
          </a:bodyPr>
          <a:lstStyle/>
          <a:p>
            <a:r>
              <a:rPr lang="en-US" sz="2000" dirty="0"/>
              <a:t>24</a:t>
            </a:r>
            <a:endParaRPr lang="en-IN" sz="2000" dirty="0"/>
          </a:p>
        </p:txBody>
      </p:sp>
    </p:spTree>
    <p:extLst>
      <p:ext uri="{BB962C8B-B14F-4D97-AF65-F5344CB8AC3E}">
        <p14:creationId xmlns:p14="http://schemas.microsoft.com/office/powerpoint/2010/main" val="28641301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EAE878-0A30-3A87-B75C-CBB91A1366D0}"/>
              </a:ext>
            </a:extLst>
          </p:cNvPr>
          <p:cNvSpPr>
            <a:spLocks noGrp="1"/>
          </p:cNvSpPr>
          <p:nvPr>
            <p:ph idx="1"/>
          </p:nvPr>
        </p:nvSpPr>
        <p:spPr>
          <a:xfrm>
            <a:off x="1240504" y="2546555"/>
            <a:ext cx="9710990" cy="3529780"/>
          </a:xfrm>
        </p:spPr>
        <p:txBody>
          <a:bodyPr>
            <a:normAutofit/>
          </a:bodyPr>
          <a:lstStyle/>
          <a:p>
            <a:pPr marL="0" indent="0" algn="just">
              <a:buNone/>
            </a:pPr>
            <a:r>
              <a:rPr lang="en-US" b="1" dirty="0"/>
              <a:t>5</a:t>
            </a:r>
            <a:r>
              <a:rPr lang="en-US" dirty="0"/>
              <a:t>.</a:t>
            </a:r>
            <a:r>
              <a:rPr lang="en-US" b="1" dirty="0"/>
              <a:t>Booking Status:</a:t>
            </a:r>
            <a:endParaRPr lang="en-US" dirty="0"/>
          </a:p>
          <a:p>
            <a:pPr algn="just"/>
            <a:r>
              <a:rPr lang="en-US" dirty="0"/>
              <a:t>82% of bookings result in checkouts, while 12% are canceled. The no-show rate is low.</a:t>
            </a:r>
          </a:p>
          <a:p>
            <a:pPr marL="0" indent="0" algn="just">
              <a:buNone/>
            </a:pPr>
            <a:r>
              <a:rPr lang="en-US" b="1" dirty="0"/>
              <a:t>6.Weekday vs. Weekend Performance:</a:t>
            </a:r>
            <a:endParaRPr lang="en-US" dirty="0"/>
          </a:p>
          <a:p>
            <a:pPr algn="just"/>
            <a:r>
              <a:rPr lang="en-US" dirty="0"/>
              <a:t>Weekdays generate more revenue (1070M) than weekends (639M), with a much higher volume of bookings.</a:t>
            </a:r>
          </a:p>
          <a:p>
            <a:pPr marL="0" indent="0" algn="just">
              <a:buNone/>
            </a:pPr>
            <a:r>
              <a:rPr lang="en-US" b="1" dirty="0"/>
              <a:t>7.Weekly Trends:</a:t>
            </a:r>
          </a:p>
          <a:p>
            <a:pPr algn="just"/>
            <a:r>
              <a:rPr lang="en-US" dirty="0"/>
              <a:t>A sharp decline in both revenue and bookings is visible after week 27, suggesting possible seasonality or operational issues.</a:t>
            </a:r>
            <a:endParaRPr lang="en-IN" dirty="0"/>
          </a:p>
        </p:txBody>
      </p:sp>
      <p:sp>
        <p:nvSpPr>
          <p:cNvPr id="2" name="Title 1">
            <a:extLst>
              <a:ext uri="{FF2B5EF4-FFF2-40B4-BE49-F238E27FC236}">
                <a16:creationId xmlns:a16="http://schemas.microsoft.com/office/drawing/2014/main" id="{9C8B58A9-F97A-6F5F-82A7-6515E54DBC27}"/>
              </a:ext>
            </a:extLst>
          </p:cNvPr>
          <p:cNvSpPr>
            <a:spLocks noGrp="1"/>
          </p:cNvSpPr>
          <p:nvPr>
            <p:ph type="title"/>
          </p:nvPr>
        </p:nvSpPr>
        <p:spPr>
          <a:xfrm>
            <a:off x="4080167" y="1090977"/>
            <a:ext cx="4031665" cy="560844"/>
          </a:xfrm>
        </p:spPr>
        <p:txBody>
          <a:bodyPr>
            <a:noAutofit/>
          </a:bodyPr>
          <a:lstStyle/>
          <a:p>
            <a:r>
              <a:rPr lang="en-IN" b="1" dirty="0"/>
              <a:t>Key Insights</a:t>
            </a:r>
          </a:p>
        </p:txBody>
      </p:sp>
      <p:sp>
        <p:nvSpPr>
          <p:cNvPr id="4" name="TextBox 3">
            <a:extLst>
              <a:ext uri="{FF2B5EF4-FFF2-40B4-BE49-F238E27FC236}">
                <a16:creationId xmlns:a16="http://schemas.microsoft.com/office/drawing/2014/main" id="{72E91B72-5B87-3B50-FC59-65F728FF47AA}"/>
              </a:ext>
            </a:extLst>
          </p:cNvPr>
          <p:cNvSpPr txBox="1"/>
          <p:nvPr/>
        </p:nvSpPr>
        <p:spPr>
          <a:xfrm>
            <a:off x="10540181" y="361528"/>
            <a:ext cx="530942" cy="400110"/>
          </a:xfrm>
          <a:prstGeom prst="rect">
            <a:avLst/>
          </a:prstGeom>
          <a:noFill/>
        </p:spPr>
        <p:txBody>
          <a:bodyPr wrap="square" rtlCol="0">
            <a:spAutoFit/>
          </a:bodyPr>
          <a:lstStyle/>
          <a:p>
            <a:r>
              <a:rPr lang="en-US" sz="2000" dirty="0"/>
              <a:t>25</a:t>
            </a:r>
            <a:endParaRPr lang="en-IN" sz="2000" dirty="0"/>
          </a:p>
        </p:txBody>
      </p:sp>
    </p:spTree>
    <p:extLst>
      <p:ext uri="{BB962C8B-B14F-4D97-AF65-F5344CB8AC3E}">
        <p14:creationId xmlns:p14="http://schemas.microsoft.com/office/powerpoint/2010/main" val="30043277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D6304-A7D3-8EF1-8D30-D7CCA350EC45}"/>
              </a:ext>
            </a:extLst>
          </p:cNvPr>
          <p:cNvSpPr>
            <a:spLocks noGrp="1"/>
          </p:cNvSpPr>
          <p:nvPr>
            <p:ph type="title"/>
          </p:nvPr>
        </p:nvSpPr>
        <p:spPr>
          <a:xfrm>
            <a:off x="3185651" y="1091380"/>
            <a:ext cx="5486401" cy="806245"/>
          </a:xfrm>
        </p:spPr>
        <p:txBody>
          <a:bodyPr>
            <a:noAutofit/>
          </a:bodyPr>
          <a:lstStyle/>
          <a:p>
            <a:r>
              <a:rPr lang="en-US" b="1" dirty="0"/>
              <a:t>RECOMMENDATIONS</a:t>
            </a:r>
            <a:br>
              <a:rPr lang="en-US" b="1" dirty="0"/>
            </a:br>
            <a:endParaRPr lang="en-IN" dirty="0"/>
          </a:p>
        </p:txBody>
      </p:sp>
      <p:sp>
        <p:nvSpPr>
          <p:cNvPr id="3" name="Content Placeholder 2">
            <a:extLst>
              <a:ext uri="{FF2B5EF4-FFF2-40B4-BE49-F238E27FC236}">
                <a16:creationId xmlns:a16="http://schemas.microsoft.com/office/drawing/2014/main" id="{10E548B7-B90F-C16A-C595-5C4197CD2369}"/>
              </a:ext>
            </a:extLst>
          </p:cNvPr>
          <p:cNvSpPr>
            <a:spLocks noGrp="1"/>
          </p:cNvSpPr>
          <p:nvPr>
            <p:ph idx="1"/>
          </p:nvPr>
        </p:nvSpPr>
        <p:spPr>
          <a:xfrm>
            <a:off x="1006058" y="2320415"/>
            <a:ext cx="9845585" cy="4444179"/>
          </a:xfrm>
        </p:spPr>
        <p:txBody>
          <a:bodyPr>
            <a:noAutofit/>
          </a:bodyPr>
          <a:lstStyle/>
          <a:p>
            <a:pPr marL="0" indent="0" algn="just">
              <a:buNone/>
            </a:pPr>
            <a:r>
              <a:rPr lang="en-US" b="1" dirty="0"/>
              <a:t>1.Reduce Cancellation Rate:</a:t>
            </a:r>
            <a:endParaRPr lang="en-US" dirty="0"/>
          </a:p>
          <a:p>
            <a:pPr marL="457200" lvl="1" indent="0" algn="just">
              <a:buNone/>
            </a:pPr>
            <a:r>
              <a:rPr lang="en-US" sz="1800" dirty="0"/>
              <a:t>Introduce stricter cancellation policies or incentivize guests to modify dates instead of canceling outright.</a:t>
            </a:r>
          </a:p>
          <a:p>
            <a:pPr marL="457200" lvl="1" indent="0" algn="just">
              <a:buNone/>
            </a:pPr>
            <a:r>
              <a:rPr lang="en-US" sz="1800" dirty="0"/>
              <a:t>Analyze reasons for cancellations and implement targeted solutions, such as offering flexible pricing or promotions.</a:t>
            </a:r>
          </a:p>
          <a:p>
            <a:pPr marL="0" indent="0" algn="just">
              <a:buNone/>
            </a:pPr>
            <a:r>
              <a:rPr lang="en-US" b="1" dirty="0"/>
              <a:t>2.Optimize Occupancy:</a:t>
            </a:r>
            <a:endParaRPr lang="en-US" dirty="0"/>
          </a:p>
          <a:p>
            <a:pPr marL="457200" lvl="1" indent="0" algn="just">
              <a:buNone/>
            </a:pPr>
            <a:r>
              <a:rPr lang="en-US" sz="1800" dirty="0"/>
              <a:t>Improve marketing for underperforming hotels like </a:t>
            </a:r>
            <a:r>
              <a:rPr lang="en-US" sz="1800" b="1" dirty="0" err="1"/>
              <a:t>Atliq</a:t>
            </a:r>
            <a:r>
              <a:rPr lang="en-US" sz="1800" b="1" dirty="0"/>
              <a:t> Seasons</a:t>
            </a:r>
            <a:r>
              <a:rPr lang="en-US" sz="1800" dirty="0"/>
              <a:t> to boost bookings.</a:t>
            </a:r>
          </a:p>
          <a:p>
            <a:pPr marL="457200" lvl="1" indent="0" algn="just">
              <a:buNone/>
            </a:pPr>
            <a:r>
              <a:rPr lang="en-US" sz="1800" dirty="0"/>
              <a:t>Consider dynamic pricing strategies for low-demand periods to increase occupancy.</a:t>
            </a:r>
          </a:p>
          <a:p>
            <a:pPr marL="0" indent="0" algn="just">
              <a:buNone/>
            </a:pPr>
            <a:r>
              <a:rPr lang="en-US" b="1" dirty="0"/>
              <a:t>3.Focus on High-Performing Categories:</a:t>
            </a:r>
            <a:endParaRPr lang="en-US" dirty="0"/>
          </a:p>
          <a:p>
            <a:pPr marL="0" indent="0" algn="just">
              <a:buNone/>
            </a:pPr>
            <a:r>
              <a:rPr lang="en-US" dirty="0"/>
              <a:t>        Upsell Elite and Premium room categories through targeted advertising.</a:t>
            </a:r>
          </a:p>
          <a:p>
            <a:pPr marL="0" indent="0" algn="just">
              <a:buNone/>
            </a:pPr>
            <a:endParaRPr lang="en-IN" dirty="0"/>
          </a:p>
        </p:txBody>
      </p:sp>
      <p:sp>
        <p:nvSpPr>
          <p:cNvPr id="4" name="TextBox 3">
            <a:extLst>
              <a:ext uri="{FF2B5EF4-FFF2-40B4-BE49-F238E27FC236}">
                <a16:creationId xmlns:a16="http://schemas.microsoft.com/office/drawing/2014/main" id="{867F0EF8-75F3-E78E-DC27-FE378F60ECE1}"/>
              </a:ext>
            </a:extLst>
          </p:cNvPr>
          <p:cNvSpPr txBox="1"/>
          <p:nvPr/>
        </p:nvSpPr>
        <p:spPr>
          <a:xfrm>
            <a:off x="10540181" y="361528"/>
            <a:ext cx="530942" cy="400110"/>
          </a:xfrm>
          <a:prstGeom prst="rect">
            <a:avLst/>
          </a:prstGeom>
          <a:noFill/>
        </p:spPr>
        <p:txBody>
          <a:bodyPr wrap="square" rtlCol="0">
            <a:spAutoFit/>
          </a:bodyPr>
          <a:lstStyle/>
          <a:p>
            <a:r>
              <a:rPr lang="en-US" sz="2000" dirty="0"/>
              <a:t>26</a:t>
            </a:r>
            <a:endParaRPr lang="en-IN" sz="2000" dirty="0"/>
          </a:p>
        </p:txBody>
      </p:sp>
    </p:spTree>
    <p:extLst>
      <p:ext uri="{BB962C8B-B14F-4D97-AF65-F5344CB8AC3E}">
        <p14:creationId xmlns:p14="http://schemas.microsoft.com/office/powerpoint/2010/main" val="38244038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73C451-1916-95E6-9A10-A396DEFF21CE}"/>
              </a:ext>
            </a:extLst>
          </p:cNvPr>
          <p:cNvSpPr>
            <a:spLocks noGrp="1"/>
          </p:cNvSpPr>
          <p:nvPr>
            <p:ph idx="1"/>
          </p:nvPr>
        </p:nvSpPr>
        <p:spPr>
          <a:xfrm>
            <a:off x="1061884" y="2251588"/>
            <a:ext cx="10628672" cy="4532280"/>
          </a:xfrm>
        </p:spPr>
        <p:txBody>
          <a:bodyPr>
            <a:normAutofit/>
          </a:bodyPr>
          <a:lstStyle/>
          <a:p>
            <a:pPr marL="0" indent="0" algn="just">
              <a:buNone/>
            </a:pPr>
            <a:r>
              <a:rPr lang="en-US" b="1" dirty="0"/>
              <a:t>4.Leverage City Insights:</a:t>
            </a:r>
            <a:endParaRPr lang="en-US" dirty="0"/>
          </a:p>
          <a:p>
            <a:pPr algn="just"/>
            <a:r>
              <a:rPr lang="en-US" dirty="0"/>
              <a:t>Focus more resources on cities like Mumbai and Bangalore, which have higher revenue potential.</a:t>
            </a:r>
          </a:p>
          <a:p>
            <a:pPr algn="just"/>
            <a:r>
              <a:rPr lang="en-US" dirty="0"/>
              <a:t>Explore reasons for lower performance in Delhi and consider localized promotions.</a:t>
            </a:r>
          </a:p>
          <a:p>
            <a:pPr marL="0" indent="0" algn="just">
              <a:buNone/>
            </a:pPr>
            <a:r>
              <a:rPr lang="en-US" b="1" dirty="0"/>
              <a:t>5.Expand OTA Platforms:</a:t>
            </a:r>
          </a:p>
          <a:p>
            <a:pPr algn="just"/>
            <a:r>
              <a:rPr lang="en-US" dirty="0"/>
              <a:t>Invest in improving visibility and partnerships with online travel agencies to capture more bookings.</a:t>
            </a:r>
          </a:p>
          <a:p>
            <a:pPr algn="just"/>
            <a:r>
              <a:rPr lang="en-US" dirty="0"/>
              <a:t>Monitor the performance of existing direct booking channels to ensure high ROI.</a:t>
            </a:r>
          </a:p>
          <a:p>
            <a:pPr marL="0" indent="0" algn="just">
              <a:buNone/>
            </a:pPr>
            <a:r>
              <a:rPr lang="en-US" b="1" dirty="0"/>
              <a:t>6.Address Week 27 Decline:</a:t>
            </a:r>
          </a:p>
          <a:p>
            <a:pPr algn="just"/>
            <a:r>
              <a:rPr lang="en-US" dirty="0"/>
              <a:t>Investigate reasons for the sharp fall after week 27 (seasonality, competition, etc.).</a:t>
            </a:r>
          </a:p>
          <a:p>
            <a:pPr algn="just"/>
            <a:r>
              <a:rPr lang="en-US" dirty="0"/>
              <a:t>Plan campaigns and promotional events around this period to revive performance.</a:t>
            </a:r>
          </a:p>
          <a:p>
            <a:pPr algn="just"/>
            <a:endParaRPr lang="en-IN" dirty="0"/>
          </a:p>
        </p:txBody>
      </p:sp>
      <p:sp>
        <p:nvSpPr>
          <p:cNvPr id="2" name="Title 1">
            <a:extLst>
              <a:ext uri="{FF2B5EF4-FFF2-40B4-BE49-F238E27FC236}">
                <a16:creationId xmlns:a16="http://schemas.microsoft.com/office/drawing/2014/main" id="{E383E858-47BA-51E6-B4FA-FF1DFD4114B1}"/>
              </a:ext>
            </a:extLst>
          </p:cNvPr>
          <p:cNvSpPr>
            <a:spLocks noGrp="1"/>
          </p:cNvSpPr>
          <p:nvPr>
            <p:ph type="title"/>
          </p:nvPr>
        </p:nvSpPr>
        <p:spPr>
          <a:xfrm>
            <a:off x="3185651" y="1091380"/>
            <a:ext cx="5486401" cy="806245"/>
          </a:xfrm>
        </p:spPr>
        <p:txBody>
          <a:bodyPr>
            <a:noAutofit/>
          </a:bodyPr>
          <a:lstStyle/>
          <a:p>
            <a:r>
              <a:rPr lang="en-US" b="1" dirty="0"/>
              <a:t>RECOMMENDATIONS</a:t>
            </a:r>
            <a:br>
              <a:rPr lang="en-US" b="1" dirty="0"/>
            </a:br>
            <a:endParaRPr lang="en-IN" dirty="0"/>
          </a:p>
        </p:txBody>
      </p:sp>
      <p:sp>
        <p:nvSpPr>
          <p:cNvPr id="4" name="TextBox 3">
            <a:extLst>
              <a:ext uri="{FF2B5EF4-FFF2-40B4-BE49-F238E27FC236}">
                <a16:creationId xmlns:a16="http://schemas.microsoft.com/office/drawing/2014/main" id="{C4F5ACA8-C281-0197-36C3-C9B46000AD9D}"/>
              </a:ext>
            </a:extLst>
          </p:cNvPr>
          <p:cNvSpPr txBox="1"/>
          <p:nvPr/>
        </p:nvSpPr>
        <p:spPr>
          <a:xfrm>
            <a:off x="10540181" y="361528"/>
            <a:ext cx="530942" cy="400110"/>
          </a:xfrm>
          <a:prstGeom prst="rect">
            <a:avLst/>
          </a:prstGeom>
          <a:noFill/>
        </p:spPr>
        <p:txBody>
          <a:bodyPr wrap="square" rtlCol="0">
            <a:spAutoFit/>
          </a:bodyPr>
          <a:lstStyle/>
          <a:p>
            <a:r>
              <a:rPr lang="en-US" sz="2000" dirty="0"/>
              <a:t>27</a:t>
            </a:r>
            <a:endParaRPr lang="en-IN" sz="2000" dirty="0"/>
          </a:p>
        </p:txBody>
      </p:sp>
    </p:spTree>
    <p:extLst>
      <p:ext uri="{BB962C8B-B14F-4D97-AF65-F5344CB8AC3E}">
        <p14:creationId xmlns:p14="http://schemas.microsoft.com/office/powerpoint/2010/main" val="41911023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4E1CA5-F81D-C4E7-B0A6-C2D921B8BC1E}"/>
              </a:ext>
            </a:extLst>
          </p:cNvPr>
          <p:cNvSpPr>
            <a:spLocks noGrp="1"/>
          </p:cNvSpPr>
          <p:nvPr>
            <p:ph idx="1"/>
          </p:nvPr>
        </p:nvSpPr>
        <p:spPr>
          <a:xfrm>
            <a:off x="1348660" y="2561694"/>
            <a:ext cx="9671661" cy="3593300"/>
          </a:xfrm>
        </p:spPr>
        <p:txBody>
          <a:bodyPr>
            <a:normAutofit/>
          </a:bodyPr>
          <a:lstStyle/>
          <a:p>
            <a:pPr marL="0" indent="0" algn="just">
              <a:buNone/>
            </a:pPr>
            <a:r>
              <a:rPr lang="en-US" b="1" dirty="0"/>
              <a:t>7.Boost Weekend Bookings:</a:t>
            </a:r>
          </a:p>
          <a:p>
            <a:pPr algn="just"/>
            <a:r>
              <a:rPr lang="en-US" dirty="0"/>
              <a:t>Introduce weekend packages or exclusive offers to attract more bookings.</a:t>
            </a:r>
          </a:p>
          <a:p>
            <a:pPr algn="just"/>
            <a:r>
              <a:rPr lang="en-US" dirty="0"/>
              <a:t>Partner with local events or tourism boards to enhance demand for leisure travelers.</a:t>
            </a:r>
          </a:p>
          <a:p>
            <a:pPr algn="just"/>
            <a:endParaRPr lang="en-US" dirty="0"/>
          </a:p>
          <a:p>
            <a:pPr marL="0" indent="0" algn="just">
              <a:buNone/>
            </a:pPr>
            <a:r>
              <a:rPr lang="en-US" b="1" dirty="0"/>
              <a:t>8.Regular Monitoring:</a:t>
            </a:r>
          </a:p>
          <a:p>
            <a:pPr algn="just"/>
            <a:r>
              <a:rPr lang="en-US" dirty="0"/>
              <a:t>Use dashboards to track KPIs weekly, such as occupancy, revenue per city, and cancellation trends, for proactive decision-making.</a:t>
            </a:r>
            <a:endParaRPr lang="en-IN" dirty="0"/>
          </a:p>
        </p:txBody>
      </p:sp>
      <p:sp>
        <p:nvSpPr>
          <p:cNvPr id="2" name="Title 1">
            <a:extLst>
              <a:ext uri="{FF2B5EF4-FFF2-40B4-BE49-F238E27FC236}">
                <a16:creationId xmlns:a16="http://schemas.microsoft.com/office/drawing/2014/main" id="{554565A0-9143-D8CE-D08A-CB6852265303}"/>
              </a:ext>
            </a:extLst>
          </p:cNvPr>
          <p:cNvSpPr>
            <a:spLocks noGrp="1"/>
          </p:cNvSpPr>
          <p:nvPr>
            <p:ph type="title"/>
          </p:nvPr>
        </p:nvSpPr>
        <p:spPr>
          <a:xfrm>
            <a:off x="3185651" y="1091380"/>
            <a:ext cx="5486401" cy="806245"/>
          </a:xfrm>
        </p:spPr>
        <p:txBody>
          <a:bodyPr>
            <a:noAutofit/>
          </a:bodyPr>
          <a:lstStyle/>
          <a:p>
            <a:r>
              <a:rPr lang="en-US" b="1" dirty="0"/>
              <a:t>RECOMMENDATIONS</a:t>
            </a:r>
            <a:br>
              <a:rPr lang="en-US" b="1" dirty="0"/>
            </a:br>
            <a:endParaRPr lang="en-IN" dirty="0"/>
          </a:p>
        </p:txBody>
      </p:sp>
      <p:sp>
        <p:nvSpPr>
          <p:cNvPr id="4" name="TextBox 3">
            <a:extLst>
              <a:ext uri="{FF2B5EF4-FFF2-40B4-BE49-F238E27FC236}">
                <a16:creationId xmlns:a16="http://schemas.microsoft.com/office/drawing/2014/main" id="{BF959565-B132-33C9-7025-31CED460A92A}"/>
              </a:ext>
            </a:extLst>
          </p:cNvPr>
          <p:cNvSpPr txBox="1"/>
          <p:nvPr/>
        </p:nvSpPr>
        <p:spPr>
          <a:xfrm>
            <a:off x="10540181" y="361528"/>
            <a:ext cx="530942" cy="400110"/>
          </a:xfrm>
          <a:prstGeom prst="rect">
            <a:avLst/>
          </a:prstGeom>
          <a:noFill/>
        </p:spPr>
        <p:txBody>
          <a:bodyPr wrap="square" rtlCol="0">
            <a:spAutoFit/>
          </a:bodyPr>
          <a:lstStyle/>
          <a:p>
            <a:r>
              <a:rPr lang="en-US" sz="2000" dirty="0"/>
              <a:t>28</a:t>
            </a:r>
            <a:endParaRPr lang="en-IN" sz="2000" dirty="0"/>
          </a:p>
        </p:txBody>
      </p:sp>
    </p:spTree>
    <p:extLst>
      <p:ext uri="{BB962C8B-B14F-4D97-AF65-F5344CB8AC3E}">
        <p14:creationId xmlns:p14="http://schemas.microsoft.com/office/powerpoint/2010/main" val="10711099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A0A0C-7B92-8CA5-C9E8-4B747EFB328B}"/>
              </a:ext>
            </a:extLst>
          </p:cNvPr>
          <p:cNvSpPr>
            <a:spLocks noGrp="1"/>
          </p:cNvSpPr>
          <p:nvPr>
            <p:ph type="title"/>
          </p:nvPr>
        </p:nvSpPr>
        <p:spPr>
          <a:xfrm>
            <a:off x="3578502" y="1071311"/>
            <a:ext cx="3608879" cy="610005"/>
          </a:xfrm>
        </p:spPr>
        <p:txBody>
          <a:bodyPr>
            <a:noAutofit/>
          </a:bodyPr>
          <a:lstStyle/>
          <a:p>
            <a:r>
              <a:rPr lang="en-US" b="1" dirty="0"/>
              <a:t>CONCLUSION</a:t>
            </a:r>
            <a:endParaRPr lang="en-IN" b="1" dirty="0"/>
          </a:p>
        </p:txBody>
      </p:sp>
      <p:sp>
        <p:nvSpPr>
          <p:cNvPr id="3" name="Content Placeholder 2">
            <a:extLst>
              <a:ext uri="{FF2B5EF4-FFF2-40B4-BE49-F238E27FC236}">
                <a16:creationId xmlns:a16="http://schemas.microsoft.com/office/drawing/2014/main" id="{6468FA1B-B260-4175-D84C-6D9F79F79752}"/>
              </a:ext>
            </a:extLst>
          </p:cNvPr>
          <p:cNvSpPr>
            <a:spLocks noGrp="1"/>
          </p:cNvSpPr>
          <p:nvPr>
            <p:ph idx="1"/>
          </p:nvPr>
        </p:nvSpPr>
        <p:spPr>
          <a:xfrm>
            <a:off x="1307691" y="2900516"/>
            <a:ext cx="9946964" cy="2497394"/>
          </a:xfrm>
        </p:spPr>
        <p:txBody>
          <a:bodyPr>
            <a:normAutofit/>
          </a:bodyPr>
          <a:lstStyle/>
          <a:p>
            <a:pPr algn="just"/>
            <a:r>
              <a:rPr lang="en-US" sz="2000" dirty="0">
                <a:latin typeface="Century Gothic (Body)"/>
              </a:rPr>
              <a:t>This project showcases the power of data analytics in transforming the hospitality industry. By analyzing key metrics, guest feedback, and booking patterns, we uncovered actionable insights to enhance efficiency, elevate guest experiences, and boost revenue. These data-driven strategies position the business for sustained success, customer loyalty, and competitiveness in a dynamic market.</a:t>
            </a:r>
            <a:endParaRPr lang="en-IN" sz="2000" dirty="0">
              <a:latin typeface="Century Gothic (Body)"/>
            </a:endParaRPr>
          </a:p>
        </p:txBody>
      </p:sp>
      <p:sp>
        <p:nvSpPr>
          <p:cNvPr id="4" name="TextBox 3">
            <a:extLst>
              <a:ext uri="{FF2B5EF4-FFF2-40B4-BE49-F238E27FC236}">
                <a16:creationId xmlns:a16="http://schemas.microsoft.com/office/drawing/2014/main" id="{91AFAA62-8DD8-C986-F7D2-0FCFB7A33EAA}"/>
              </a:ext>
            </a:extLst>
          </p:cNvPr>
          <p:cNvSpPr txBox="1"/>
          <p:nvPr/>
        </p:nvSpPr>
        <p:spPr>
          <a:xfrm>
            <a:off x="10540181" y="361528"/>
            <a:ext cx="530942" cy="400110"/>
          </a:xfrm>
          <a:prstGeom prst="rect">
            <a:avLst/>
          </a:prstGeom>
          <a:noFill/>
        </p:spPr>
        <p:txBody>
          <a:bodyPr wrap="square" rtlCol="0">
            <a:spAutoFit/>
          </a:bodyPr>
          <a:lstStyle/>
          <a:p>
            <a:r>
              <a:rPr lang="en-US" sz="2000" dirty="0"/>
              <a:t>29</a:t>
            </a:r>
            <a:endParaRPr lang="en-IN" sz="2000" dirty="0"/>
          </a:p>
        </p:txBody>
      </p:sp>
    </p:spTree>
    <p:extLst>
      <p:ext uri="{BB962C8B-B14F-4D97-AF65-F5344CB8AC3E}">
        <p14:creationId xmlns:p14="http://schemas.microsoft.com/office/powerpoint/2010/main" val="3269123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AB70E72-5D6B-D225-DAD7-A025B2979863}"/>
              </a:ext>
            </a:extLst>
          </p:cNvPr>
          <p:cNvSpPr txBox="1"/>
          <p:nvPr/>
        </p:nvSpPr>
        <p:spPr>
          <a:xfrm>
            <a:off x="1619750" y="3337215"/>
            <a:ext cx="2694038" cy="584775"/>
          </a:xfrm>
          <a:prstGeom prst="rect">
            <a:avLst/>
          </a:prstGeom>
          <a:noFill/>
        </p:spPr>
        <p:txBody>
          <a:bodyPr wrap="square">
            <a:spAutoFit/>
          </a:bodyPr>
          <a:lstStyle/>
          <a:p>
            <a:r>
              <a:rPr lang="en-US" sz="1600" dirty="0">
                <a:solidFill>
                  <a:schemeClr val="bg1"/>
                </a:solidFill>
                <a:latin typeface="Century Gothic (Body)"/>
              </a:rPr>
              <a:t>Project Goal &amp;</a:t>
            </a:r>
          </a:p>
          <a:p>
            <a:r>
              <a:rPr lang="en-US" sz="1600" dirty="0">
                <a:solidFill>
                  <a:schemeClr val="bg1"/>
                </a:solidFill>
                <a:latin typeface="Century Gothic (Body)"/>
              </a:rPr>
              <a:t> Hospitality Introduction</a:t>
            </a:r>
          </a:p>
        </p:txBody>
      </p:sp>
      <p:sp>
        <p:nvSpPr>
          <p:cNvPr id="7" name="TextBox 6">
            <a:extLst>
              <a:ext uri="{FF2B5EF4-FFF2-40B4-BE49-F238E27FC236}">
                <a16:creationId xmlns:a16="http://schemas.microsoft.com/office/drawing/2014/main" id="{FD2A9E3C-1DAD-48CD-548F-60F10C33901E}"/>
              </a:ext>
            </a:extLst>
          </p:cNvPr>
          <p:cNvSpPr txBox="1"/>
          <p:nvPr/>
        </p:nvSpPr>
        <p:spPr>
          <a:xfrm>
            <a:off x="4485108" y="3321423"/>
            <a:ext cx="2416629" cy="338554"/>
          </a:xfrm>
          <a:prstGeom prst="rect">
            <a:avLst/>
          </a:prstGeom>
          <a:noFill/>
        </p:spPr>
        <p:txBody>
          <a:bodyPr wrap="square">
            <a:spAutoFit/>
          </a:bodyPr>
          <a:lstStyle/>
          <a:p>
            <a:r>
              <a:rPr lang="en-IN" sz="1600" dirty="0">
                <a:solidFill>
                  <a:schemeClr val="bg1"/>
                </a:solidFill>
                <a:latin typeface="Century Gothic (Body)"/>
              </a:rPr>
              <a:t>Dataset Description</a:t>
            </a:r>
            <a:endParaRPr lang="en-US" sz="1600" dirty="0">
              <a:solidFill>
                <a:schemeClr val="bg1"/>
              </a:solidFill>
              <a:latin typeface="Century Gothic (Body)"/>
            </a:endParaRPr>
          </a:p>
        </p:txBody>
      </p:sp>
      <p:sp>
        <p:nvSpPr>
          <p:cNvPr id="15" name="TextBox 14">
            <a:extLst>
              <a:ext uri="{FF2B5EF4-FFF2-40B4-BE49-F238E27FC236}">
                <a16:creationId xmlns:a16="http://schemas.microsoft.com/office/drawing/2014/main" id="{6D89DD5F-9156-03A4-8141-A41C4FBCCB8B}"/>
              </a:ext>
            </a:extLst>
          </p:cNvPr>
          <p:cNvSpPr txBox="1"/>
          <p:nvPr/>
        </p:nvSpPr>
        <p:spPr>
          <a:xfrm>
            <a:off x="7973588" y="3361947"/>
            <a:ext cx="1553935" cy="338554"/>
          </a:xfrm>
          <a:prstGeom prst="rect">
            <a:avLst/>
          </a:prstGeom>
          <a:noFill/>
        </p:spPr>
        <p:txBody>
          <a:bodyPr wrap="square">
            <a:spAutoFit/>
          </a:bodyPr>
          <a:lstStyle/>
          <a:p>
            <a:r>
              <a:rPr lang="en-IN" sz="1600" dirty="0">
                <a:solidFill>
                  <a:schemeClr val="bg1"/>
                </a:solidFill>
                <a:latin typeface="Century Gothic (Body)"/>
              </a:rPr>
              <a:t>KPI Analysis</a:t>
            </a:r>
            <a:endParaRPr lang="en-US" sz="1600" dirty="0">
              <a:solidFill>
                <a:schemeClr val="bg1"/>
              </a:solidFill>
              <a:latin typeface="Century Gothic (Body)"/>
            </a:endParaRPr>
          </a:p>
        </p:txBody>
      </p:sp>
      <p:sp>
        <p:nvSpPr>
          <p:cNvPr id="19" name="TextBox 18">
            <a:extLst>
              <a:ext uri="{FF2B5EF4-FFF2-40B4-BE49-F238E27FC236}">
                <a16:creationId xmlns:a16="http://schemas.microsoft.com/office/drawing/2014/main" id="{BEF03972-35FC-3BEF-2B5D-5DFFE0D593BC}"/>
              </a:ext>
            </a:extLst>
          </p:cNvPr>
          <p:cNvSpPr txBox="1"/>
          <p:nvPr/>
        </p:nvSpPr>
        <p:spPr>
          <a:xfrm>
            <a:off x="1773499" y="5541433"/>
            <a:ext cx="2071907" cy="338554"/>
          </a:xfrm>
          <a:prstGeom prst="rect">
            <a:avLst/>
          </a:prstGeom>
          <a:noFill/>
        </p:spPr>
        <p:txBody>
          <a:bodyPr wrap="square">
            <a:spAutoFit/>
          </a:bodyPr>
          <a:lstStyle/>
          <a:p>
            <a:r>
              <a:rPr lang="en-IN" sz="1600" dirty="0">
                <a:solidFill>
                  <a:schemeClr val="bg1"/>
                </a:solidFill>
                <a:latin typeface="Century Gothic (Body)"/>
              </a:rPr>
              <a:t>Dashboard Design</a:t>
            </a:r>
            <a:endParaRPr lang="en-US" sz="1600" dirty="0">
              <a:solidFill>
                <a:schemeClr val="bg1"/>
              </a:solidFill>
              <a:latin typeface="Century Gothic (Body)"/>
            </a:endParaRPr>
          </a:p>
        </p:txBody>
      </p:sp>
      <p:sp>
        <p:nvSpPr>
          <p:cNvPr id="23" name="TextBox 22">
            <a:extLst>
              <a:ext uri="{FF2B5EF4-FFF2-40B4-BE49-F238E27FC236}">
                <a16:creationId xmlns:a16="http://schemas.microsoft.com/office/drawing/2014/main" id="{E3FF7714-B3D5-CFE2-D084-C1E2DEC07D5C}"/>
              </a:ext>
            </a:extLst>
          </p:cNvPr>
          <p:cNvSpPr txBox="1"/>
          <p:nvPr/>
        </p:nvSpPr>
        <p:spPr>
          <a:xfrm>
            <a:off x="4757594" y="5506547"/>
            <a:ext cx="2159768" cy="338554"/>
          </a:xfrm>
          <a:prstGeom prst="rect">
            <a:avLst/>
          </a:prstGeom>
          <a:noFill/>
        </p:spPr>
        <p:txBody>
          <a:bodyPr wrap="square">
            <a:spAutoFit/>
          </a:bodyPr>
          <a:lstStyle/>
          <a:p>
            <a:r>
              <a:rPr lang="en-IN" sz="1600" dirty="0">
                <a:solidFill>
                  <a:schemeClr val="bg1"/>
                </a:solidFill>
                <a:latin typeface="Century Gothic (Body)"/>
              </a:rPr>
              <a:t>Recommendations</a:t>
            </a:r>
            <a:endParaRPr lang="en-US" sz="1600" dirty="0">
              <a:solidFill>
                <a:schemeClr val="bg1"/>
              </a:solidFill>
              <a:latin typeface="Century Gothic (Body)"/>
            </a:endParaRPr>
          </a:p>
        </p:txBody>
      </p:sp>
      <p:sp>
        <p:nvSpPr>
          <p:cNvPr id="26" name="TextBox 25">
            <a:extLst>
              <a:ext uri="{FF2B5EF4-FFF2-40B4-BE49-F238E27FC236}">
                <a16:creationId xmlns:a16="http://schemas.microsoft.com/office/drawing/2014/main" id="{C6110D97-FDF0-1AA8-0596-62842399BA95}"/>
              </a:ext>
            </a:extLst>
          </p:cNvPr>
          <p:cNvSpPr txBox="1"/>
          <p:nvPr/>
        </p:nvSpPr>
        <p:spPr>
          <a:xfrm>
            <a:off x="7787319" y="5478663"/>
            <a:ext cx="2389757" cy="338554"/>
          </a:xfrm>
          <a:prstGeom prst="rect">
            <a:avLst/>
          </a:prstGeom>
          <a:noFill/>
        </p:spPr>
        <p:txBody>
          <a:bodyPr wrap="square">
            <a:spAutoFit/>
          </a:bodyPr>
          <a:lstStyle/>
          <a:p>
            <a:r>
              <a:rPr lang="en-IN" sz="1600" dirty="0">
                <a:solidFill>
                  <a:schemeClr val="bg1"/>
                </a:solidFill>
                <a:latin typeface="Century Gothic (Body)"/>
              </a:rPr>
              <a:t>Conclusion &amp; </a:t>
            </a:r>
            <a:r>
              <a:rPr lang="en-IN" sz="1600" dirty="0" err="1">
                <a:solidFill>
                  <a:schemeClr val="bg1"/>
                </a:solidFill>
                <a:latin typeface="Century Gothic (Body)"/>
              </a:rPr>
              <a:t>Closur</a:t>
            </a:r>
            <a:r>
              <a:rPr lang="en-US" sz="1600" dirty="0">
                <a:solidFill>
                  <a:schemeClr val="bg1"/>
                </a:solidFill>
                <a:latin typeface="Century Gothic (Body)"/>
              </a:rPr>
              <a:t>e</a:t>
            </a:r>
            <a:endParaRPr lang="en-IN" sz="1600" dirty="0">
              <a:solidFill>
                <a:schemeClr val="bg1"/>
              </a:solidFill>
              <a:latin typeface="Century Gothic (Body)"/>
            </a:endParaRPr>
          </a:p>
        </p:txBody>
      </p:sp>
      <p:sp>
        <p:nvSpPr>
          <p:cNvPr id="3" name="Title 1">
            <a:extLst>
              <a:ext uri="{FF2B5EF4-FFF2-40B4-BE49-F238E27FC236}">
                <a16:creationId xmlns:a16="http://schemas.microsoft.com/office/drawing/2014/main" id="{56AF7F37-3D20-045D-B7FE-6DB31B9DAC54}"/>
              </a:ext>
            </a:extLst>
          </p:cNvPr>
          <p:cNvSpPr txBox="1">
            <a:spLocks/>
          </p:cNvSpPr>
          <p:nvPr/>
        </p:nvSpPr>
        <p:spPr bwMode="gray">
          <a:xfrm>
            <a:off x="972694" y="806736"/>
            <a:ext cx="3293806" cy="664029"/>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a:latin typeface="Century Gothic (Body)"/>
                <a:ea typeface="Tahoma" panose="020B0604030504040204" pitchFamily="34" charset="0"/>
                <a:cs typeface="Tahoma" panose="020B0604030504040204" pitchFamily="34" charset="0"/>
              </a:rPr>
              <a:t>A</a:t>
            </a:r>
            <a:r>
              <a:rPr lang="en-IN" sz="3200" b="1">
                <a:latin typeface="Century Gothic (Body)"/>
                <a:ea typeface="Tahoma" panose="020B0604030504040204" pitchFamily="34" charset="0"/>
                <a:cs typeface="Tahoma" panose="020B0604030504040204" pitchFamily="34" charset="0"/>
              </a:rPr>
              <a:t>GENDA</a:t>
            </a:r>
            <a:endParaRPr lang="en-IN" sz="3200" b="1" dirty="0">
              <a:latin typeface="Century Gothic (Body)"/>
              <a:ea typeface="Tahoma" panose="020B0604030504040204" pitchFamily="34" charset="0"/>
              <a:cs typeface="Tahoma" panose="020B0604030504040204" pitchFamily="34" charset="0"/>
            </a:endParaRPr>
          </a:p>
        </p:txBody>
      </p:sp>
      <p:cxnSp>
        <p:nvCxnSpPr>
          <p:cNvPr id="16" name="Straight Connector 15">
            <a:extLst>
              <a:ext uri="{FF2B5EF4-FFF2-40B4-BE49-F238E27FC236}">
                <a16:creationId xmlns:a16="http://schemas.microsoft.com/office/drawing/2014/main" id="{47652397-6CB7-7405-D056-4440D27603A3}"/>
              </a:ext>
            </a:extLst>
          </p:cNvPr>
          <p:cNvCxnSpPr>
            <a:cxnSpLocks/>
          </p:cNvCxnSpPr>
          <p:nvPr/>
        </p:nvCxnSpPr>
        <p:spPr>
          <a:xfrm flipV="1">
            <a:off x="830826" y="1389772"/>
            <a:ext cx="9026012" cy="96040"/>
          </a:xfrm>
          <a:prstGeom prst="line">
            <a:avLst/>
          </a:prstGeom>
          <a:ln w="12700">
            <a:headEnd type="diamond" w="med" len="med"/>
            <a:tailEnd type="diamond" w="med" len="med"/>
          </a:ln>
        </p:spPr>
        <p:style>
          <a:lnRef idx="1">
            <a:schemeClr val="accent1"/>
          </a:lnRef>
          <a:fillRef idx="0">
            <a:schemeClr val="accent1"/>
          </a:fillRef>
          <a:effectRef idx="0">
            <a:schemeClr val="accent1"/>
          </a:effectRef>
          <a:fontRef idx="minor">
            <a:schemeClr val="tx1"/>
          </a:fontRef>
        </p:style>
      </p:cxnSp>
      <p:pic>
        <p:nvPicPr>
          <p:cNvPr id="18" name="Picture 4" descr="Plano Presbyterian Hospital Plano: Hospitality Career Goals">
            <a:extLst>
              <a:ext uri="{FF2B5EF4-FFF2-40B4-BE49-F238E27FC236}">
                <a16:creationId xmlns:a16="http://schemas.microsoft.com/office/drawing/2014/main" id="{009E85CD-D793-630F-5AD9-80576F1C7F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7977" y="1859635"/>
            <a:ext cx="1338943" cy="1338943"/>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Data gathering, data network, data storage, dataset, raw data icon ...">
            <a:extLst>
              <a:ext uri="{FF2B5EF4-FFF2-40B4-BE49-F238E27FC236}">
                <a16:creationId xmlns:a16="http://schemas.microsoft.com/office/drawing/2014/main" id="{69E05077-F0E9-568B-B582-EA320DB52F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5488" y="1949801"/>
            <a:ext cx="1170899" cy="115545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a:extLst>
              <a:ext uri="{FF2B5EF4-FFF2-40B4-BE49-F238E27FC236}">
                <a16:creationId xmlns:a16="http://schemas.microsoft.com/office/drawing/2014/main" id="{1289AC79-1A45-DF0B-75EF-C1A8C34DD6CE}"/>
              </a:ext>
            </a:extLst>
          </p:cNvPr>
          <p:cNvPicPr>
            <a:picLocks noChangeAspect="1"/>
          </p:cNvPicPr>
          <p:nvPr/>
        </p:nvPicPr>
        <p:blipFill>
          <a:blip r:embed="rId4"/>
          <a:stretch>
            <a:fillRect/>
          </a:stretch>
        </p:blipFill>
        <p:spPr>
          <a:xfrm>
            <a:off x="8107191" y="2068848"/>
            <a:ext cx="1441579" cy="958359"/>
          </a:xfrm>
          <a:prstGeom prst="rect">
            <a:avLst/>
          </a:prstGeom>
        </p:spPr>
      </p:pic>
      <p:pic>
        <p:nvPicPr>
          <p:cNvPr id="24" name="Picture 23">
            <a:extLst>
              <a:ext uri="{FF2B5EF4-FFF2-40B4-BE49-F238E27FC236}">
                <a16:creationId xmlns:a16="http://schemas.microsoft.com/office/drawing/2014/main" id="{387E3716-22D6-CA2B-96B5-1285E85433B9}"/>
              </a:ext>
            </a:extLst>
          </p:cNvPr>
          <p:cNvPicPr>
            <a:picLocks noChangeAspect="1"/>
          </p:cNvPicPr>
          <p:nvPr/>
        </p:nvPicPr>
        <p:blipFill>
          <a:blip r:embed="rId5"/>
          <a:stretch>
            <a:fillRect/>
          </a:stretch>
        </p:blipFill>
        <p:spPr>
          <a:xfrm>
            <a:off x="2059125" y="4236788"/>
            <a:ext cx="1120944" cy="1027849"/>
          </a:xfrm>
          <a:prstGeom prst="rect">
            <a:avLst/>
          </a:prstGeom>
        </p:spPr>
      </p:pic>
      <p:pic>
        <p:nvPicPr>
          <p:cNvPr id="25" name="Picture 24">
            <a:extLst>
              <a:ext uri="{FF2B5EF4-FFF2-40B4-BE49-F238E27FC236}">
                <a16:creationId xmlns:a16="http://schemas.microsoft.com/office/drawing/2014/main" id="{05E543BA-8001-A49B-948B-D1B497EFF527}"/>
              </a:ext>
            </a:extLst>
          </p:cNvPr>
          <p:cNvPicPr>
            <a:picLocks noChangeAspect="1"/>
          </p:cNvPicPr>
          <p:nvPr/>
        </p:nvPicPr>
        <p:blipFill>
          <a:blip r:embed="rId6"/>
          <a:stretch>
            <a:fillRect/>
          </a:stretch>
        </p:blipFill>
        <p:spPr>
          <a:xfrm rot="10800000" flipV="1">
            <a:off x="5061898" y="4251953"/>
            <a:ext cx="1321713" cy="986295"/>
          </a:xfrm>
          <a:prstGeom prst="rect">
            <a:avLst/>
          </a:prstGeom>
        </p:spPr>
      </p:pic>
      <p:pic>
        <p:nvPicPr>
          <p:cNvPr id="27" name="Picture 26">
            <a:extLst>
              <a:ext uri="{FF2B5EF4-FFF2-40B4-BE49-F238E27FC236}">
                <a16:creationId xmlns:a16="http://schemas.microsoft.com/office/drawing/2014/main" id="{31D09F8A-D743-2C44-3118-3A753A9DF580}"/>
              </a:ext>
            </a:extLst>
          </p:cNvPr>
          <p:cNvPicPr>
            <a:picLocks noChangeAspect="1"/>
          </p:cNvPicPr>
          <p:nvPr/>
        </p:nvPicPr>
        <p:blipFill>
          <a:blip r:embed="rId7"/>
          <a:stretch>
            <a:fillRect/>
          </a:stretch>
        </p:blipFill>
        <p:spPr>
          <a:xfrm>
            <a:off x="8198048" y="4207712"/>
            <a:ext cx="1200610" cy="1056925"/>
          </a:xfrm>
          <a:prstGeom prst="rect">
            <a:avLst/>
          </a:prstGeom>
        </p:spPr>
      </p:pic>
      <p:sp>
        <p:nvSpPr>
          <p:cNvPr id="45" name="TextBox 44">
            <a:extLst>
              <a:ext uri="{FF2B5EF4-FFF2-40B4-BE49-F238E27FC236}">
                <a16:creationId xmlns:a16="http://schemas.microsoft.com/office/drawing/2014/main" id="{1A0A349D-D3FF-FD2A-2E59-1E102A0C34B8}"/>
              </a:ext>
            </a:extLst>
          </p:cNvPr>
          <p:cNvSpPr txBox="1"/>
          <p:nvPr/>
        </p:nvSpPr>
        <p:spPr>
          <a:xfrm>
            <a:off x="10609006" y="324464"/>
            <a:ext cx="383459" cy="400110"/>
          </a:xfrm>
          <a:prstGeom prst="rect">
            <a:avLst/>
          </a:prstGeom>
          <a:noFill/>
        </p:spPr>
        <p:txBody>
          <a:bodyPr wrap="square" rtlCol="0">
            <a:spAutoFit/>
          </a:bodyPr>
          <a:lstStyle/>
          <a:p>
            <a:r>
              <a:rPr lang="en-US" sz="2000" dirty="0"/>
              <a:t>3</a:t>
            </a:r>
            <a:endParaRPr lang="en-IN" sz="2000" dirty="0"/>
          </a:p>
        </p:txBody>
      </p:sp>
    </p:spTree>
    <p:extLst>
      <p:ext uri="{BB962C8B-B14F-4D97-AF65-F5344CB8AC3E}">
        <p14:creationId xmlns:p14="http://schemas.microsoft.com/office/powerpoint/2010/main" val="7123116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7F9D4-1A04-5B5E-3202-462EE6240C7F}"/>
              </a:ext>
            </a:extLst>
          </p:cNvPr>
          <p:cNvSpPr>
            <a:spLocks noGrp="1"/>
          </p:cNvSpPr>
          <p:nvPr>
            <p:ph type="ctrTitle"/>
          </p:nvPr>
        </p:nvSpPr>
        <p:spPr>
          <a:xfrm>
            <a:off x="1570855" y="2123321"/>
            <a:ext cx="8637073" cy="1395829"/>
          </a:xfrm>
        </p:spPr>
        <p:txBody>
          <a:bodyPr>
            <a:normAutofit/>
          </a:bodyPr>
          <a:lstStyle/>
          <a:p>
            <a:pPr algn="ctr"/>
            <a:r>
              <a:rPr lang="en-IN" sz="7200" b="1" dirty="0"/>
              <a:t>Thank You…</a:t>
            </a:r>
          </a:p>
        </p:txBody>
      </p:sp>
      <p:sp>
        <p:nvSpPr>
          <p:cNvPr id="3" name="Subtitle 2">
            <a:extLst>
              <a:ext uri="{FF2B5EF4-FFF2-40B4-BE49-F238E27FC236}">
                <a16:creationId xmlns:a16="http://schemas.microsoft.com/office/drawing/2014/main" id="{DC50055E-BB88-C367-8AC8-E80FF650B0DE}"/>
              </a:ext>
            </a:extLst>
          </p:cNvPr>
          <p:cNvSpPr>
            <a:spLocks noGrp="1"/>
          </p:cNvSpPr>
          <p:nvPr>
            <p:ph type="subTitle" idx="1"/>
          </p:nvPr>
        </p:nvSpPr>
        <p:spPr>
          <a:xfrm>
            <a:off x="9021096" y="5399940"/>
            <a:ext cx="2156362" cy="587905"/>
          </a:xfrm>
        </p:spPr>
        <p:txBody>
          <a:bodyPr>
            <a:normAutofit/>
          </a:bodyPr>
          <a:lstStyle/>
          <a:p>
            <a:r>
              <a:rPr lang="en-IN" sz="2400" b="1" dirty="0"/>
              <a:t> Group No 6</a:t>
            </a:r>
          </a:p>
        </p:txBody>
      </p:sp>
      <p:sp>
        <p:nvSpPr>
          <p:cNvPr id="4" name="TextBox 3">
            <a:extLst>
              <a:ext uri="{FF2B5EF4-FFF2-40B4-BE49-F238E27FC236}">
                <a16:creationId xmlns:a16="http://schemas.microsoft.com/office/drawing/2014/main" id="{8FF57781-AD8E-8F47-DD18-8609B16DCD0A}"/>
              </a:ext>
            </a:extLst>
          </p:cNvPr>
          <p:cNvSpPr txBox="1"/>
          <p:nvPr/>
        </p:nvSpPr>
        <p:spPr>
          <a:xfrm>
            <a:off x="10540181" y="361528"/>
            <a:ext cx="530942" cy="400110"/>
          </a:xfrm>
          <a:prstGeom prst="rect">
            <a:avLst/>
          </a:prstGeom>
          <a:noFill/>
        </p:spPr>
        <p:txBody>
          <a:bodyPr wrap="square" rtlCol="0">
            <a:spAutoFit/>
          </a:bodyPr>
          <a:lstStyle/>
          <a:p>
            <a:r>
              <a:rPr lang="en-US" sz="2000" dirty="0"/>
              <a:t>30</a:t>
            </a:r>
            <a:endParaRPr lang="en-IN" sz="2000" dirty="0"/>
          </a:p>
        </p:txBody>
      </p:sp>
    </p:spTree>
    <p:extLst>
      <p:ext uri="{BB962C8B-B14F-4D97-AF65-F5344CB8AC3E}">
        <p14:creationId xmlns:p14="http://schemas.microsoft.com/office/powerpoint/2010/main" val="2539826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2">
            <a:extLst>
              <a:ext uri="{FF2B5EF4-FFF2-40B4-BE49-F238E27FC236}">
                <a16:creationId xmlns:a16="http://schemas.microsoft.com/office/drawing/2014/main" id="{AE25CD6D-727A-783B-E0C7-E8F416C997B5}"/>
              </a:ext>
            </a:extLst>
          </p:cNvPr>
          <p:cNvSpPr txBox="1">
            <a:spLocks/>
          </p:cNvSpPr>
          <p:nvPr/>
        </p:nvSpPr>
        <p:spPr>
          <a:xfrm>
            <a:off x="898071" y="2625212"/>
            <a:ext cx="10395858" cy="36870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b="1" dirty="0"/>
              <a:t>Project Overview:</a:t>
            </a:r>
          </a:p>
          <a:p>
            <a:pPr marL="0" indent="0" algn="just">
              <a:buNone/>
            </a:pPr>
            <a:endParaRPr lang="en-US" sz="2000" b="1" dirty="0">
              <a:latin typeface="Aptos Narrow" panose="020B0004020202020204" pitchFamily="34" charset="0"/>
            </a:endParaRPr>
          </a:p>
          <a:p>
            <a:pPr marL="0" indent="0" algn="just">
              <a:buNone/>
            </a:pPr>
            <a:r>
              <a:rPr lang="en-US" sz="2000" dirty="0">
                <a:latin typeface="Aptos Narrow" panose="020B0004020202020204" pitchFamily="34" charset="0"/>
              </a:rPr>
              <a:t>Hospitality Analytics involves the process of collecting, analyzing, and interpreting data specific to the hospitality industry to improve guest experiences, optimize operations, and drive better business decisions. It leverages data to enhance customer satisfaction, manage resources efficiently, increase occupancy rates, and improve revenue management strategies. By analyzing booking trends, customer feedback, and operational metrics, businesses can provide personalized experiences and gain a competitive edge.</a:t>
            </a:r>
          </a:p>
          <a:p>
            <a:pPr algn="just"/>
            <a:endParaRPr lang="en-IN" sz="2000" dirty="0"/>
          </a:p>
        </p:txBody>
      </p:sp>
      <p:sp>
        <p:nvSpPr>
          <p:cNvPr id="2" name="Title 1">
            <a:extLst>
              <a:ext uri="{FF2B5EF4-FFF2-40B4-BE49-F238E27FC236}">
                <a16:creationId xmlns:a16="http://schemas.microsoft.com/office/drawing/2014/main" id="{ABBDFEF5-60DD-BEAF-2575-851E41D9218B}"/>
              </a:ext>
            </a:extLst>
          </p:cNvPr>
          <p:cNvSpPr txBox="1">
            <a:spLocks/>
          </p:cNvSpPr>
          <p:nvPr/>
        </p:nvSpPr>
        <p:spPr bwMode="gray">
          <a:xfrm>
            <a:off x="4141137" y="1019570"/>
            <a:ext cx="3293806" cy="664029"/>
          </a:xfrm>
          <a:prstGeom prst="rect">
            <a:avLst/>
          </a:prstGeom>
        </p:spPr>
        <p:txBody>
          <a:bodyPr vert="horz" lIns="91440" tIns="45720" rIns="91440" bIns="45720" rtlCol="0" anchor="ctr">
            <a:normAutofit fontScale="92500"/>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a:latin typeface="Century Gothic (Body)"/>
                <a:ea typeface="Tahoma" panose="020B0604030504040204" pitchFamily="34" charset="0"/>
                <a:cs typeface="Tahoma" panose="020B0604030504040204" pitchFamily="34" charset="0"/>
              </a:rPr>
              <a:t>INTRODUCTION</a:t>
            </a:r>
            <a:endParaRPr lang="en-IN" b="1" dirty="0">
              <a:latin typeface="Century Gothic (Body)"/>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0697D5DF-E324-9C6D-EA2B-F3A54C14A72C}"/>
              </a:ext>
            </a:extLst>
          </p:cNvPr>
          <p:cNvSpPr txBox="1"/>
          <p:nvPr/>
        </p:nvSpPr>
        <p:spPr>
          <a:xfrm>
            <a:off x="10609006" y="324464"/>
            <a:ext cx="383459" cy="400110"/>
          </a:xfrm>
          <a:prstGeom prst="rect">
            <a:avLst/>
          </a:prstGeom>
          <a:noFill/>
        </p:spPr>
        <p:txBody>
          <a:bodyPr wrap="square" rtlCol="0">
            <a:spAutoFit/>
          </a:bodyPr>
          <a:lstStyle/>
          <a:p>
            <a:r>
              <a:rPr lang="en-US" sz="2000" dirty="0"/>
              <a:t>4</a:t>
            </a:r>
            <a:endParaRPr lang="en-IN" sz="2000" dirty="0"/>
          </a:p>
        </p:txBody>
      </p:sp>
    </p:spTree>
    <p:extLst>
      <p:ext uri="{BB962C8B-B14F-4D97-AF65-F5344CB8AC3E}">
        <p14:creationId xmlns:p14="http://schemas.microsoft.com/office/powerpoint/2010/main" val="1297989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BB3232-9FCB-C795-0DDC-BAEF250F0CD8}"/>
              </a:ext>
            </a:extLst>
          </p:cNvPr>
          <p:cNvSpPr>
            <a:spLocks noGrp="1"/>
          </p:cNvSpPr>
          <p:nvPr>
            <p:ph idx="1"/>
          </p:nvPr>
        </p:nvSpPr>
        <p:spPr>
          <a:xfrm>
            <a:off x="1179872" y="2458065"/>
            <a:ext cx="10189714" cy="3922680"/>
          </a:xfrm>
        </p:spPr>
        <p:txBody>
          <a:bodyPr>
            <a:noAutofit/>
          </a:bodyPr>
          <a:lstStyle/>
          <a:p>
            <a:pPr marL="0" indent="0" algn="just">
              <a:buNone/>
            </a:pPr>
            <a:endParaRPr lang="en-US" sz="2000" b="1" dirty="0"/>
          </a:p>
          <a:p>
            <a:pPr algn="just">
              <a:buFont typeface="+mj-lt"/>
              <a:buAutoNum type="arabicPeriod"/>
            </a:pPr>
            <a:r>
              <a:rPr lang="en-US" sz="2000" b="1" dirty="0">
                <a:latin typeface="Aptos Narrow" panose="020B0004020202020204" pitchFamily="34" charset="0"/>
              </a:rPr>
              <a:t>Analyze Operational Metrics:</a:t>
            </a:r>
            <a:r>
              <a:rPr lang="en-US" sz="2000" dirty="0">
                <a:latin typeface="Aptos Narrow" panose="020B0004020202020204" pitchFamily="34" charset="0"/>
              </a:rPr>
              <a:t> Review key performance metrics such as occupancy rates, average daily rate (ADR), revenue per available room (RevPAR), and guest satisfaction scores.</a:t>
            </a:r>
          </a:p>
          <a:p>
            <a:pPr algn="just">
              <a:buFont typeface="+mj-lt"/>
              <a:buAutoNum type="arabicPeriod"/>
            </a:pPr>
            <a:r>
              <a:rPr lang="en-US" sz="2000" b="1" dirty="0">
                <a:latin typeface="Aptos Narrow" panose="020B0004020202020204" pitchFamily="34" charset="0"/>
              </a:rPr>
              <a:t>Identify Guest Trends and Anomalies:</a:t>
            </a:r>
            <a:r>
              <a:rPr lang="en-US" sz="2000" dirty="0">
                <a:latin typeface="Aptos Narrow" panose="020B0004020202020204" pitchFamily="34" charset="0"/>
              </a:rPr>
              <a:t> Detect patterns in booking behaviors, seasonal demand shifts, and customer preferences while flagging unusual trends or operational inefficiencies.</a:t>
            </a:r>
          </a:p>
          <a:p>
            <a:pPr algn="just">
              <a:buFont typeface="+mj-lt"/>
              <a:buAutoNum type="arabicPeriod"/>
            </a:pPr>
            <a:r>
              <a:rPr lang="en-US" sz="2000" b="1" dirty="0">
                <a:latin typeface="Aptos Narrow" panose="020B0004020202020204" pitchFamily="34" charset="0"/>
              </a:rPr>
              <a:t>Highlight Areas of Excellence and Improvement:</a:t>
            </a:r>
            <a:r>
              <a:rPr lang="en-US" sz="2000" dirty="0">
                <a:latin typeface="Aptos Narrow" panose="020B0004020202020204" pitchFamily="34" charset="0"/>
              </a:rPr>
              <a:t> Areas needing enhancement to improve guest experience and operational performance.</a:t>
            </a:r>
          </a:p>
          <a:p>
            <a:pPr algn="just">
              <a:buFont typeface="+mj-lt"/>
              <a:buAutoNum type="arabicPeriod"/>
            </a:pPr>
            <a:r>
              <a:rPr lang="en-US" sz="2000" b="1" dirty="0">
                <a:latin typeface="Aptos Narrow" panose="020B0004020202020204" pitchFamily="34" charset="0"/>
              </a:rPr>
              <a:t>Develop Analytical Dashboards:</a:t>
            </a:r>
            <a:r>
              <a:rPr lang="en-US" sz="2000" dirty="0">
                <a:latin typeface="Aptos Narrow" panose="020B0004020202020204" pitchFamily="34" charset="0"/>
              </a:rPr>
              <a:t> Create intuitive dashboards using Excel, Power BI, Tableau, and SQL queries to monitor and visualize critical KPIs for decision-makers.</a:t>
            </a:r>
          </a:p>
          <a:p>
            <a:pPr algn="just"/>
            <a:endParaRPr lang="en-IN" sz="2000" dirty="0"/>
          </a:p>
        </p:txBody>
      </p:sp>
      <p:sp>
        <p:nvSpPr>
          <p:cNvPr id="4" name="Title 1">
            <a:extLst>
              <a:ext uri="{FF2B5EF4-FFF2-40B4-BE49-F238E27FC236}">
                <a16:creationId xmlns:a16="http://schemas.microsoft.com/office/drawing/2014/main" id="{E0133D4B-2130-99B0-DDEE-5BD4D1FFB804}"/>
              </a:ext>
            </a:extLst>
          </p:cNvPr>
          <p:cNvSpPr txBox="1">
            <a:spLocks/>
          </p:cNvSpPr>
          <p:nvPr/>
        </p:nvSpPr>
        <p:spPr bwMode="gray">
          <a:xfrm>
            <a:off x="4141137" y="1019570"/>
            <a:ext cx="3293806" cy="66402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latin typeface="Century Gothic (Body)"/>
                <a:ea typeface="Tahoma" panose="020B0604030504040204" pitchFamily="34" charset="0"/>
                <a:cs typeface="Tahoma" panose="020B0604030504040204" pitchFamily="34" charset="0"/>
              </a:rPr>
              <a:t>OBJECTIVES</a:t>
            </a:r>
          </a:p>
        </p:txBody>
      </p:sp>
      <p:sp>
        <p:nvSpPr>
          <p:cNvPr id="7" name="TextBox 6">
            <a:extLst>
              <a:ext uri="{FF2B5EF4-FFF2-40B4-BE49-F238E27FC236}">
                <a16:creationId xmlns:a16="http://schemas.microsoft.com/office/drawing/2014/main" id="{12D72B43-70F4-A79C-C077-8389E3F84CDF}"/>
              </a:ext>
            </a:extLst>
          </p:cNvPr>
          <p:cNvSpPr txBox="1"/>
          <p:nvPr/>
        </p:nvSpPr>
        <p:spPr>
          <a:xfrm>
            <a:off x="10609006" y="324464"/>
            <a:ext cx="383459" cy="400110"/>
          </a:xfrm>
          <a:prstGeom prst="rect">
            <a:avLst/>
          </a:prstGeom>
          <a:noFill/>
        </p:spPr>
        <p:txBody>
          <a:bodyPr wrap="square" rtlCol="0">
            <a:spAutoFit/>
          </a:bodyPr>
          <a:lstStyle/>
          <a:p>
            <a:r>
              <a:rPr lang="en-US" sz="2000" dirty="0"/>
              <a:t>5</a:t>
            </a:r>
            <a:endParaRPr lang="en-IN" sz="2000" dirty="0"/>
          </a:p>
        </p:txBody>
      </p:sp>
    </p:spTree>
    <p:extLst>
      <p:ext uri="{BB962C8B-B14F-4D97-AF65-F5344CB8AC3E}">
        <p14:creationId xmlns:p14="http://schemas.microsoft.com/office/powerpoint/2010/main" val="466743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213986-AD11-E570-AD0F-40768DAB1334}"/>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E5D3FAEB-E579-7600-5C5F-D4A198763827}"/>
              </a:ext>
            </a:extLst>
          </p:cNvPr>
          <p:cNvSpPr txBox="1">
            <a:spLocks/>
          </p:cNvSpPr>
          <p:nvPr/>
        </p:nvSpPr>
        <p:spPr bwMode="gray">
          <a:xfrm>
            <a:off x="4141137" y="1019570"/>
            <a:ext cx="3293806" cy="66402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latin typeface="Century Gothic (Body)"/>
                <a:ea typeface="Tahoma" panose="020B0604030504040204" pitchFamily="34" charset="0"/>
                <a:cs typeface="Tahoma" panose="020B0604030504040204" pitchFamily="34" charset="0"/>
              </a:rPr>
              <a:t>KEY ANALYSIS</a:t>
            </a:r>
          </a:p>
        </p:txBody>
      </p:sp>
      <p:sp>
        <p:nvSpPr>
          <p:cNvPr id="5" name="Content Placeholder 4">
            <a:extLst>
              <a:ext uri="{FF2B5EF4-FFF2-40B4-BE49-F238E27FC236}">
                <a16:creationId xmlns:a16="http://schemas.microsoft.com/office/drawing/2014/main" id="{EB420A7B-00C0-FFA3-EDC9-5F19486BA1DE}"/>
              </a:ext>
            </a:extLst>
          </p:cNvPr>
          <p:cNvSpPr>
            <a:spLocks noGrp="1"/>
          </p:cNvSpPr>
          <p:nvPr>
            <p:ph idx="1"/>
          </p:nvPr>
        </p:nvSpPr>
        <p:spPr>
          <a:xfrm>
            <a:off x="1219199" y="2937796"/>
            <a:ext cx="10432026" cy="3028454"/>
          </a:xfrm>
        </p:spPr>
        <p:txBody>
          <a:bodyPr vert="horz" lIns="91440" tIns="45720" rIns="91440" bIns="45720" rtlCol="0">
            <a:noAutofit/>
          </a:bodyPr>
          <a:lstStyle/>
          <a:p>
            <a:pPr marL="0" indent="0" algn="just">
              <a:buNone/>
            </a:pPr>
            <a:r>
              <a:rPr lang="en-US" dirty="0"/>
              <a:t>The project focuses on analyzing key performance indicators (KPIs) to monitor operations, identify trends, and provide actionable insights. These include:</a:t>
            </a:r>
          </a:p>
          <a:p>
            <a:pPr marL="0" indent="0" algn="just">
              <a:buNone/>
            </a:pPr>
            <a:r>
              <a:rPr lang="en-US" dirty="0"/>
              <a:t> Provides insights into workload distribution, efficiency, and staff productivity.</a:t>
            </a:r>
          </a:p>
          <a:p>
            <a:pPr marL="0" indent="0" algn="just">
              <a:buNone/>
            </a:pPr>
            <a:r>
              <a:rPr lang="en-US" dirty="0"/>
              <a:t> Highlights performance gaps or successes in metrics like occupancy rates, revenue per available room (RevPAR), and customer satisfaction.</a:t>
            </a:r>
          </a:p>
          <a:p>
            <a:pPr marL="0" indent="0" algn="just">
              <a:buNone/>
            </a:pPr>
            <a:r>
              <a:rPr lang="en-US" dirty="0"/>
              <a:t> Evaluates engagement efforts through check-ins, customer feedback responses, and loyalty program touchpoints.</a:t>
            </a:r>
          </a:p>
          <a:p>
            <a:pPr marL="0" indent="0" algn="just">
              <a:buNone/>
            </a:pPr>
            <a:endParaRPr lang="en-IN" dirty="0"/>
          </a:p>
        </p:txBody>
      </p:sp>
      <p:sp>
        <p:nvSpPr>
          <p:cNvPr id="6" name="TextBox 5">
            <a:extLst>
              <a:ext uri="{FF2B5EF4-FFF2-40B4-BE49-F238E27FC236}">
                <a16:creationId xmlns:a16="http://schemas.microsoft.com/office/drawing/2014/main" id="{C8C128A5-9E5D-A6E7-898E-F9B2BACF4A65}"/>
              </a:ext>
            </a:extLst>
          </p:cNvPr>
          <p:cNvSpPr txBox="1"/>
          <p:nvPr/>
        </p:nvSpPr>
        <p:spPr>
          <a:xfrm>
            <a:off x="10609006" y="324464"/>
            <a:ext cx="383459" cy="400110"/>
          </a:xfrm>
          <a:prstGeom prst="rect">
            <a:avLst/>
          </a:prstGeom>
          <a:noFill/>
        </p:spPr>
        <p:txBody>
          <a:bodyPr wrap="square" rtlCol="0">
            <a:spAutoFit/>
          </a:bodyPr>
          <a:lstStyle/>
          <a:p>
            <a:r>
              <a:rPr lang="en-US" sz="2000" dirty="0"/>
              <a:t>6</a:t>
            </a:r>
            <a:endParaRPr lang="en-IN" sz="2000" dirty="0"/>
          </a:p>
        </p:txBody>
      </p:sp>
    </p:spTree>
    <p:extLst>
      <p:ext uri="{BB962C8B-B14F-4D97-AF65-F5344CB8AC3E}">
        <p14:creationId xmlns:p14="http://schemas.microsoft.com/office/powerpoint/2010/main" val="3738964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F137078-EDF3-5717-9E4C-781CCC93F9E2}"/>
              </a:ext>
            </a:extLst>
          </p:cNvPr>
          <p:cNvSpPr>
            <a:spLocks noGrp="1"/>
          </p:cNvSpPr>
          <p:nvPr>
            <p:ph type="subTitle" idx="1"/>
          </p:nvPr>
        </p:nvSpPr>
        <p:spPr>
          <a:xfrm>
            <a:off x="1032386" y="2000676"/>
            <a:ext cx="9768349" cy="1809373"/>
          </a:xfrm>
        </p:spPr>
        <p:txBody>
          <a:bodyPr>
            <a:noAutofit/>
          </a:bodyPr>
          <a:lstStyle/>
          <a:p>
            <a:pPr algn="just"/>
            <a:r>
              <a:rPr lang="en-US" sz="2000" b="1" dirty="0">
                <a:solidFill>
                  <a:schemeClr val="bg1">
                    <a:lumMod val="85000"/>
                  </a:schemeClr>
                </a:solidFill>
                <a:latin typeface="Aptos Narrow" panose="020B0004020202020204" pitchFamily="34" charset="0"/>
              </a:rPr>
              <a:t>Total Revenue</a:t>
            </a:r>
            <a:r>
              <a:rPr lang="en-US" sz="2000" dirty="0">
                <a:solidFill>
                  <a:schemeClr val="bg1">
                    <a:lumMod val="85000"/>
                  </a:schemeClr>
                </a:solidFill>
                <a:latin typeface="Aptos Narrow" panose="020B0004020202020204" pitchFamily="34" charset="0"/>
              </a:rPr>
              <a:t> refers to the complete amount of income generated by a hospitality business during a specific time period. It includes revenue from various streams that are critical to the operation and growth of such businesses.</a:t>
            </a:r>
          </a:p>
          <a:p>
            <a:pPr algn="just"/>
            <a:endParaRPr lang="en-IN" sz="2000" dirty="0">
              <a:solidFill>
                <a:schemeClr val="bg1">
                  <a:lumMod val="85000"/>
                </a:schemeClr>
              </a:solidFill>
              <a:latin typeface="Aptos Narrow" panose="020B0004020202020204" pitchFamily="34" charset="0"/>
            </a:endParaRPr>
          </a:p>
        </p:txBody>
      </p:sp>
      <p:pic>
        <p:nvPicPr>
          <p:cNvPr id="7" name="Picture 6">
            <a:extLst>
              <a:ext uri="{FF2B5EF4-FFF2-40B4-BE49-F238E27FC236}">
                <a16:creationId xmlns:a16="http://schemas.microsoft.com/office/drawing/2014/main" id="{F3BD47DB-F295-BB5B-1669-9ED4F09AA0F9}"/>
              </a:ext>
            </a:extLst>
          </p:cNvPr>
          <p:cNvPicPr>
            <a:picLocks noChangeAspect="1"/>
          </p:cNvPicPr>
          <p:nvPr/>
        </p:nvPicPr>
        <p:blipFill>
          <a:blip r:embed="rId2">
            <a:duotone>
              <a:schemeClr val="accent5">
                <a:shade val="45000"/>
                <a:satMod val="135000"/>
              </a:schemeClr>
              <a:prstClr val="white"/>
            </a:duotone>
          </a:blip>
          <a:stretch>
            <a:fillRect/>
          </a:stretch>
        </p:blipFill>
        <p:spPr>
          <a:xfrm>
            <a:off x="909483" y="4304071"/>
            <a:ext cx="3539612" cy="1044677"/>
          </a:xfrm>
          <a:prstGeom prst="rect">
            <a:avLst/>
          </a:prstGeom>
          <a:ln>
            <a:solidFill>
              <a:schemeClr val="tx1"/>
            </a:solidFill>
          </a:ln>
        </p:spPr>
      </p:pic>
      <p:pic>
        <p:nvPicPr>
          <p:cNvPr id="9" name="Picture 8">
            <a:extLst>
              <a:ext uri="{FF2B5EF4-FFF2-40B4-BE49-F238E27FC236}">
                <a16:creationId xmlns:a16="http://schemas.microsoft.com/office/drawing/2014/main" id="{9AAF6A67-AB0D-5AAF-C649-B071BB5604C6}"/>
              </a:ext>
            </a:extLst>
          </p:cNvPr>
          <p:cNvPicPr>
            <a:picLocks noChangeAspect="1"/>
          </p:cNvPicPr>
          <p:nvPr/>
        </p:nvPicPr>
        <p:blipFill>
          <a:blip r:embed="rId3"/>
          <a:stretch>
            <a:fillRect/>
          </a:stretch>
        </p:blipFill>
        <p:spPr>
          <a:xfrm>
            <a:off x="4652115" y="3840314"/>
            <a:ext cx="6630402" cy="1809373"/>
          </a:xfrm>
          <a:prstGeom prst="rect">
            <a:avLst/>
          </a:prstGeom>
          <a:ln>
            <a:solidFill>
              <a:schemeClr val="tx1"/>
            </a:solidFill>
          </a:ln>
        </p:spPr>
      </p:pic>
      <p:sp>
        <p:nvSpPr>
          <p:cNvPr id="4" name="Title 1">
            <a:extLst>
              <a:ext uri="{FF2B5EF4-FFF2-40B4-BE49-F238E27FC236}">
                <a16:creationId xmlns:a16="http://schemas.microsoft.com/office/drawing/2014/main" id="{17E870C2-8C33-5190-7A19-8C4BE154D517}"/>
              </a:ext>
            </a:extLst>
          </p:cNvPr>
          <p:cNvSpPr txBox="1">
            <a:spLocks/>
          </p:cNvSpPr>
          <p:nvPr/>
        </p:nvSpPr>
        <p:spPr bwMode="gray">
          <a:xfrm>
            <a:off x="1032386" y="731374"/>
            <a:ext cx="3293806" cy="664029"/>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200" b="1" dirty="0">
                <a:latin typeface="Aptos Narrow" panose="020B0004020202020204" pitchFamily="34" charset="0"/>
                <a:ea typeface="Tahoma" panose="020B0604030504040204" pitchFamily="34" charset="0"/>
                <a:cs typeface="Tahoma" panose="020B0604030504040204" pitchFamily="34" charset="0"/>
              </a:rPr>
              <a:t>Total Revenue</a:t>
            </a:r>
          </a:p>
        </p:txBody>
      </p:sp>
      <p:cxnSp>
        <p:nvCxnSpPr>
          <p:cNvPr id="8" name="Straight Connector 7">
            <a:extLst>
              <a:ext uri="{FF2B5EF4-FFF2-40B4-BE49-F238E27FC236}">
                <a16:creationId xmlns:a16="http://schemas.microsoft.com/office/drawing/2014/main" id="{450FE3F1-7383-D105-C3D2-D52879CFC3A0}"/>
              </a:ext>
            </a:extLst>
          </p:cNvPr>
          <p:cNvCxnSpPr>
            <a:cxnSpLocks/>
          </p:cNvCxnSpPr>
          <p:nvPr/>
        </p:nvCxnSpPr>
        <p:spPr>
          <a:xfrm>
            <a:off x="909483" y="1425667"/>
            <a:ext cx="9070259" cy="0"/>
          </a:xfrm>
          <a:prstGeom prst="line">
            <a:avLst/>
          </a:prstGeom>
          <a:ln w="12700">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0C6859C-D5FA-61F9-7ADF-88C9C7979D2B}"/>
              </a:ext>
            </a:extLst>
          </p:cNvPr>
          <p:cNvSpPr txBox="1"/>
          <p:nvPr/>
        </p:nvSpPr>
        <p:spPr>
          <a:xfrm>
            <a:off x="10609006" y="324464"/>
            <a:ext cx="383459" cy="400110"/>
          </a:xfrm>
          <a:prstGeom prst="rect">
            <a:avLst/>
          </a:prstGeom>
          <a:noFill/>
        </p:spPr>
        <p:txBody>
          <a:bodyPr wrap="square" rtlCol="0">
            <a:spAutoFit/>
          </a:bodyPr>
          <a:lstStyle/>
          <a:p>
            <a:r>
              <a:rPr lang="en-US" sz="2000" dirty="0"/>
              <a:t>7</a:t>
            </a:r>
            <a:endParaRPr lang="en-IN" sz="2000" dirty="0"/>
          </a:p>
        </p:txBody>
      </p:sp>
    </p:spTree>
    <p:extLst>
      <p:ext uri="{BB962C8B-B14F-4D97-AF65-F5344CB8AC3E}">
        <p14:creationId xmlns:p14="http://schemas.microsoft.com/office/powerpoint/2010/main" val="3552407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E709B8D-0EAF-FEFB-E60D-E9160E67D957}"/>
              </a:ext>
            </a:extLst>
          </p:cNvPr>
          <p:cNvSpPr>
            <a:spLocks noGrp="1"/>
          </p:cNvSpPr>
          <p:nvPr>
            <p:ph type="subTitle" idx="1"/>
          </p:nvPr>
        </p:nvSpPr>
        <p:spPr>
          <a:xfrm>
            <a:off x="790888" y="1903575"/>
            <a:ext cx="10422193" cy="2125970"/>
          </a:xfrm>
        </p:spPr>
        <p:txBody>
          <a:bodyPr>
            <a:noAutofit/>
          </a:bodyPr>
          <a:lstStyle/>
          <a:p>
            <a:pPr algn="just"/>
            <a:r>
              <a:rPr lang="en-US" sz="2000" dirty="0">
                <a:solidFill>
                  <a:schemeClr val="bg1">
                    <a:lumMod val="85000"/>
                  </a:schemeClr>
                </a:solidFill>
                <a:latin typeface="Aptos Narrow" panose="020B0004020202020204" pitchFamily="34" charset="0"/>
              </a:rPr>
              <a:t>The </a:t>
            </a:r>
            <a:r>
              <a:rPr lang="en-US" sz="2000" b="1" dirty="0">
                <a:solidFill>
                  <a:schemeClr val="bg1">
                    <a:lumMod val="85000"/>
                  </a:schemeClr>
                </a:solidFill>
                <a:latin typeface="Aptos Narrow" panose="020B0004020202020204" pitchFamily="34" charset="0"/>
              </a:rPr>
              <a:t>Occupancy Rate</a:t>
            </a:r>
            <a:r>
              <a:rPr lang="en-US" sz="2000" dirty="0">
                <a:solidFill>
                  <a:schemeClr val="bg1">
                    <a:lumMod val="85000"/>
                  </a:schemeClr>
                </a:solidFill>
                <a:latin typeface="Aptos Narrow" panose="020B0004020202020204" pitchFamily="34" charset="0"/>
              </a:rPr>
              <a:t> measures the percentage of available rooms or units that are occupied during a specific period. It is a key performance indicator (KPI) that reflects how efficiently a property utilizes its capacity to generate revenue. Occupancy rate is crucial for operational planning, marketing strategies, and benchmarking performance against competitors.</a:t>
            </a:r>
          </a:p>
        </p:txBody>
      </p:sp>
      <p:pic>
        <p:nvPicPr>
          <p:cNvPr id="10" name="Picture 9">
            <a:extLst>
              <a:ext uri="{FF2B5EF4-FFF2-40B4-BE49-F238E27FC236}">
                <a16:creationId xmlns:a16="http://schemas.microsoft.com/office/drawing/2014/main" id="{ADA55A0B-079B-421E-6319-8EE0301704B8}"/>
              </a:ext>
            </a:extLst>
          </p:cNvPr>
          <p:cNvPicPr>
            <a:picLocks noChangeAspect="1"/>
          </p:cNvPicPr>
          <p:nvPr/>
        </p:nvPicPr>
        <p:blipFill>
          <a:blip r:embed="rId2">
            <a:duotone>
              <a:schemeClr val="accent5">
                <a:shade val="45000"/>
                <a:satMod val="135000"/>
              </a:schemeClr>
              <a:prstClr val="white"/>
            </a:duotone>
          </a:blip>
          <a:stretch>
            <a:fillRect/>
          </a:stretch>
        </p:blipFill>
        <p:spPr>
          <a:xfrm>
            <a:off x="1303383" y="4417842"/>
            <a:ext cx="3484315" cy="1028357"/>
          </a:xfrm>
          <a:prstGeom prst="rect">
            <a:avLst/>
          </a:prstGeom>
          <a:ln>
            <a:solidFill>
              <a:schemeClr val="tx1"/>
            </a:solidFill>
          </a:ln>
        </p:spPr>
      </p:pic>
      <p:pic>
        <p:nvPicPr>
          <p:cNvPr id="12" name="Picture 11">
            <a:extLst>
              <a:ext uri="{FF2B5EF4-FFF2-40B4-BE49-F238E27FC236}">
                <a16:creationId xmlns:a16="http://schemas.microsoft.com/office/drawing/2014/main" id="{A6914A61-8244-0EC1-495F-B584A7954CA4}"/>
              </a:ext>
            </a:extLst>
          </p:cNvPr>
          <p:cNvPicPr>
            <a:picLocks noChangeAspect="1"/>
          </p:cNvPicPr>
          <p:nvPr/>
        </p:nvPicPr>
        <p:blipFill>
          <a:blip r:embed="rId3"/>
          <a:stretch>
            <a:fillRect/>
          </a:stretch>
        </p:blipFill>
        <p:spPr>
          <a:xfrm>
            <a:off x="4941278" y="4001812"/>
            <a:ext cx="6271803" cy="1832684"/>
          </a:xfrm>
          <a:prstGeom prst="rect">
            <a:avLst/>
          </a:prstGeom>
          <a:ln>
            <a:solidFill>
              <a:schemeClr val="tx1"/>
            </a:solidFill>
          </a:ln>
        </p:spPr>
      </p:pic>
      <p:sp>
        <p:nvSpPr>
          <p:cNvPr id="6" name="Title 1">
            <a:extLst>
              <a:ext uri="{FF2B5EF4-FFF2-40B4-BE49-F238E27FC236}">
                <a16:creationId xmlns:a16="http://schemas.microsoft.com/office/drawing/2014/main" id="{3B2BD5B4-B3AD-3939-8C06-9469F76384D5}"/>
              </a:ext>
            </a:extLst>
          </p:cNvPr>
          <p:cNvSpPr txBox="1">
            <a:spLocks/>
          </p:cNvSpPr>
          <p:nvPr/>
        </p:nvSpPr>
        <p:spPr bwMode="gray">
          <a:xfrm>
            <a:off x="909483" y="703871"/>
            <a:ext cx="3475093" cy="664029"/>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200" b="1" dirty="0">
                <a:latin typeface="Aptos Narrow" panose="020B0004020202020204" pitchFamily="34" charset="0"/>
                <a:ea typeface="Tahoma" panose="020B0604030504040204" pitchFamily="34" charset="0"/>
                <a:cs typeface="Tahoma" panose="020B0604030504040204" pitchFamily="34" charset="0"/>
              </a:rPr>
              <a:t>Occupancy Rate</a:t>
            </a:r>
          </a:p>
        </p:txBody>
      </p:sp>
      <p:cxnSp>
        <p:nvCxnSpPr>
          <p:cNvPr id="7" name="Straight Connector 6">
            <a:extLst>
              <a:ext uri="{FF2B5EF4-FFF2-40B4-BE49-F238E27FC236}">
                <a16:creationId xmlns:a16="http://schemas.microsoft.com/office/drawing/2014/main" id="{6202AD77-2644-701E-2283-0A19B5FB3888}"/>
              </a:ext>
            </a:extLst>
          </p:cNvPr>
          <p:cNvCxnSpPr>
            <a:cxnSpLocks/>
          </p:cNvCxnSpPr>
          <p:nvPr/>
        </p:nvCxnSpPr>
        <p:spPr>
          <a:xfrm>
            <a:off x="909483" y="1425667"/>
            <a:ext cx="9070259" cy="0"/>
          </a:xfrm>
          <a:prstGeom prst="line">
            <a:avLst/>
          </a:prstGeom>
          <a:ln w="12700">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10BDFBD-2630-1E0A-A28F-301A05A5B477}"/>
              </a:ext>
            </a:extLst>
          </p:cNvPr>
          <p:cNvSpPr txBox="1"/>
          <p:nvPr/>
        </p:nvSpPr>
        <p:spPr>
          <a:xfrm>
            <a:off x="10609006" y="324464"/>
            <a:ext cx="383459" cy="400110"/>
          </a:xfrm>
          <a:prstGeom prst="rect">
            <a:avLst/>
          </a:prstGeom>
          <a:noFill/>
        </p:spPr>
        <p:txBody>
          <a:bodyPr wrap="square" rtlCol="0">
            <a:spAutoFit/>
          </a:bodyPr>
          <a:lstStyle/>
          <a:p>
            <a:r>
              <a:rPr lang="en-US" sz="2000" dirty="0"/>
              <a:t>8</a:t>
            </a:r>
            <a:endParaRPr lang="en-IN" sz="2000" dirty="0"/>
          </a:p>
        </p:txBody>
      </p:sp>
    </p:spTree>
    <p:extLst>
      <p:ext uri="{BB962C8B-B14F-4D97-AF65-F5344CB8AC3E}">
        <p14:creationId xmlns:p14="http://schemas.microsoft.com/office/powerpoint/2010/main" val="3555768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BB07C69-44BA-2AEB-D16C-58A895D21E4D}"/>
              </a:ext>
            </a:extLst>
          </p:cNvPr>
          <p:cNvSpPr>
            <a:spLocks noGrp="1"/>
          </p:cNvSpPr>
          <p:nvPr>
            <p:ph type="subTitle" idx="1"/>
          </p:nvPr>
        </p:nvSpPr>
        <p:spPr>
          <a:xfrm>
            <a:off x="874514" y="1922181"/>
            <a:ext cx="9891810" cy="1912395"/>
          </a:xfrm>
        </p:spPr>
        <p:txBody>
          <a:bodyPr>
            <a:normAutofit/>
          </a:bodyPr>
          <a:lstStyle/>
          <a:p>
            <a:pPr algn="just"/>
            <a:r>
              <a:rPr lang="en-US" sz="2000" b="1" dirty="0">
                <a:solidFill>
                  <a:schemeClr val="bg1">
                    <a:lumMod val="85000"/>
                  </a:schemeClr>
                </a:solidFill>
                <a:latin typeface="Aptos Narrow" panose="020B0004020202020204" pitchFamily="34" charset="0"/>
              </a:rPr>
              <a:t>Cancellation Rate</a:t>
            </a:r>
            <a:r>
              <a:rPr lang="en-US" sz="2000" dirty="0">
                <a:solidFill>
                  <a:schemeClr val="bg1">
                    <a:lumMod val="85000"/>
                  </a:schemeClr>
                </a:solidFill>
                <a:latin typeface="Aptos Narrow" panose="020B0004020202020204" pitchFamily="34" charset="0"/>
              </a:rPr>
              <a:t> measures the percentage of bookings that guests cancel compared to the total bookings made over a specific period. A high cancellation rate can indicate inefficiencies or operational challenges, while managing it effectively can help maximize revenue and occupancy.</a:t>
            </a:r>
          </a:p>
          <a:p>
            <a:pPr algn="just"/>
            <a:endParaRPr lang="en-IN" sz="2000" dirty="0">
              <a:solidFill>
                <a:schemeClr val="bg1">
                  <a:lumMod val="85000"/>
                </a:schemeClr>
              </a:solidFill>
              <a:latin typeface="Aptos Narrow" panose="020B0004020202020204" pitchFamily="34" charset="0"/>
            </a:endParaRPr>
          </a:p>
        </p:txBody>
      </p:sp>
      <p:pic>
        <p:nvPicPr>
          <p:cNvPr id="5" name="Picture 4">
            <a:extLst>
              <a:ext uri="{FF2B5EF4-FFF2-40B4-BE49-F238E27FC236}">
                <a16:creationId xmlns:a16="http://schemas.microsoft.com/office/drawing/2014/main" id="{05CF1D8B-A2BE-ACCE-4634-0EBF6F61D580}"/>
              </a:ext>
            </a:extLst>
          </p:cNvPr>
          <p:cNvPicPr>
            <a:picLocks noChangeAspect="1"/>
          </p:cNvPicPr>
          <p:nvPr/>
        </p:nvPicPr>
        <p:blipFill>
          <a:blip r:embed="rId2">
            <a:duotone>
              <a:schemeClr val="accent5">
                <a:shade val="45000"/>
                <a:satMod val="135000"/>
              </a:schemeClr>
              <a:prstClr val="white"/>
            </a:duotone>
          </a:blip>
          <a:stretch>
            <a:fillRect/>
          </a:stretch>
        </p:blipFill>
        <p:spPr>
          <a:xfrm>
            <a:off x="874514" y="4199224"/>
            <a:ext cx="3288891" cy="1041634"/>
          </a:xfrm>
          <a:prstGeom prst="rect">
            <a:avLst/>
          </a:prstGeom>
          <a:ln>
            <a:solidFill>
              <a:schemeClr val="tx1"/>
            </a:solidFill>
          </a:ln>
        </p:spPr>
      </p:pic>
      <p:pic>
        <p:nvPicPr>
          <p:cNvPr id="7" name="Picture 6">
            <a:extLst>
              <a:ext uri="{FF2B5EF4-FFF2-40B4-BE49-F238E27FC236}">
                <a16:creationId xmlns:a16="http://schemas.microsoft.com/office/drawing/2014/main" id="{53034F23-0F34-E3C8-FCF6-26DAE0E186FC}"/>
              </a:ext>
            </a:extLst>
          </p:cNvPr>
          <p:cNvPicPr>
            <a:picLocks noChangeAspect="1"/>
          </p:cNvPicPr>
          <p:nvPr/>
        </p:nvPicPr>
        <p:blipFill>
          <a:blip r:embed="rId3"/>
          <a:stretch>
            <a:fillRect/>
          </a:stretch>
        </p:blipFill>
        <p:spPr>
          <a:xfrm>
            <a:off x="4198374" y="3834576"/>
            <a:ext cx="7329535" cy="1740877"/>
          </a:xfrm>
          <a:prstGeom prst="rect">
            <a:avLst/>
          </a:prstGeom>
          <a:ln>
            <a:solidFill>
              <a:schemeClr val="tx1"/>
            </a:solidFill>
          </a:ln>
        </p:spPr>
      </p:pic>
      <p:sp>
        <p:nvSpPr>
          <p:cNvPr id="8" name="Title 1">
            <a:extLst>
              <a:ext uri="{FF2B5EF4-FFF2-40B4-BE49-F238E27FC236}">
                <a16:creationId xmlns:a16="http://schemas.microsoft.com/office/drawing/2014/main" id="{F085E931-8770-216A-D5C2-EFB8AEEE910C}"/>
              </a:ext>
            </a:extLst>
          </p:cNvPr>
          <p:cNvSpPr txBox="1">
            <a:spLocks/>
          </p:cNvSpPr>
          <p:nvPr/>
        </p:nvSpPr>
        <p:spPr bwMode="gray">
          <a:xfrm>
            <a:off x="909483" y="724574"/>
            <a:ext cx="5343833" cy="664029"/>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200" b="1" dirty="0">
                <a:latin typeface="Aptos Narrow" panose="020B0004020202020204" pitchFamily="34" charset="0"/>
                <a:ea typeface="Tahoma" panose="020B0604030504040204" pitchFamily="34" charset="0"/>
                <a:cs typeface="Tahoma" panose="020B0604030504040204" pitchFamily="34" charset="0"/>
              </a:rPr>
              <a:t>Cancellation Rate</a:t>
            </a:r>
          </a:p>
        </p:txBody>
      </p:sp>
      <p:cxnSp>
        <p:nvCxnSpPr>
          <p:cNvPr id="9" name="Straight Connector 8">
            <a:extLst>
              <a:ext uri="{FF2B5EF4-FFF2-40B4-BE49-F238E27FC236}">
                <a16:creationId xmlns:a16="http://schemas.microsoft.com/office/drawing/2014/main" id="{93D4784A-EB48-30E9-F68D-27A07BBE12AA}"/>
              </a:ext>
            </a:extLst>
          </p:cNvPr>
          <p:cNvCxnSpPr>
            <a:cxnSpLocks/>
          </p:cNvCxnSpPr>
          <p:nvPr/>
        </p:nvCxnSpPr>
        <p:spPr>
          <a:xfrm>
            <a:off x="909483" y="1425667"/>
            <a:ext cx="9070259" cy="0"/>
          </a:xfrm>
          <a:prstGeom prst="line">
            <a:avLst/>
          </a:prstGeom>
          <a:ln w="12700">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E270B08-310C-1BFC-1B29-B4A80479313C}"/>
              </a:ext>
            </a:extLst>
          </p:cNvPr>
          <p:cNvSpPr txBox="1"/>
          <p:nvPr/>
        </p:nvSpPr>
        <p:spPr>
          <a:xfrm>
            <a:off x="10609006" y="324464"/>
            <a:ext cx="383459" cy="400110"/>
          </a:xfrm>
          <a:prstGeom prst="rect">
            <a:avLst/>
          </a:prstGeom>
          <a:noFill/>
        </p:spPr>
        <p:txBody>
          <a:bodyPr wrap="square" rtlCol="0">
            <a:spAutoFit/>
          </a:bodyPr>
          <a:lstStyle/>
          <a:p>
            <a:r>
              <a:rPr lang="en-US" sz="2000" dirty="0"/>
              <a:t>8</a:t>
            </a:r>
            <a:endParaRPr lang="en-IN" sz="2000" dirty="0"/>
          </a:p>
        </p:txBody>
      </p:sp>
    </p:spTree>
    <p:extLst>
      <p:ext uri="{BB962C8B-B14F-4D97-AF65-F5344CB8AC3E}">
        <p14:creationId xmlns:p14="http://schemas.microsoft.com/office/powerpoint/2010/main" val="40981604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473</TotalTime>
  <Words>1559</Words>
  <Application>Microsoft Office PowerPoint</Application>
  <PresentationFormat>Widescreen</PresentationFormat>
  <Paragraphs>166</Paragraphs>
  <Slides>30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Aptos Narrow</vt:lpstr>
      <vt:lpstr>Arial</vt:lpstr>
      <vt:lpstr>Calibri</vt:lpstr>
      <vt:lpstr>Century Gothic</vt:lpstr>
      <vt:lpstr>Century Gothic (Body)</vt:lpstr>
      <vt:lpstr>Wingdings</vt:lpstr>
      <vt:lpstr>Wingdings 3</vt:lpstr>
      <vt:lpstr>Ion Boardroom</vt:lpstr>
      <vt:lpstr>Hospitality  Project </vt:lpstr>
      <vt:lpstr>MEET OUR TEAM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Weekday &amp; Weekend Revenue And Booking</vt:lpstr>
      <vt:lpstr>Revenue By City &amp; Hotel</vt:lpstr>
      <vt:lpstr>Class Wise Revenue</vt:lpstr>
      <vt:lpstr>Checked Out Cancel No Show</vt:lpstr>
      <vt:lpstr>Weekly Trend Key Trend</vt:lpstr>
      <vt:lpstr>PowerPoint Presentation</vt:lpstr>
      <vt:lpstr>PowerPoint Presentation</vt:lpstr>
      <vt:lpstr>PowerPoint Presentation</vt:lpstr>
      <vt:lpstr>PowerPoint Presentation</vt:lpstr>
      <vt:lpstr>PowerPoint Presentation</vt:lpstr>
      <vt:lpstr>Key Insights</vt:lpstr>
      <vt:lpstr>Key Insights</vt:lpstr>
      <vt:lpstr>Key Insights</vt:lpstr>
      <vt:lpstr>RECOMMENDATIONS </vt:lpstr>
      <vt:lpstr>RECOMMENDATIONS </vt:lpstr>
      <vt:lpstr>RECOMMENDATIONS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Bhavesh Landge</dc:creator>
  <cp:lastModifiedBy>Bhavesh Landge</cp:lastModifiedBy>
  <cp:revision>9</cp:revision>
  <dcterms:created xsi:type="dcterms:W3CDTF">2025-01-11T17:51:17Z</dcterms:created>
  <dcterms:modified xsi:type="dcterms:W3CDTF">2025-01-14T11:37:39Z</dcterms:modified>
</cp:coreProperties>
</file>