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77" r:id="rId4"/>
    <p:sldId id="278" r:id="rId5"/>
    <p:sldId id="259" r:id="rId6"/>
    <p:sldId id="260" r:id="rId7"/>
    <p:sldId id="261" r:id="rId8"/>
    <p:sldId id="262" r:id="rId9"/>
    <p:sldId id="263" r:id="rId10"/>
    <p:sldId id="264" r:id="rId11"/>
    <p:sldId id="266" r:id="rId12"/>
    <p:sldId id="267" r:id="rId13"/>
    <p:sldId id="268" r:id="rId14"/>
    <p:sldId id="276" r:id="rId15"/>
  </p:sldIdLst>
  <p:sldSz cx="9144000" cy="5143500" type="screen16x9"/>
  <p:notesSz cx="6858000" cy="9144000"/>
  <p:embeddedFontLst>
    <p:embeddedFont>
      <p:font typeface="Oswald" pitchFamily="2" charset="77"/>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2"/>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6b873b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c6b873b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c6b873b30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c6b873b3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c6b873b30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c6b873b30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c6b873b30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c6b873b3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c6b873b3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c6b873b3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29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6b873b3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6b873b3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c6b873b30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c6b873b30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6b873b30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6b873b30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c6b873b30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c6b873b30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c6b873b30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c6b873b30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c6b873b3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c6b873b3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5"/>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371825" y="1284425"/>
            <a:ext cx="8541500" cy="3094775"/>
          </a:xfrm>
          <a:prstGeom prst="rect">
            <a:avLst/>
          </a:prstGeom>
          <a:noFill/>
          <a:ln>
            <a:noFill/>
          </a:ln>
        </p:spPr>
      </p:pic>
      <p:pic>
        <p:nvPicPr>
          <p:cNvPr id="56" name="Google Shape;56;p13"/>
          <p:cNvPicPr preferRelativeResize="0"/>
          <p:nvPr/>
        </p:nvPicPr>
        <p:blipFill>
          <a:blip r:embed="rId5">
            <a:alphaModFix/>
          </a:blip>
          <a:stretch>
            <a:fillRect/>
          </a:stretch>
        </p:blipFill>
        <p:spPr>
          <a:xfrm>
            <a:off x="3040525" y="371950"/>
            <a:ext cx="2732076" cy="91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0" y="0"/>
            <a:ext cx="9144000" cy="810550"/>
          </a:xfrm>
          <a:prstGeom prst="rect">
            <a:avLst/>
          </a:prstGeom>
          <a:noFill/>
          <a:ln>
            <a:noFill/>
          </a:ln>
        </p:spPr>
      </p:pic>
      <p:sp>
        <p:nvSpPr>
          <p:cNvPr id="133" name="Google Shape;133;p21"/>
          <p:cNvSpPr txBox="1"/>
          <p:nvPr/>
        </p:nvSpPr>
        <p:spPr>
          <a:xfrm>
            <a:off x="918025" y="96550"/>
            <a:ext cx="44283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Long Term/Short Term Stay</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a:p>
            <a:pPr marL="0" lvl="0" indent="0" algn="l" rtl="0">
              <a:spcBef>
                <a:spcPts val="0"/>
              </a:spcBef>
              <a:spcAft>
                <a:spcPts val="0"/>
              </a:spcAft>
              <a:buNone/>
            </a:pPr>
            <a:r>
              <a:rPr lang="en" sz="3000" dirty="0">
                <a:solidFill>
                  <a:srgbClr val="FFFFFF"/>
                </a:solidFill>
                <a:latin typeface="Oswald"/>
                <a:ea typeface="Oswald"/>
                <a:cs typeface="Oswald"/>
                <a:sym typeface="Oswald"/>
              </a:rPr>
              <a:t> </a:t>
            </a:r>
            <a:endParaRPr sz="3000" dirty="0">
              <a:solidFill>
                <a:srgbClr val="FFFFFF"/>
              </a:solidFill>
              <a:latin typeface="Oswald"/>
              <a:ea typeface="Oswald"/>
              <a:cs typeface="Oswald"/>
              <a:sym typeface="Oswald"/>
            </a:endParaRPr>
          </a:p>
        </p:txBody>
      </p:sp>
      <p:pic>
        <p:nvPicPr>
          <p:cNvPr id="134" name="Google Shape;134;p21"/>
          <p:cNvPicPr preferRelativeResize="0"/>
          <p:nvPr/>
        </p:nvPicPr>
        <p:blipFill>
          <a:blip r:embed="rId4">
            <a:alphaModFix/>
          </a:blip>
          <a:stretch>
            <a:fillRect/>
          </a:stretch>
        </p:blipFill>
        <p:spPr>
          <a:xfrm>
            <a:off x="219248" y="48273"/>
            <a:ext cx="583959" cy="714000"/>
          </a:xfrm>
          <a:prstGeom prst="rect">
            <a:avLst/>
          </a:prstGeom>
          <a:noFill/>
          <a:ln>
            <a:noFill/>
          </a:ln>
        </p:spPr>
      </p:pic>
      <p:sp>
        <p:nvSpPr>
          <p:cNvPr id="135" name="Google Shape;135;p21"/>
          <p:cNvSpPr txBox="1"/>
          <p:nvPr/>
        </p:nvSpPr>
        <p:spPr>
          <a:xfrm>
            <a:off x="3119600" y="1204450"/>
            <a:ext cx="5194800" cy="32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Short term stay will affect a higher price.</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I define short term stay with days less than 2 months (60 days)</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I found out that short stay charge a median price of $135 and long term stay charge a median price of 81 which is a pretty significant differences. Significance checked using z test in python code.</a:t>
            </a:r>
            <a:endParaRPr sz="1500" dirty="0">
              <a:solidFill>
                <a:srgbClr val="666666"/>
              </a:solidFill>
            </a:endParaRPr>
          </a:p>
          <a:p>
            <a:pPr marL="0" lvl="0" indent="0" algn="l" rtl="0">
              <a:spcBef>
                <a:spcPts val="0"/>
              </a:spcBef>
              <a:spcAft>
                <a:spcPts val="0"/>
              </a:spcAft>
              <a:buNone/>
            </a:pPr>
            <a:endParaRPr sz="1500" b="1" dirty="0">
              <a:solidFill>
                <a:srgbClr val="666666"/>
              </a:solidFill>
            </a:endParaRPr>
          </a:p>
        </p:txBody>
      </p:sp>
      <p:pic>
        <p:nvPicPr>
          <p:cNvPr id="136" name="Google Shape;136;p21"/>
          <p:cNvPicPr preferRelativeResize="0"/>
          <p:nvPr/>
        </p:nvPicPr>
        <p:blipFill>
          <a:blip r:embed="rId5">
            <a:alphaModFix/>
          </a:blip>
          <a:stretch>
            <a:fillRect/>
          </a:stretch>
        </p:blipFill>
        <p:spPr>
          <a:xfrm>
            <a:off x="499825" y="979525"/>
            <a:ext cx="1975500" cy="397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0" y="0"/>
            <a:ext cx="9144000" cy="885825"/>
          </a:xfrm>
          <a:prstGeom prst="rect">
            <a:avLst/>
          </a:prstGeom>
          <a:noFill/>
          <a:ln>
            <a:noFill/>
          </a:ln>
        </p:spPr>
      </p:pic>
      <p:sp>
        <p:nvSpPr>
          <p:cNvPr id="152" name="Google Shape;152;p23"/>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 of month been listed</a:t>
            </a:r>
            <a:endParaRPr sz="3000">
              <a:solidFill>
                <a:srgbClr val="FFFFFF"/>
              </a:solidFill>
              <a:latin typeface="Oswald"/>
              <a:ea typeface="Oswald"/>
              <a:cs typeface="Oswald"/>
              <a:sym typeface="Oswald"/>
            </a:endParaRPr>
          </a:p>
          <a:p>
            <a:pPr marL="0" lvl="0" indent="0" algn="l" rtl="0">
              <a:spcBef>
                <a:spcPts val="0"/>
              </a:spcBef>
              <a:spcAft>
                <a:spcPts val="0"/>
              </a:spcAft>
              <a:buNone/>
            </a:pPr>
            <a:endParaRPr sz="3000">
              <a:solidFill>
                <a:srgbClr val="FFFFFF"/>
              </a:solidFill>
              <a:latin typeface="Oswald"/>
              <a:ea typeface="Oswald"/>
              <a:cs typeface="Oswald"/>
              <a:sym typeface="Oswald"/>
            </a:endParaRPr>
          </a:p>
        </p:txBody>
      </p:sp>
      <p:sp>
        <p:nvSpPr>
          <p:cNvPr id="155" name="Google Shape;155;p23"/>
          <p:cNvSpPr txBox="1"/>
          <p:nvPr/>
        </p:nvSpPr>
        <p:spPr>
          <a:xfrm>
            <a:off x="4817925" y="1184925"/>
            <a:ext cx="3912900" cy="37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I think the longer it has been on the </a:t>
            </a:r>
            <a:r>
              <a:rPr lang="en" sz="1500" b="1" dirty="0" err="1">
                <a:solidFill>
                  <a:srgbClr val="666666"/>
                </a:solidFill>
              </a:rPr>
              <a:t>airbnb</a:t>
            </a:r>
            <a:r>
              <a:rPr lang="en" sz="1500" b="1" dirty="0">
                <a:solidFill>
                  <a:srgbClr val="666666"/>
                </a:solidFill>
              </a:rPr>
              <a:t> list, the higher price they should charge because they are more experienced</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By looking at these groups. Most listings are created less than a year. However, is able to charge a higher price.</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Therefore, it rejected my hypothesis and we need looking into the data to find out if total reviews /reviews per month = total month listed.</a:t>
            </a:r>
            <a:endParaRPr sz="1500" dirty="0">
              <a:solidFill>
                <a:srgbClr val="666666"/>
              </a:solidFill>
            </a:endParaRPr>
          </a:p>
          <a:p>
            <a:pPr marL="0" lvl="0" indent="0" algn="l" rtl="0">
              <a:spcBef>
                <a:spcPts val="0"/>
              </a:spcBef>
              <a:spcAft>
                <a:spcPts val="0"/>
              </a:spcAft>
              <a:buNone/>
            </a:pPr>
            <a:endParaRPr sz="1500" b="1" dirty="0">
              <a:solidFill>
                <a:srgbClr val="666666"/>
              </a:solidFill>
            </a:endParaRPr>
          </a:p>
        </p:txBody>
      </p:sp>
      <p:pic>
        <p:nvPicPr>
          <p:cNvPr id="156" name="Google Shape;156;p23"/>
          <p:cNvPicPr preferRelativeResize="0"/>
          <p:nvPr/>
        </p:nvPicPr>
        <p:blipFill>
          <a:blip r:embed="rId4">
            <a:alphaModFix/>
          </a:blip>
          <a:stretch>
            <a:fillRect/>
          </a:stretch>
        </p:blipFill>
        <p:spPr>
          <a:xfrm>
            <a:off x="507875" y="1464400"/>
            <a:ext cx="3689774" cy="243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0" y="0"/>
            <a:ext cx="9144000" cy="885825"/>
          </a:xfrm>
          <a:prstGeom prst="rect">
            <a:avLst/>
          </a:prstGeom>
          <a:noFill/>
          <a:ln>
            <a:noFill/>
          </a:ln>
        </p:spPr>
      </p:pic>
      <p:sp>
        <p:nvSpPr>
          <p:cNvPr id="162" name="Google Shape;162;p24"/>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Region Overview</a:t>
            </a:r>
            <a:endParaRPr sz="3000">
              <a:solidFill>
                <a:srgbClr val="FFFFFF"/>
              </a:solidFill>
              <a:latin typeface="Oswald"/>
              <a:ea typeface="Oswald"/>
              <a:cs typeface="Oswald"/>
              <a:sym typeface="Oswald"/>
            </a:endParaRPr>
          </a:p>
          <a:p>
            <a:pPr marL="0" lvl="0" indent="0" algn="l" rtl="0">
              <a:spcBef>
                <a:spcPts val="0"/>
              </a:spcBef>
              <a:spcAft>
                <a:spcPts val="0"/>
              </a:spcAft>
              <a:buNone/>
            </a:pPr>
            <a:endParaRPr sz="3000">
              <a:solidFill>
                <a:srgbClr val="FFFFFF"/>
              </a:solidFill>
              <a:latin typeface="Oswald"/>
              <a:ea typeface="Oswald"/>
              <a:cs typeface="Oswald"/>
              <a:sym typeface="Oswald"/>
            </a:endParaRPr>
          </a:p>
        </p:txBody>
      </p:sp>
      <p:sp>
        <p:nvSpPr>
          <p:cNvPr id="165" name="Google Shape;165;p24"/>
          <p:cNvSpPr txBox="1"/>
          <p:nvPr/>
        </p:nvSpPr>
        <p:spPr>
          <a:xfrm>
            <a:off x="5108575" y="1184925"/>
            <a:ext cx="3622200" cy="37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We think that different locations will have a different median price. </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Some locations in certain region will have a higher median price. For example in central region, southern islands have a median price of 1200. This means that this is probably in equivalent to the upper east side of New York.</a:t>
            </a:r>
            <a:endParaRPr sz="1500" dirty="0">
              <a:solidFill>
                <a:srgbClr val="666666"/>
              </a:solidFill>
            </a:endParaRPr>
          </a:p>
        </p:txBody>
      </p:sp>
      <p:pic>
        <p:nvPicPr>
          <p:cNvPr id="166" name="Google Shape;166;p24"/>
          <p:cNvPicPr preferRelativeResize="0"/>
          <p:nvPr/>
        </p:nvPicPr>
        <p:blipFill>
          <a:blip r:embed="rId4">
            <a:alphaModFix/>
          </a:blip>
          <a:stretch>
            <a:fillRect/>
          </a:stretch>
        </p:blipFill>
        <p:spPr>
          <a:xfrm>
            <a:off x="142001" y="1312021"/>
            <a:ext cx="4810076" cy="30609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pic>
        <p:nvPicPr>
          <p:cNvPr id="171" name="Google Shape;171;p25"/>
          <p:cNvPicPr preferRelativeResize="0"/>
          <p:nvPr/>
        </p:nvPicPr>
        <p:blipFill>
          <a:blip r:embed="rId3">
            <a:alphaModFix/>
          </a:blip>
          <a:stretch>
            <a:fillRect/>
          </a:stretch>
        </p:blipFill>
        <p:spPr>
          <a:xfrm>
            <a:off x="0" y="0"/>
            <a:ext cx="9144000" cy="885825"/>
          </a:xfrm>
          <a:prstGeom prst="rect">
            <a:avLst/>
          </a:prstGeom>
          <a:noFill/>
          <a:ln>
            <a:noFill/>
          </a:ln>
        </p:spPr>
      </p:pic>
      <p:sp>
        <p:nvSpPr>
          <p:cNvPr id="172" name="Google Shape;172;p25"/>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Correlation</a:t>
            </a:r>
            <a:endParaRPr sz="3000">
              <a:solidFill>
                <a:srgbClr val="FFFFFF"/>
              </a:solidFill>
              <a:latin typeface="Oswald"/>
              <a:ea typeface="Oswald"/>
              <a:cs typeface="Oswald"/>
              <a:sym typeface="Oswald"/>
            </a:endParaRPr>
          </a:p>
          <a:p>
            <a:pPr marL="0" lvl="0" indent="0" algn="l" rtl="0">
              <a:spcBef>
                <a:spcPts val="0"/>
              </a:spcBef>
              <a:spcAft>
                <a:spcPts val="0"/>
              </a:spcAft>
              <a:buNone/>
            </a:pPr>
            <a:endParaRPr sz="3000">
              <a:solidFill>
                <a:srgbClr val="FFFFFF"/>
              </a:solidFill>
              <a:latin typeface="Oswald"/>
              <a:ea typeface="Oswald"/>
              <a:cs typeface="Oswald"/>
              <a:sym typeface="Oswald"/>
            </a:endParaRPr>
          </a:p>
        </p:txBody>
      </p:sp>
      <p:sp>
        <p:nvSpPr>
          <p:cNvPr id="175" name="Google Shape;175;p25"/>
          <p:cNvSpPr txBox="1"/>
          <p:nvPr/>
        </p:nvSpPr>
        <p:spPr>
          <a:xfrm>
            <a:off x="5010912" y="953250"/>
            <a:ext cx="4023847" cy="2574595"/>
          </a:xfrm>
          <a:prstGeom prst="rect">
            <a:avLst/>
          </a:prstGeom>
          <a:noFill/>
          <a:ln>
            <a:noFill/>
          </a:ln>
        </p:spPr>
        <p:txBody>
          <a:bodyPr spcFirstLastPara="1" wrap="square" lIns="91425" tIns="91425" rIns="91425" bIns="91425" anchor="t" anchorCtr="0">
            <a:noAutofit/>
          </a:bodyPr>
          <a:lstStyle/>
          <a:p>
            <a:pPr lvl="0"/>
            <a:r>
              <a:rPr lang="en-US" sz="1500" dirty="0">
                <a:solidFill>
                  <a:srgbClr val="666666"/>
                </a:solidFill>
              </a:rPr>
              <a:t>It seems like room type and price may have a specific relationship as room 2 on visual inspection room type 2 seems to have a lower price index than other room types. to be checked if this relationship is significant.</a:t>
            </a:r>
          </a:p>
          <a:p>
            <a:pPr lvl="0"/>
            <a:endParaRPr lang="en-US" sz="1500" dirty="0">
              <a:solidFill>
                <a:srgbClr val="666666"/>
              </a:solidFill>
            </a:endParaRPr>
          </a:p>
          <a:p>
            <a:pPr lvl="0"/>
            <a:r>
              <a:rPr lang="en-US" sz="1500" dirty="0">
                <a:solidFill>
                  <a:srgbClr val="666666"/>
                </a:solidFill>
              </a:rPr>
              <a:t>There also seems to be a relationship between review count and price, indicating that lower priced listings get more review. but this relationship is probably because of the availability factor. </a:t>
            </a:r>
          </a:p>
          <a:p>
            <a:pPr lvl="0"/>
            <a:endParaRPr lang="en-US" sz="1500" dirty="0">
              <a:solidFill>
                <a:srgbClr val="666666"/>
              </a:solidFill>
            </a:endParaRPr>
          </a:p>
          <a:p>
            <a:pPr lvl="0"/>
            <a:r>
              <a:rPr lang="en-US" sz="1500" dirty="0">
                <a:solidFill>
                  <a:srgbClr val="666666"/>
                </a:solidFill>
              </a:rPr>
              <a:t>Before doing more inferential stats tests, I will create basic model and see what it outputs and how well it predicts</a:t>
            </a:r>
            <a:endParaRPr sz="1500" dirty="0">
              <a:solidFill>
                <a:srgbClr val="666666"/>
              </a:solidFill>
            </a:endParaRPr>
          </a:p>
        </p:txBody>
      </p:sp>
      <p:pic>
        <p:nvPicPr>
          <p:cNvPr id="2" name="Picture 1">
            <a:extLst>
              <a:ext uri="{FF2B5EF4-FFF2-40B4-BE49-F238E27FC236}">
                <a16:creationId xmlns:a16="http://schemas.microsoft.com/office/drawing/2014/main" id="{8D7617EB-C20F-324E-BCE9-26E3BB4A846B}"/>
              </a:ext>
            </a:extLst>
          </p:cNvPr>
          <p:cNvPicPr>
            <a:picLocks noChangeAspect="1"/>
          </p:cNvPicPr>
          <p:nvPr/>
        </p:nvPicPr>
        <p:blipFill>
          <a:blip r:embed="rId4"/>
          <a:stretch>
            <a:fillRect/>
          </a:stretch>
        </p:blipFill>
        <p:spPr>
          <a:xfrm>
            <a:off x="484632" y="1059716"/>
            <a:ext cx="3939780" cy="38871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0" y="0"/>
            <a:ext cx="9144000" cy="885825"/>
          </a:xfrm>
          <a:prstGeom prst="rect">
            <a:avLst/>
          </a:prstGeom>
          <a:noFill/>
          <a:ln>
            <a:noFill/>
          </a:ln>
        </p:spPr>
      </p:pic>
      <p:sp>
        <p:nvSpPr>
          <p:cNvPr id="257" name="Google Shape;257;p33"/>
          <p:cNvSpPr txBox="1"/>
          <p:nvPr/>
        </p:nvSpPr>
        <p:spPr>
          <a:xfrm>
            <a:off x="257174" y="48275"/>
            <a:ext cx="7752969"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Additional Data that could help improve the analyses</a:t>
            </a:r>
            <a:endParaRPr sz="3000" dirty="0">
              <a:solidFill>
                <a:srgbClr val="FFFFFF"/>
              </a:solidFill>
              <a:latin typeface="Oswald"/>
              <a:ea typeface="Oswald"/>
              <a:cs typeface="Oswald"/>
              <a:sym typeface="Oswald"/>
            </a:endParaRPr>
          </a:p>
        </p:txBody>
      </p:sp>
      <p:sp>
        <p:nvSpPr>
          <p:cNvPr id="260" name="Google Shape;260;p33"/>
          <p:cNvSpPr txBox="1"/>
          <p:nvPr/>
        </p:nvSpPr>
        <p:spPr>
          <a:xfrm>
            <a:off x="593900" y="1154200"/>
            <a:ext cx="8229600" cy="38295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666666"/>
              </a:buClr>
              <a:buSzPts val="1500"/>
              <a:buChar char="❖"/>
            </a:pPr>
            <a:r>
              <a:rPr lang="en" sz="1500" b="1" dirty="0">
                <a:solidFill>
                  <a:srgbClr val="666666"/>
                </a:solidFill>
              </a:rPr>
              <a:t>More data on how many people can be accommodated </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457200" lvl="0" indent="-323850" algn="l" rtl="0">
              <a:spcBef>
                <a:spcPts val="0"/>
              </a:spcBef>
              <a:spcAft>
                <a:spcPts val="0"/>
              </a:spcAft>
              <a:buClr>
                <a:srgbClr val="666666"/>
              </a:buClr>
              <a:buSzPts val="1500"/>
              <a:buChar char="❖"/>
            </a:pPr>
            <a:r>
              <a:rPr lang="en" sz="1500" b="1" dirty="0">
                <a:solidFill>
                  <a:srgbClr val="666666"/>
                </a:solidFill>
              </a:rPr>
              <a:t>Provide reviews rating in order to understand if this is a good host or not. </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457200" lvl="0" indent="-323850" algn="l" rtl="0">
              <a:spcBef>
                <a:spcPts val="0"/>
              </a:spcBef>
              <a:spcAft>
                <a:spcPts val="0"/>
              </a:spcAft>
              <a:buClr>
                <a:srgbClr val="666666"/>
              </a:buClr>
              <a:buSzPts val="1500"/>
              <a:buChar char="❖"/>
            </a:pPr>
            <a:r>
              <a:rPr lang="en" sz="1500" b="1" dirty="0">
                <a:solidFill>
                  <a:srgbClr val="666666"/>
                </a:solidFill>
              </a:rPr>
              <a:t>Show how many people have booked this apartment instead of reviews</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457200" lvl="0" indent="-323850" algn="l" rtl="0">
              <a:spcBef>
                <a:spcPts val="0"/>
              </a:spcBef>
              <a:spcAft>
                <a:spcPts val="0"/>
              </a:spcAft>
              <a:buClr>
                <a:srgbClr val="666666"/>
              </a:buClr>
              <a:buSzPts val="1500"/>
              <a:buChar char="❖"/>
            </a:pPr>
            <a:r>
              <a:rPr lang="en" sz="1500" b="1" dirty="0">
                <a:solidFill>
                  <a:srgbClr val="666666"/>
                </a:solidFill>
              </a:rPr>
              <a:t>Understand the host’s review and the apartment reviews in the same time. </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457200" lvl="0" indent="-323850" algn="l" rtl="0">
              <a:spcBef>
                <a:spcPts val="0"/>
              </a:spcBef>
              <a:spcAft>
                <a:spcPts val="0"/>
              </a:spcAft>
              <a:buClr>
                <a:srgbClr val="666666"/>
              </a:buClr>
              <a:buSzPts val="1500"/>
              <a:buChar char="❖"/>
            </a:pPr>
            <a:r>
              <a:rPr lang="en" sz="1500" b="1" dirty="0">
                <a:solidFill>
                  <a:srgbClr val="666666"/>
                </a:solidFill>
              </a:rPr>
              <a:t>Double check if # of reviews/ reviews per months make sense.</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914400" lvl="0" indent="0" algn="l" rtl="0">
              <a:spcBef>
                <a:spcPts val="0"/>
              </a:spcBef>
              <a:spcAft>
                <a:spcPts val="0"/>
              </a:spcAft>
              <a:buNone/>
            </a:pPr>
            <a:endParaRPr sz="1500" b="1" dirty="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4000" cy="4658916"/>
          </a:xfrm>
          <a:prstGeom prst="rect">
            <a:avLst/>
          </a:prstGeom>
          <a:noFill/>
          <a:ln>
            <a:noFill/>
          </a:ln>
        </p:spPr>
      </p:pic>
      <p:pic>
        <p:nvPicPr>
          <p:cNvPr id="63" name="Google Shape;63;p14"/>
          <p:cNvPicPr preferRelativeResize="0"/>
          <p:nvPr/>
        </p:nvPicPr>
        <p:blipFill>
          <a:blip r:embed="rId4">
            <a:alphaModFix/>
          </a:blip>
          <a:stretch>
            <a:fillRect/>
          </a:stretch>
        </p:blipFill>
        <p:spPr>
          <a:xfrm>
            <a:off x="0" y="4599300"/>
            <a:ext cx="9144000" cy="544225"/>
          </a:xfrm>
          <a:prstGeom prst="rect">
            <a:avLst/>
          </a:prstGeom>
          <a:noFill/>
          <a:ln>
            <a:noFill/>
          </a:ln>
        </p:spPr>
      </p:pic>
      <p:pic>
        <p:nvPicPr>
          <p:cNvPr id="64" name="Google Shape;64;p14"/>
          <p:cNvPicPr preferRelativeResize="0"/>
          <p:nvPr/>
        </p:nvPicPr>
        <p:blipFill>
          <a:blip r:embed="rId5">
            <a:alphaModFix/>
          </a:blip>
          <a:stretch>
            <a:fillRect/>
          </a:stretch>
        </p:blipFill>
        <p:spPr>
          <a:xfrm>
            <a:off x="2734775" y="0"/>
            <a:ext cx="3788750" cy="2240400"/>
          </a:xfrm>
          <a:prstGeom prst="rect">
            <a:avLst/>
          </a:prstGeom>
          <a:noFill/>
          <a:ln>
            <a:noFill/>
          </a:ln>
        </p:spPr>
      </p:pic>
      <p:sp>
        <p:nvSpPr>
          <p:cNvPr id="65" name="Google Shape;65;p14"/>
          <p:cNvSpPr txBox="1"/>
          <p:nvPr/>
        </p:nvSpPr>
        <p:spPr>
          <a:xfrm>
            <a:off x="1391772" y="4144800"/>
            <a:ext cx="75363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800" b="1" dirty="0">
                <a:solidFill>
                  <a:srgbClr val="FFFFFF"/>
                </a:solidFill>
              </a:rPr>
              <a:t>Over </a:t>
            </a:r>
            <a:r>
              <a:rPr lang="en" sz="2400" b="1" dirty="0">
                <a:solidFill>
                  <a:srgbClr val="FFFFFF"/>
                </a:solidFill>
              </a:rPr>
              <a:t>6,000,000</a:t>
            </a:r>
            <a:r>
              <a:rPr lang="en" sz="1800" b="1" dirty="0">
                <a:solidFill>
                  <a:srgbClr val="FFFFFF"/>
                </a:solidFill>
              </a:rPr>
              <a:t> listings in </a:t>
            </a:r>
            <a:r>
              <a:rPr lang="en" sz="2400" b="1" dirty="0">
                <a:solidFill>
                  <a:srgbClr val="FFFFFF"/>
                </a:solidFill>
              </a:rPr>
              <a:t>191</a:t>
            </a:r>
            <a:r>
              <a:rPr lang="en" sz="1800" b="1" dirty="0">
                <a:solidFill>
                  <a:srgbClr val="FFFFFF"/>
                </a:solidFill>
              </a:rPr>
              <a:t> countries and </a:t>
            </a:r>
            <a:r>
              <a:rPr lang="en" sz="2400" b="1" dirty="0">
                <a:solidFill>
                  <a:srgbClr val="FFFFFF"/>
                </a:solidFill>
              </a:rPr>
              <a:t>81,000 </a:t>
            </a:r>
            <a:r>
              <a:rPr lang="en" sz="1800" b="1" dirty="0">
                <a:solidFill>
                  <a:srgbClr val="FFFFFF"/>
                </a:solidFill>
              </a:rPr>
              <a:t>cities</a:t>
            </a:r>
            <a:endParaRPr sz="1800" dirty="0">
              <a:solidFill>
                <a:srgbClr val="FFFFFF"/>
              </a:solidFill>
            </a:endParaRPr>
          </a:p>
        </p:txBody>
      </p:sp>
      <p:sp>
        <p:nvSpPr>
          <p:cNvPr id="66" name="Google Shape;66;p14"/>
          <p:cNvSpPr txBox="1"/>
          <p:nvPr/>
        </p:nvSpPr>
        <p:spPr>
          <a:xfrm>
            <a:off x="2624200" y="1142400"/>
            <a:ext cx="4170600" cy="15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E06666"/>
                </a:solidFill>
              </a:rPr>
              <a:t>Founded in </a:t>
            </a:r>
            <a:r>
              <a:rPr lang="en" b="1" u="sng">
                <a:solidFill>
                  <a:srgbClr val="E06666"/>
                </a:solidFill>
              </a:rPr>
              <a:t>San Francisco</a:t>
            </a:r>
            <a:r>
              <a:rPr lang="en" b="1">
                <a:solidFill>
                  <a:srgbClr val="E06666"/>
                </a:solidFill>
              </a:rPr>
              <a:t> in </a:t>
            </a:r>
            <a:r>
              <a:rPr lang="en" b="1" u="sng">
                <a:solidFill>
                  <a:srgbClr val="E06666"/>
                </a:solidFill>
              </a:rPr>
              <a:t>2008</a:t>
            </a:r>
            <a:endParaRPr b="1" u="sng">
              <a:solidFill>
                <a:srgbClr val="E06666"/>
              </a:solidFill>
            </a:endParaRPr>
          </a:p>
          <a:p>
            <a:pPr marL="0" lvl="0" indent="0" algn="l" rtl="0">
              <a:spcBef>
                <a:spcPts val="0"/>
              </a:spcBef>
              <a:spcAft>
                <a:spcPts val="0"/>
              </a:spcAft>
              <a:buNone/>
            </a:pPr>
            <a:endParaRPr b="1">
              <a:solidFill>
                <a:srgbClr val="E06666"/>
              </a:solidFill>
            </a:endParaRPr>
          </a:p>
          <a:p>
            <a:pPr marL="0" lvl="0" indent="0" algn="l" rtl="0">
              <a:spcBef>
                <a:spcPts val="0"/>
              </a:spcBef>
              <a:spcAft>
                <a:spcPts val="0"/>
              </a:spcAft>
              <a:buClr>
                <a:schemeClr val="dk1"/>
              </a:buClr>
              <a:buSzPts val="1100"/>
              <a:buFont typeface="Arial"/>
              <a:buNone/>
            </a:pPr>
            <a:r>
              <a:rPr lang="en" b="1">
                <a:solidFill>
                  <a:srgbClr val="E06666"/>
                </a:solidFill>
              </a:rPr>
              <a:t>Founders: </a:t>
            </a:r>
            <a:endParaRPr b="1">
              <a:solidFill>
                <a:srgbClr val="E06666"/>
              </a:solidFill>
            </a:endParaRPr>
          </a:p>
          <a:p>
            <a:pPr marL="0" lvl="0" indent="0" algn="l" rtl="0">
              <a:spcBef>
                <a:spcPts val="0"/>
              </a:spcBef>
              <a:spcAft>
                <a:spcPts val="0"/>
              </a:spcAft>
              <a:buClr>
                <a:schemeClr val="dk1"/>
              </a:buClr>
              <a:buSzPts val="1100"/>
              <a:buFont typeface="Arial"/>
              <a:buNone/>
            </a:pPr>
            <a:r>
              <a:rPr lang="en" b="1" u="sng">
                <a:solidFill>
                  <a:srgbClr val="E06666"/>
                </a:solidFill>
              </a:rPr>
              <a:t>Brian Chesky</a:t>
            </a:r>
            <a:r>
              <a:rPr lang="en" b="1">
                <a:solidFill>
                  <a:srgbClr val="E06666"/>
                </a:solidFill>
              </a:rPr>
              <a:t>, </a:t>
            </a:r>
            <a:r>
              <a:rPr lang="en" b="1" u="sng">
                <a:solidFill>
                  <a:srgbClr val="E06666"/>
                </a:solidFill>
              </a:rPr>
              <a:t>Nathan Blecharczyk</a:t>
            </a:r>
            <a:r>
              <a:rPr lang="en" b="1">
                <a:solidFill>
                  <a:srgbClr val="E06666"/>
                </a:solidFill>
              </a:rPr>
              <a:t>, </a:t>
            </a:r>
            <a:r>
              <a:rPr lang="en" b="1" u="sng">
                <a:solidFill>
                  <a:srgbClr val="E06666"/>
                </a:solidFill>
              </a:rPr>
              <a:t>Joe Gebbia</a:t>
            </a:r>
            <a:endParaRPr b="1" u="sng">
              <a:solidFill>
                <a:srgbClr val="E06666"/>
              </a:solidFill>
            </a:endParaRPr>
          </a:p>
          <a:p>
            <a:pPr marL="0" lvl="0" indent="0" algn="l" rtl="0">
              <a:spcBef>
                <a:spcPts val="0"/>
              </a:spcBef>
              <a:spcAft>
                <a:spcPts val="1600"/>
              </a:spcAft>
              <a:buClr>
                <a:schemeClr val="dk1"/>
              </a:buClr>
              <a:buSzPts val="1100"/>
              <a:buFont typeface="Arial"/>
              <a:buNone/>
            </a:pPr>
            <a:endParaRPr sz="1100" b="1">
              <a:solidFill>
                <a:srgbClr val="666666"/>
              </a:solidFill>
            </a:endParaRPr>
          </a:p>
        </p:txBody>
      </p:sp>
      <p:pic>
        <p:nvPicPr>
          <p:cNvPr id="67" name="Google Shape;67;p14"/>
          <p:cNvPicPr preferRelativeResize="0"/>
          <p:nvPr/>
        </p:nvPicPr>
        <p:blipFill>
          <a:blip r:embed="rId6">
            <a:alphaModFix/>
          </a:blip>
          <a:stretch>
            <a:fillRect/>
          </a:stretch>
        </p:blipFill>
        <p:spPr>
          <a:xfrm>
            <a:off x="3356974" y="292325"/>
            <a:ext cx="2277650" cy="711800"/>
          </a:xfrm>
          <a:prstGeom prst="rect">
            <a:avLst/>
          </a:prstGeom>
          <a:noFill/>
          <a:ln>
            <a:noFill/>
          </a:ln>
        </p:spPr>
      </p:pic>
    </p:spTree>
    <p:extLst>
      <p:ext uri="{BB962C8B-B14F-4D97-AF65-F5344CB8AC3E}">
        <p14:creationId xmlns:p14="http://schemas.microsoft.com/office/powerpoint/2010/main" val="336189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464AFA-BAF7-FA42-9483-0EF639B52092}"/>
              </a:ext>
            </a:extLst>
          </p:cNvPr>
          <p:cNvSpPr>
            <a:spLocks noGrp="1"/>
          </p:cNvSpPr>
          <p:nvPr>
            <p:ph type="body" idx="1"/>
          </p:nvPr>
        </p:nvSpPr>
        <p:spPr/>
        <p:txBody>
          <a:bodyPr/>
          <a:lstStyle/>
          <a:p>
            <a:r>
              <a:rPr lang="en-US" dirty="0"/>
              <a:t>Airbnb listing sampled data for Singapore, with approximately 7.9K listings by different hosts. </a:t>
            </a:r>
          </a:p>
          <a:p>
            <a:r>
              <a:rPr lang="en-US" dirty="0"/>
              <a:t>The dataset provides information about the listing as well as the price.</a:t>
            </a:r>
            <a:br>
              <a:rPr lang="en-US" dirty="0"/>
            </a:br>
            <a:endParaRPr lang="en-US" dirty="0"/>
          </a:p>
        </p:txBody>
      </p:sp>
      <p:pic>
        <p:nvPicPr>
          <p:cNvPr id="6" name="Google Shape;81;p16">
            <a:extLst>
              <a:ext uri="{FF2B5EF4-FFF2-40B4-BE49-F238E27FC236}">
                <a16:creationId xmlns:a16="http://schemas.microsoft.com/office/drawing/2014/main" id="{A0B72AC2-AD8A-B74B-8353-D45E56B4DD98}"/>
              </a:ext>
            </a:extLst>
          </p:cNvPr>
          <p:cNvPicPr preferRelativeResize="0"/>
          <p:nvPr/>
        </p:nvPicPr>
        <p:blipFill>
          <a:blip r:embed="rId2">
            <a:alphaModFix/>
          </a:blip>
          <a:stretch>
            <a:fillRect/>
          </a:stretch>
        </p:blipFill>
        <p:spPr>
          <a:xfrm>
            <a:off x="0" y="0"/>
            <a:ext cx="9144000" cy="810550"/>
          </a:xfrm>
          <a:prstGeom prst="rect">
            <a:avLst/>
          </a:prstGeom>
          <a:noFill/>
          <a:ln>
            <a:noFill/>
          </a:ln>
        </p:spPr>
      </p:pic>
      <p:sp>
        <p:nvSpPr>
          <p:cNvPr id="7" name="Google Shape;82;p16">
            <a:extLst>
              <a:ext uri="{FF2B5EF4-FFF2-40B4-BE49-F238E27FC236}">
                <a16:creationId xmlns:a16="http://schemas.microsoft.com/office/drawing/2014/main" id="{BE9D1729-2D10-6A4E-B848-1693890D2263}"/>
              </a:ext>
            </a:extLst>
          </p:cNvPr>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Background</a:t>
            </a: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405690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63B8BFB-03AA-8F4D-B4A8-FB7B265FE416}"/>
              </a:ext>
            </a:extLst>
          </p:cNvPr>
          <p:cNvSpPr>
            <a:spLocks noGrp="1"/>
          </p:cNvSpPr>
          <p:nvPr>
            <p:ph type="body" idx="1"/>
          </p:nvPr>
        </p:nvSpPr>
        <p:spPr/>
        <p:txBody>
          <a:bodyPr/>
          <a:lstStyle/>
          <a:p>
            <a:r>
              <a:rPr lang="en-US" dirty="0"/>
              <a:t>Using the provided data, create a findings report about the different </a:t>
            </a:r>
            <a:r>
              <a:rPr lang="en-US" dirty="0" err="1"/>
              <a:t>airbnb</a:t>
            </a:r>
            <a:r>
              <a:rPr lang="en-US" dirty="0"/>
              <a:t> listings in the region and any interesting patterns of listing you may find. </a:t>
            </a:r>
          </a:p>
          <a:p>
            <a:r>
              <a:rPr lang="en-US" dirty="0"/>
              <a:t>Identify the key factors impacting the </a:t>
            </a:r>
            <a:r>
              <a:rPr lang="en-US" b="1" dirty="0"/>
              <a:t>price </a:t>
            </a:r>
            <a:r>
              <a:rPr lang="en-US" dirty="0"/>
              <a:t>of the listing using a combination of data exploration and linear regression methods</a:t>
            </a:r>
          </a:p>
          <a:p>
            <a:endParaRPr lang="en-US" dirty="0"/>
          </a:p>
          <a:p>
            <a:endParaRPr lang="en-US" dirty="0"/>
          </a:p>
        </p:txBody>
      </p:sp>
      <p:pic>
        <p:nvPicPr>
          <p:cNvPr id="9" name="Google Shape;81;p16">
            <a:extLst>
              <a:ext uri="{FF2B5EF4-FFF2-40B4-BE49-F238E27FC236}">
                <a16:creationId xmlns:a16="http://schemas.microsoft.com/office/drawing/2014/main" id="{47D2CDEC-C907-2B4A-9F18-006CF192864F}"/>
              </a:ext>
            </a:extLst>
          </p:cNvPr>
          <p:cNvPicPr preferRelativeResize="0"/>
          <p:nvPr/>
        </p:nvPicPr>
        <p:blipFill>
          <a:blip r:embed="rId2">
            <a:alphaModFix/>
          </a:blip>
          <a:stretch>
            <a:fillRect/>
          </a:stretch>
        </p:blipFill>
        <p:spPr>
          <a:xfrm>
            <a:off x="0" y="0"/>
            <a:ext cx="9144000" cy="810550"/>
          </a:xfrm>
          <a:prstGeom prst="rect">
            <a:avLst/>
          </a:prstGeom>
          <a:noFill/>
          <a:ln>
            <a:noFill/>
          </a:ln>
        </p:spPr>
      </p:pic>
      <p:sp>
        <p:nvSpPr>
          <p:cNvPr id="10" name="Google Shape;82;p16">
            <a:extLst>
              <a:ext uri="{FF2B5EF4-FFF2-40B4-BE49-F238E27FC236}">
                <a16:creationId xmlns:a16="http://schemas.microsoft.com/office/drawing/2014/main" id="{E5019685-03A6-3B4A-9F71-F2C7324690D0}"/>
              </a:ext>
            </a:extLst>
          </p:cNvPr>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Objectives</a:t>
            </a: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52641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0" y="0"/>
            <a:ext cx="9144000" cy="810550"/>
          </a:xfrm>
          <a:prstGeom prst="rect">
            <a:avLst/>
          </a:prstGeom>
          <a:noFill/>
          <a:ln>
            <a:noFill/>
          </a:ln>
        </p:spPr>
      </p:pic>
      <p:sp>
        <p:nvSpPr>
          <p:cNvPr id="82" name="Google Shape;82;p16"/>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Outliers &amp; Calculated field.</a:t>
            </a:r>
            <a:endParaRPr sz="3000" dirty="0">
              <a:solidFill>
                <a:srgbClr val="FFFFFF"/>
              </a:solidFill>
              <a:latin typeface="Oswald"/>
              <a:ea typeface="Oswald"/>
              <a:cs typeface="Oswald"/>
              <a:sym typeface="Oswald"/>
            </a:endParaRPr>
          </a:p>
          <a:p>
            <a:pPr marL="0" lvl="0" indent="0" algn="l" rtl="0">
              <a:spcBef>
                <a:spcPts val="0"/>
              </a:spcBef>
              <a:spcAft>
                <a:spcPts val="0"/>
              </a:spcAft>
              <a:buNone/>
            </a:pPr>
            <a:r>
              <a:rPr lang="en" sz="3000" dirty="0">
                <a:solidFill>
                  <a:srgbClr val="FFFFFF"/>
                </a:solidFill>
                <a:latin typeface="Oswald"/>
                <a:ea typeface="Oswald"/>
                <a:cs typeface="Oswald"/>
                <a:sym typeface="Oswald"/>
              </a:rPr>
              <a:t> </a:t>
            </a:r>
            <a:endParaRPr sz="3000" dirty="0">
              <a:solidFill>
                <a:srgbClr val="FFFFFF"/>
              </a:solidFill>
              <a:latin typeface="Oswald"/>
              <a:ea typeface="Oswald"/>
              <a:cs typeface="Oswald"/>
              <a:sym typeface="Oswald"/>
            </a:endParaRPr>
          </a:p>
        </p:txBody>
      </p:sp>
      <p:sp>
        <p:nvSpPr>
          <p:cNvPr id="84" name="Google Shape;84;p16"/>
          <p:cNvSpPr txBox="1"/>
          <p:nvPr/>
        </p:nvSpPr>
        <p:spPr>
          <a:xfrm>
            <a:off x="603650" y="1333500"/>
            <a:ext cx="8216100" cy="34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666666"/>
                </a:solidFill>
              </a:rPr>
              <a:t>Outliers:</a:t>
            </a:r>
          </a:p>
          <a:p>
            <a:pPr marL="0" lvl="0" indent="0" algn="l" rtl="0">
              <a:spcBef>
                <a:spcPts val="0"/>
              </a:spcBef>
              <a:spcAft>
                <a:spcPts val="0"/>
              </a:spcAft>
              <a:buNone/>
            </a:pPr>
            <a:endParaRPr sz="1500" dirty="0">
              <a:solidFill>
                <a:srgbClr val="666666"/>
              </a:solidFill>
            </a:endParaRPr>
          </a:p>
          <a:p>
            <a:pPr marL="742950" lvl="0" indent="-285750" algn="l" rtl="0">
              <a:spcBef>
                <a:spcPts val="0"/>
              </a:spcBef>
              <a:spcAft>
                <a:spcPts val="0"/>
              </a:spcAft>
              <a:buFont typeface="Arial" panose="020B0604020202020204" pitchFamily="34" charset="0"/>
              <a:buChar char="•"/>
            </a:pPr>
            <a:r>
              <a:rPr lang="en-US" sz="1500" dirty="0">
                <a:solidFill>
                  <a:srgbClr val="666666"/>
                </a:solidFill>
              </a:rPr>
              <a:t>Reviewed </a:t>
            </a:r>
            <a:r>
              <a:rPr lang="en-US" sz="1500" dirty="0" err="1">
                <a:solidFill>
                  <a:srgbClr val="666666"/>
                </a:solidFill>
              </a:rPr>
              <a:t>zscores</a:t>
            </a:r>
            <a:r>
              <a:rPr lang="en-US" sz="1500" dirty="0">
                <a:solidFill>
                  <a:srgbClr val="666666"/>
                </a:solidFill>
              </a:rPr>
              <a:t> and box plots to remove outliers. On further inspection, used a lower outlier limit for price.</a:t>
            </a:r>
            <a:endParaRPr lang="en" sz="1500" dirty="0">
              <a:solidFill>
                <a:srgbClr val="666666"/>
              </a:solidFill>
            </a:endParaRPr>
          </a:p>
          <a:p>
            <a:pPr marL="742950" lvl="0" indent="-285750" algn="l" rtl="0">
              <a:spcBef>
                <a:spcPts val="0"/>
              </a:spcBef>
              <a:spcAft>
                <a:spcPts val="0"/>
              </a:spcAft>
              <a:buFont typeface="Arial" panose="020B0604020202020204" pitchFamily="34" charset="0"/>
              <a:buChar char="•"/>
            </a:pPr>
            <a:r>
              <a:rPr lang="en-US" sz="1500" dirty="0">
                <a:solidFill>
                  <a:srgbClr val="666666"/>
                </a:solidFill>
              </a:rPr>
              <a:t>Removed outliers for other variables based on </a:t>
            </a:r>
            <a:r>
              <a:rPr lang="en-US" sz="1500" dirty="0" err="1">
                <a:solidFill>
                  <a:srgbClr val="666666"/>
                </a:solidFill>
              </a:rPr>
              <a:t>zscores</a:t>
            </a:r>
            <a:r>
              <a:rPr lang="en-US" sz="1500" dirty="0">
                <a:solidFill>
                  <a:srgbClr val="666666"/>
                </a:solidFill>
              </a:rPr>
              <a:t>.</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Calculated field</a:t>
            </a:r>
            <a:endParaRPr sz="1500" dirty="0">
              <a:solidFill>
                <a:srgbClr val="666666"/>
              </a:solidFill>
            </a:endParaRPr>
          </a:p>
          <a:p>
            <a:pPr marL="457200" lvl="0" indent="0" algn="l" rtl="0">
              <a:spcBef>
                <a:spcPts val="0"/>
              </a:spcBef>
              <a:spcAft>
                <a:spcPts val="0"/>
              </a:spcAft>
              <a:buNone/>
            </a:pPr>
            <a:endParaRPr lang="en" sz="1500" dirty="0">
              <a:solidFill>
                <a:srgbClr val="666666"/>
              </a:solidFill>
            </a:endParaRPr>
          </a:p>
          <a:p>
            <a:pPr marL="742950" lvl="0" indent="-285750" algn="l" rtl="0">
              <a:spcBef>
                <a:spcPts val="0"/>
              </a:spcBef>
              <a:spcAft>
                <a:spcPts val="0"/>
              </a:spcAft>
              <a:buFont typeface="Arial" panose="020B0604020202020204" pitchFamily="34" charset="0"/>
              <a:buChar char="•"/>
            </a:pPr>
            <a:r>
              <a:rPr lang="en" sz="1500" dirty="0">
                <a:solidFill>
                  <a:srgbClr val="666666"/>
                </a:solidFill>
              </a:rPr>
              <a:t>I assigned numbers to room type and </a:t>
            </a:r>
            <a:r>
              <a:rPr lang="en" sz="1500" dirty="0" err="1">
                <a:solidFill>
                  <a:srgbClr val="666666"/>
                </a:solidFill>
              </a:rPr>
              <a:t>neighbourhood</a:t>
            </a:r>
            <a:r>
              <a:rPr lang="en" sz="1500" dirty="0">
                <a:solidFill>
                  <a:srgbClr val="666666"/>
                </a:solidFill>
              </a:rPr>
              <a:t> group to create a dummy variable</a:t>
            </a:r>
          </a:p>
          <a:p>
            <a:pPr marL="742950" lvl="0" indent="-285750" algn="l" rtl="0">
              <a:spcBef>
                <a:spcPts val="0"/>
              </a:spcBef>
              <a:spcAft>
                <a:spcPts val="0"/>
              </a:spcAft>
              <a:buFont typeface="Arial" panose="020B0604020202020204" pitchFamily="34" charset="0"/>
              <a:buChar char="•"/>
            </a:pPr>
            <a:r>
              <a:rPr lang="en" sz="1500" dirty="0">
                <a:solidFill>
                  <a:srgbClr val="666666"/>
                </a:solidFill>
              </a:rPr>
              <a:t># of reviewed/ reviewed per month = how long this apartment has been on </a:t>
            </a:r>
            <a:r>
              <a:rPr lang="en" sz="1500" dirty="0" err="1">
                <a:solidFill>
                  <a:srgbClr val="666666"/>
                </a:solidFill>
              </a:rPr>
              <a:t>airbnb</a:t>
            </a:r>
            <a:endParaRPr sz="1500" dirty="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1246900" y="959812"/>
            <a:ext cx="6650212" cy="2010300"/>
          </a:xfrm>
          <a:prstGeom prst="rect">
            <a:avLst/>
          </a:prstGeom>
          <a:noFill/>
          <a:ln>
            <a:noFill/>
          </a:ln>
        </p:spPr>
      </p:pic>
      <p:pic>
        <p:nvPicPr>
          <p:cNvPr id="91" name="Google Shape;91;p17"/>
          <p:cNvPicPr preferRelativeResize="0"/>
          <p:nvPr/>
        </p:nvPicPr>
        <p:blipFill>
          <a:blip r:embed="rId4">
            <a:alphaModFix/>
          </a:blip>
          <a:stretch>
            <a:fillRect/>
          </a:stretch>
        </p:blipFill>
        <p:spPr>
          <a:xfrm>
            <a:off x="0" y="0"/>
            <a:ext cx="9144000" cy="810550"/>
          </a:xfrm>
          <a:prstGeom prst="rect">
            <a:avLst/>
          </a:prstGeom>
          <a:noFill/>
          <a:ln>
            <a:noFill/>
          </a:ln>
        </p:spPr>
      </p:pic>
      <p:sp>
        <p:nvSpPr>
          <p:cNvPr id="92" name="Google Shape;92;p17"/>
          <p:cNvSpPr txBox="1"/>
          <p:nvPr/>
        </p:nvSpPr>
        <p:spPr>
          <a:xfrm>
            <a:off x="561409" y="96550"/>
            <a:ext cx="34410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Category Overview</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a:p>
            <a:pPr marL="0" lvl="0" indent="0" algn="l" rtl="0">
              <a:spcBef>
                <a:spcPts val="0"/>
              </a:spcBef>
              <a:spcAft>
                <a:spcPts val="0"/>
              </a:spcAft>
              <a:buNone/>
            </a:pPr>
            <a:r>
              <a:rPr lang="en" sz="3000" dirty="0">
                <a:solidFill>
                  <a:srgbClr val="FFFFFF"/>
                </a:solidFill>
                <a:latin typeface="Oswald"/>
                <a:ea typeface="Oswald"/>
                <a:cs typeface="Oswald"/>
                <a:sym typeface="Oswald"/>
              </a:rPr>
              <a:t> </a:t>
            </a:r>
            <a:endParaRPr sz="3000" dirty="0">
              <a:solidFill>
                <a:srgbClr val="FFFFFF"/>
              </a:solidFill>
              <a:latin typeface="Oswald"/>
              <a:ea typeface="Oswald"/>
              <a:cs typeface="Oswald"/>
              <a:sym typeface="Oswald"/>
            </a:endParaRPr>
          </a:p>
        </p:txBody>
      </p:sp>
      <p:sp>
        <p:nvSpPr>
          <p:cNvPr id="94" name="Google Shape;94;p17"/>
          <p:cNvSpPr txBox="1"/>
          <p:nvPr/>
        </p:nvSpPr>
        <p:spPr>
          <a:xfrm>
            <a:off x="803200" y="3141775"/>
            <a:ext cx="74264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 Hypothesis: Different Region will have different quantity of room availability</a:t>
            </a:r>
            <a:endParaRPr sz="1500" b="1" dirty="0">
              <a:solidFill>
                <a:srgbClr val="666666"/>
              </a:solidFill>
            </a:endParaRPr>
          </a:p>
          <a:p>
            <a:pPr marL="0" lvl="0" indent="0" algn="l" rtl="0">
              <a:spcBef>
                <a:spcPts val="0"/>
              </a:spcBef>
              <a:spcAft>
                <a:spcPts val="0"/>
              </a:spcAft>
              <a:buNone/>
            </a:pPr>
            <a:endParaRPr sz="1500" b="1" dirty="0">
              <a:solidFill>
                <a:srgbClr val="FFFFFF"/>
              </a:solidFill>
            </a:endParaRPr>
          </a:p>
        </p:txBody>
      </p:sp>
      <p:sp>
        <p:nvSpPr>
          <p:cNvPr id="95" name="Google Shape;95;p17"/>
          <p:cNvSpPr txBox="1"/>
          <p:nvPr/>
        </p:nvSpPr>
        <p:spPr>
          <a:xfrm>
            <a:off x="918025" y="3661075"/>
            <a:ext cx="75339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666666"/>
                </a:solidFill>
              </a:rPr>
              <a:t>We found out that the majority of the rooms are located in Central Region. Most of the rooms are Entire home/apt. There is very little shared room in all region.</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Clr>
                <a:schemeClr val="dk1"/>
              </a:buClr>
              <a:buSzPts val="1100"/>
              <a:buFont typeface="Arial"/>
              <a:buNone/>
            </a:pPr>
            <a:r>
              <a:rPr lang="en" sz="1500" dirty="0">
                <a:solidFill>
                  <a:srgbClr val="666666"/>
                </a:solidFill>
              </a:rPr>
              <a:t>We should be promoting Entire home/apt as a strategy for Airbnb. </a:t>
            </a:r>
            <a:endParaRPr sz="1500" dirty="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0" y="0"/>
            <a:ext cx="9144000" cy="885825"/>
          </a:xfrm>
          <a:prstGeom prst="rect">
            <a:avLst/>
          </a:prstGeom>
          <a:noFill/>
          <a:ln>
            <a:noFill/>
          </a:ln>
        </p:spPr>
      </p:pic>
      <p:sp>
        <p:nvSpPr>
          <p:cNvPr id="101" name="Google Shape;101;p18"/>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Top 30 Host</a:t>
            </a:r>
            <a:endParaRPr sz="3000" dirty="0">
              <a:solidFill>
                <a:srgbClr val="FFFFFF"/>
              </a:solidFill>
              <a:latin typeface="Oswald"/>
              <a:ea typeface="Oswald"/>
              <a:cs typeface="Oswald"/>
              <a:sym typeface="Oswald"/>
            </a:endParaRPr>
          </a:p>
        </p:txBody>
      </p:sp>
      <p:pic>
        <p:nvPicPr>
          <p:cNvPr id="104" name="Google Shape;104;p18"/>
          <p:cNvPicPr preferRelativeResize="0"/>
          <p:nvPr/>
        </p:nvPicPr>
        <p:blipFill>
          <a:blip r:embed="rId4">
            <a:alphaModFix/>
          </a:blip>
          <a:stretch>
            <a:fillRect/>
          </a:stretch>
        </p:blipFill>
        <p:spPr>
          <a:xfrm>
            <a:off x="582174" y="1001812"/>
            <a:ext cx="3679950" cy="3838000"/>
          </a:xfrm>
          <a:prstGeom prst="rect">
            <a:avLst/>
          </a:prstGeom>
          <a:noFill/>
          <a:ln>
            <a:noFill/>
          </a:ln>
        </p:spPr>
      </p:pic>
      <p:sp>
        <p:nvSpPr>
          <p:cNvPr id="105" name="Google Shape;105;p18"/>
          <p:cNvSpPr txBox="1"/>
          <p:nvPr/>
        </p:nvSpPr>
        <p:spPr>
          <a:xfrm>
            <a:off x="4888900" y="1186775"/>
            <a:ext cx="3880800" cy="9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 Hypothesis: Host with more apartments will become more popular as they are experienced host</a:t>
            </a:r>
            <a:endParaRPr sz="1500" b="1" dirty="0">
              <a:solidFill>
                <a:srgbClr val="666666"/>
              </a:solidFill>
            </a:endParaRPr>
          </a:p>
          <a:p>
            <a:pPr marL="0" lvl="0" indent="0" algn="ctr" rtl="0">
              <a:spcBef>
                <a:spcPts val="0"/>
              </a:spcBef>
              <a:spcAft>
                <a:spcPts val="0"/>
              </a:spcAft>
              <a:buNone/>
            </a:pPr>
            <a:endParaRPr sz="1500" b="1" dirty="0">
              <a:solidFill>
                <a:srgbClr val="FFFFFF"/>
              </a:solidFill>
            </a:endParaRPr>
          </a:p>
        </p:txBody>
      </p:sp>
      <p:sp>
        <p:nvSpPr>
          <p:cNvPr id="106" name="Google Shape;106;p18"/>
          <p:cNvSpPr txBox="1"/>
          <p:nvPr/>
        </p:nvSpPr>
        <p:spPr>
          <a:xfrm>
            <a:off x="4888900" y="2751575"/>
            <a:ext cx="3880800" cy="18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666666"/>
                </a:solidFill>
              </a:rPr>
              <a:t>Surprisingly, Some host have over 200 listing. I think the top 20 host might be a third party company. Airbnb should look into this and understand why such things happened and avoid competition in the future</a:t>
            </a:r>
            <a:endParaRPr sz="1500"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0" y="0"/>
            <a:ext cx="9144000" cy="885825"/>
          </a:xfrm>
          <a:prstGeom prst="rect">
            <a:avLst/>
          </a:prstGeom>
          <a:noFill/>
          <a:ln>
            <a:noFill/>
          </a:ln>
        </p:spPr>
      </p:pic>
      <p:sp>
        <p:nvSpPr>
          <p:cNvPr id="112" name="Google Shape;112;p19"/>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Top Reviewed</a:t>
            </a:r>
            <a:endParaRPr sz="3000">
              <a:solidFill>
                <a:srgbClr val="FFFFFF"/>
              </a:solidFill>
              <a:latin typeface="Oswald"/>
              <a:ea typeface="Oswald"/>
              <a:cs typeface="Oswald"/>
              <a:sym typeface="Oswald"/>
            </a:endParaRPr>
          </a:p>
          <a:p>
            <a:pPr marL="0" lvl="0" indent="0" algn="l" rtl="0">
              <a:spcBef>
                <a:spcPts val="0"/>
              </a:spcBef>
              <a:spcAft>
                <a:spcPts val="0"/>
              </a:spcAft>
              <a:buNone/>
            </a:pPr>
            <a:endParaRPr sz="3000">
              <a:solidFill>
                <a:srgbClr val="FFFFFF"/>
              </a:solidFill>
              <a:latin typeface="Oswald"/>
              <a:ea typeface="Oswald"/>
              <a:cs typeface="Oswald"/>
              <a:sym typeface="Oswald"/>
            </a:endParaRPr>
          </a:p>
        </p:txBody>
      </p:sp>
      <p:sp>
        <p:nvSpPr>
          <p:cNvPr id="115" name="Google Shape;115;p19"/>
          <p:cNvSpPr txBox="1"/>
          <p:nvPr/>
        </p:nvSpPr>
        <p:spPr>
          <a:xfrm>
            <a:off x="413100" y="3694425"/>
            <a:ext cx="8317800" cy="12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Apartment with certain attribute might attract customers to review them </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Looking at these names of the apartment, the first apartment have 323 reviews which is pretty high. Words like Luxurious, Heritage, spacious will track more reviews. Therefore, Airbnb can suggest host to have adjective to their name to attract more customers  </a:t>
            </a:r>
            <a:endParaRPr sz="1500" dirty="0">
              <a:solidFill>
                <a:srgbClr val="FFFFFF"/>
              </a:solidFill>
            </a:endParaRPr>
          </a:p>
        </p:txBody>
      </p:sp>
      <p:pic>
        <p:nvPicPr>
          <p:cNvPr id="116" name="Google Shape;116;p19"/>
          <p:cNvPicPr preferRelativeResize="0"/>
          <p:nvPr/>
        </p:nvPicPr>
        <p:blipFill>
          <a:blip r:embed="rId4">
            <a:alphaModFix/>
          </a:blip>
          <a:stretch>
            <a:fillRect/>
          </a:stretch>
        </p:blipFill>
        <p:spPr>
          <a:xfrm>
            <a:off x="1041913" y="1217314"/>
            <a:ext cx="6121201" cy="23490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0" y="0"/>
            <a:ext cx="9144000" cy="885825"/>
          </a:xfrm>
          <a:prstGeom prst="rect">
            <a:avLst/>
          </a:prstGeom>
          <a:noFill/>
          <a:ln>
            <a:noFill/>
          </a:ln>
        </p:spPr>
      </p:pic>
      <p:sp>
        <p:nvSpPr>
          <p:cNvPr id="122" name="Google Shape;122;p20"/>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Roomtype_Price</a:t>
            </a:r>
            <a:endParaRPr sz="3000">
              <a:solidFill>
                <a:srgbClr val="FFFFFF"/>
              </a:solidFill>
              <a:latin typeface="Oswald"/>
              <a:ea typeface="Oswald"/>
              <a:cs typeface="Oswald"/>
              <a:sym typeface="Oswald"/>
            </a:endParaRPr>
          </a:p>
          <a:p>
            <a:pPr marL="0" lvl="0" indent="0" algn="l" rtl="0">
              <a:spcBef>
                <a:spcPts val="0"/>
              </a:spcBef>
              <a:spcAft>
                <a:spcPts val="0"/>
              </a:spcAft>
              <a:buNone/>
            </a:pPr>
            <a:endParaRPr sz="3000">
              <a:solidFill>
                <a:srgbClr val="FFFFFF"/>
              </a:solidFill>
              <a:latin typeface="Oswald"/>
              <a:ea typeface="Oswald"/>
              <a:cs typeface="Oswald"/>
              <a:sym typeface="Oswald"/>
            </a:endParaRPr>
          </a:p>
          <a:p>
            <a:pPr marL="0" lvl="0" indent="0" algn="l" rtl="0">
              <a:spcBef>
                <a:spcPts val="0"/>
              </a:spcBef>
              <a:spcAft>
                <a:spcPts val="0"/>
              </a:spcAft>
              <a:buNone/>
            </a:pPr>
            <a:endParaRPr sz="3000">
              <a:solidFill>
                <a:srgbClr val="FFFFFF"/>
              </a:solidFill>
              <a:latin typeface="Oswald"/>
              <a:ea typeface="Oswald"/>
              <a:cs typeface="Oswald"/>
              <a:sym typeface="Oswald"/>
            </a:endParaRPr>
          </a:p>
        </p:txBody>
      </p:sp>
      <p:sp>
        <p:nvSpPr>
          <p:cNvPr id="125" name="Google Shape;125;p20"/>
          <p:cNvSpPr txBox="1"/>
          <p:nvPr/>
        </p:nvSpPr>
        <p:spPr>
          <a:xfrm>
            <a:off x="5210600" y="970800"/>
            <a:ext cx="3775200" cy="39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We think that different locations will have a different median price. For example, the housing price in Manhattan will be different for those in Montana</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Although share room in East region is way over the top, when we look at the data, we did not exclude them as outliers because we do not know how many people can that room </a:t>
            </a:r>
            <a:r>
              <a:rPr lang="en" sz="1500" dirty="0" err="1">
                <a:solidFill>
                  <a:srgbClr val="666666"/>
                </a:solidFill>
              </a:rPr>
              <a:t>accomandate</a:t>
            </a:r>
            <a:r>
              <a:rPr lang="en" sz="1500" dirty="0">
                <a:solidFill>
                  <a:srgbClr val="666666"/>
                </a:solidFill>
              </a:rPr>
              <a:t>. </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In General, Central and East were able to charge a high price. Entire home is able to charge a higher price compare to private room and shared room</a:t>
            </a:r>
            <a:endParaRPr sz="1500" dirty="0">
              <a:solidFill>
                <a:srgbClr val="666666"/>
              </a:solidFill>
            </a:endParaRPr>
          </a:p>
          <a:p>
            <a:pPr marL="0" lvl="0" indent="0" algn="l" rtl="0">
              <a:spcBef>
                <a:spcPts val="0"/>
              </a:spcBef>
              <a:spcAft>
                <a:spcPts val="0"/>
              </a:spcAft>
              <a:buNone/>
            </a:pPr>
            <a:endParaRPr sz="1500" b="1" dirty="0">
              <a:solidFill>
                <a:srgbClr val="666666"/>
              </a:solidFill>
            </a:endParaRPr>
          </a:p>
        </p:txBody>
      </p:sp>
      <p:pic>
        <p:nvPicPr>
          <p:cNvPr id="126" name="Google Shape;126;p20"/>
          <p:cNvPicPr preferRelativeResize="0"/>
          <p:nvPr/>
        </p:nvPicPr>
        <p:blipFill>
          <a:blip r:embed="rId4">
            <a:alphaModFix/>
          </a:blip>
          <a:stretch>
            <a:fillRect/>
          </a:stretch>
        </p:blipFill>
        <p:spPr>
          <a:xfrm>
            <a:off x="257172" y="1124450"/>
            <a:ext cx="4684324" cy="36823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841</Words>
  <Application>Microsoft Macintosh PowerPoint</Application>
  <PresentationFormat>On-screen Show (16:9)</PresentationFormat>
  <Paragraphs>85</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Oswald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Ruchika Singh</cp:lastModifiedBy>
  <cp:revision>5</cp:revision>
  <dcterms:modified xsi:type="dcterms:W3CDTF">2019-12-26T18:54:57Z</dcterms:modified>
</cp:coreProperties>
</file>