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77" r:id="rId4"/>
    <p:sldId id="278" r:id="rId5"/>
    <p:sldId id="259" r:id="rId6"/>
    <p:sldId id="281" r:id="rId7"/>
    <p:sldId id="260" r:id="rId8"/>
    <p:sldId id="261" r:id="rId9"/>
    <p:sldId id="262" r:id="rId10"/>
    <p:sldId id="263" r:id="rId11"/>
    <p:sldId id="264" r:id="rId12"/>
    <p:sldId id="266" r:id="rId13"/>
    <p:sldId id="267" r:id="rId14"/>
    <p:sldId id="279" r:id="rId15"/>
    <p:sldId id="280" r:id="rId16"/>
    <p:sldId id="283" r:id="rId17"/>
    <p:sldId id="268" r:id="rId18"/>
    <p:sldId id="284" r:id="rId19"/>
    <p:sldId id="285" r:id="rId20"/>
    <p:sldId id="287" r:id="rId21"/>
    <p:sldId id="288" r:id="rId22"/>
    <p:sldId id="289" r:id="rId23"/>
    <p:sldId id="291" r:id="rId24"/>
  </p:sldIdLst>
  <p:sldSz cx="9144000" cy="5143500" type="screen16x9"/>
  <p:notesSz cx="6858000" cy="9144000"/>
  <p:embeddedFontLst>
    <p:embeddedFont>
      <p:font typeface="Oswald" pitchFamily="2" charset="77"/>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81"/>
    <p:restoredTop sz="94719"/>
  </p:normalViewPr>
  <p:slideViewPr>
    <p:cSldViewPr snapToGrid="0">
      <p:cViewPr varScale="1">
        <p:scale>
          <a:sx n="139" d="100"/>
          <a:sy n="139" d="100"/>
        </p:scale>
        <p:origin x="18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c6b873b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c6b873b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c6b873b30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c6b873b30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c6b873b30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c6b873b30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0819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c6b873b30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c6b873b30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1429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c6b873b30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c6b873b30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6c6b873b3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6c6b873b3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229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c6b873b30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c6b873b3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c6b873b30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c6b873b30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c6b873b30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c6b873b30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c6b873b30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c6b873b30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c6b873b30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c6b873b30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c6b873b3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c6b873b3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tiff"/></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tif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25"/>
            <a:ext cx="9144000" cy="5143500"/>
          </a:xfrm>
          <a:prstGeom prst="rect">
            <a:avLst/>
          </a:prstGeom>
          <a:noFill/>
          <a:ln>
            <a:noFill/>
          </a:ln>
        </p:spPr>
      </p:pic>
      <p:pic>
        <p:nvPicPr>
          <p:cNvPr id="55" name="Google Shape;55;p13"/>
          <p:cNvPicPr preferRelativeResize="0"/>
          <p:nvPr/>
        </p:nvPicPr>
        <p:blipFill>
          <a:blip r:embed="rId4">
            <a:alphaModFix/>
          </a:blip>
          <a:stretch>
            <a:fillRect/>
          </a:stretch>
        </p:blipFill>
        <p:spPr>
          <a:xfrm>
            <a:off x="371825" y="1284425"/>
            <a:ext cx="8541500" cy="3094775"/>
          </a:xfrm>
          <a:prstGeom prst="rect">
            <a:avLst/>
          </a:prstGeom>
          <a:noFill/>
          <a:ln>
            <a:noFill/>
          </a:ln>
        </p:spPr>
      </p:pic>
      <p:pic>
        <p:nvPicPr>
          <p:cNvPr id="56" name="Google Shape;56;p13"/>
          <p:cNvPicPr preferRelativeResize="0"/>
          <p:nvPr/>
        </p:nvPicPr>
        <p:blipFill>
          <a:blip r:embed="rId5">
            <a:alphaModFix/>
          </a:blip>
          <a:stretch>
            <a:fillRect/>
          </a:stretch>
        </p:blipFill>
        <p:spPr>
          <a:xfrm>
            <a:off x="3040525" y="371950"/>
            <a:ext cx="2732076" cy="91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
        <p:cNvGrpSpPr/>
        <p:nvPr/>
      </p:nvGrpSpPr>
      <p:grpSpPr>
        <a:xfrm>
          <a:off x="0" y="0"/>
          <a:ext cx="0" cy="0"/>
          <a:chOff x="0" y="0"/>
          <a:chExt cx="0" cy="0"/>
        </a:xfrm>
      </p:grpSpPr>
      <p:pic>
        <p:nvPicPr>
          <p:cNvPr id="121" name="Google Shape;121;p20"/>
          <p:cNvPicPr preferRelativeResize="0"/>
          <p:nvPr/>
        </p:nvPicPr>
        <p:blipFill>
          <a:blip r:embed="rId3">
            <a:alphaModFix/>
          </a:blip>
          <a:stretch>
            <a:fillRect/>
          </a:stretch>
        </p:blipFill>
        <p:spPr>
          <a:xfrm>
            <a:off x="0" y="0"/>
            <a:ext cx="9144000" cy="885825"/>
          </a:xfrm>
          <a:prstGeom prst="rect">
            <a:avLst/>
          </a:prstGeom>
          <a:noFill/>
          <a:ln>
            <a:noFill/>
          </a:ln>
        </p:spPr>
      </p:pic>
      <p:sp>
        <p:nvSpPr>
          <p:cNvPr id="122" name="Google Shape;122;p20"/>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Roomtype &amp; </a:t>
            </a:r>
            <a:r>
              <a:rPr lang="en-US" sz="3000" dirty="0">
                <a:solidFill>
                  <a:srgbClr val="FFFFFF"/>
                </a:solidFill>
                <a:latin typeface="Oswald"/>
                <a:ea typeface="Oswald"/>
                <a:cs typeface="Oswald"/>
                <a:sym typeface="Oswald"/>
              </a:rPr>
              <a:t>Neighborhood</a:t>
            </a:r>
            <a:r>
              <a:rPr lang="en" sz="3000" dirty="0">
                <a:solidFill>
                  <a:srgbClr val="FFFFFF"/>
                </a:solidFill>
                <a:latin typeface="Oswald"/>
                <a:ea typeface="Oswald"/>
                <a:cs typeface="Oswald"/>
                <a:sym typeface="Oswald"/>
              </a:rPr>
              <a:t> vs. Price</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sp>
        <p:nvSpPr>
          <p:cNvPr id="125" name="Google Shape;125;p20"/>
          <p:cNvSpPr txBox="1"/>
          <p:nvPr/>
        </p:nvSpPr>
        <p:spPr>
          <a:xfrm>
            <a:off x="5210600" y="970800"/>
            <a:ext cx="3775200" cy="397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Hypothesis: We think that different locations will have a different median price. For example, the housing price in Manhattan will be different for those in Montana</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r>
              <a:rPr lang="en" sz="1500" dirty="0">
                <a:solidFill>
                  <a:srgbClr val="666666"/>
                </a:solidFill>
              </a:rPr>
              <a:t>Although share room in East region is way over the top, when we look at the data, we did not exclude them as outliers because we do not know how many people can that room </a:t>
            </a:r>
            <a:r>
              <a:rPr lang="en-US" sz="1500" dirty="0">
                <a:solidFill>
                  <a:srgbClr val="666666"/>
                </a:solidFill>
              </a:rPr>
              <a:t>accommodate</a:t>
            </a:r>
            <a:r>
              <a:rPr lang="en" sz="1500" dirty="0">
                <a:solidFill>
                  <a:srgbClr val="666666"/>
                </a:solidFill>
              </a:rPr>
              <a:t>. </a:t>
            </a:r>
            <a:endParaRPr sz="1500" dirty="0">
              <a:solidFill>
                <a:srgbClr val="666666"/>
              </a:solidFill>
            </a:endParaRPr>
          </a:p>
          <a:p>
            <a:pPr marL="0" lvl="0" indent="0" algn="l" rtl="0">
              <a:spcBef>
                <a:spcPts val="0"/>
              </a:spcBef>
              <a:spcAft>
                <a:spcPts val="0"/>
              </a:spcAft>
              <a:buNone/>
            </a:pPr>
            <a:endParaRPr sz="1500" dirty="0">
              <a:solidFill>
                <a:srgbClr val="666666"/>
              </a:solidFill>
            </a:endParaRPr>
          </a:p>
          <a:p>
            <a:pPr marL="0" lvl="0" indent="0" algn="l" rtl="0">
              <a:spcBef>
                <a:spcPts val="0"/>
              </a:spcBef>
              <a:spcAft>
                <a:spcPts val="0"/>
              </a:spcAft>
              <a:buNone/>
            </a:pPr>
            <a:r>
              <a:rPr lang="en" sz="1500" dirty="0">
                <a:solidFill>
                  <a:srgbClr val="666666"/>
                </a:solidFill>
              </a:rPr>
              <a:t>In General, Central and East were able to charge a high price. </a:t>
            </a:r>
          </a:p>
          <a:p>
            <a:pPr marL="0" lvl="0" indent="0" algn="l" rtl="0">
              <a:spcBef>
                <a:spcPts val="0"/>
              </a:spcBef>
              <a:spcAft>
                <a:spcPts val="0"/>
              </a:spcAft>
              <a:buNone/>
            </a:pPr>
            <a:r>
              <a:rPr lang="en" sz="1500" dirty="0">
                <a:solidFill>
                  <a:srgbClr val="666666"/>
                </a:solidFill>
              </a:rPr>
              <a:t>Entire home is able to charge a higher price compare to private room and shared room</a:t>
            </a:r>
            <a:endParaRPr sz="1500" dirty="0">
              <a:solidFill>
                <a:srgbClr val="666666"/>
              </a:solidFill>
            </a:endParaRPr>
          </a:p>
          <a:p>
            <a:pPr marL="0" lvl="0" indent="0" algn="l" rtl="0">
              <a:spcBef>
                <a:spcPts val="0"/>
              </a:spcBef>
              <a:spcAft>
                <a:spcPts val="0"/>
              </a:spcAft>
              <a:buNone/>
            </a:pPr>
            <a:endParaRPr sz="1500" b="1" dirty="0">
              <a:solidFill>
                <a:srgbClr val="666666"/>
              </a:solidFill>
            </a:endParaRPr>
          </a:p>
        </p:txBody>
      </p:sp>
      <p:pic>
        <p:nvPicPr>
          <p:cNvPr id="126" name="Google Shape;126;p20"/>
          <p:cNvPicPr preferRelativeResize="0"/>
          <p:nvPr/>
        </p:nvPicPr>
        <p:blipFill>
          <a:blip r:embed="rId4">
            <a:alphaModFix/>
          </a:blip>
          <a:stretch>
            <a:fillRect/>
          </a:stretch>
        </p:blipFill>
        <p:spPr>
          <a:xfrm>
            <a:off x="257175" y="1060282"/>
            <a:ext cx="4684324" cy="3682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0" y="0"/>
            <a:ext cx="9144000" cy="810550"/>
          </a:xfrm>
          <a:prstGeom prst="rect">
            <a:avLst/>
          </a:prstGeom>
          <a:noFill/>
          <a:ln>
            <a:noFill/>
          </a:ln>
        </p:spPr>
      </p:pic>
      <p:sp>
        <p:nvSpPr>
          <p:cNvPr id="133" name="Google Shape;133;p21"/>
          <p:cNvSpPr txBox="1"/>
          <p:nvPr/>
        </p:nvSpPr>
        <p:spPr>
          <a:xfrm>
            <a:off x="918025" y="96550"/>
            <a:ext cx="44283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Long Term/Short Term Stay</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a:p>
            <a:pPr marL="0" lvl="0" indent="0" algn="l" rtl="0">
              <a:spcBef>
                <a:spcPts val="0"/>
              </a:spcBef>
              <a:spcAft>
                <a:spcPts val="0"/>
              </a:spcAft>
              <a:buNone/>
            </a:pPr>
            <a:r>
              <a:rPr lang="en" sz="3000" dirty="0">
                <a:solidFill>
                  <a:srgbClr val="FFFFFF"/>
                </a:solidFill>
                <a:latin typeface="Oswald"/>
                <a:ea typeface="Oswald"/>
                <a:cs typeface="Oswald"/>
                <a:sym typeface="Oswald"/>
              </a:rPr>
              <a:t> </a:t>
            </a:r>
            <a:endParaRPr sz="3000" dirty="0">
              <a:solidFill>
                <a:srgbClr val="FFFFFF"/>
              </a:solidFill>
              <a:latin typeface="Oswald"/>
              <a:ea typeface="Oswald"/>
              <a:cs typeface="Oswald"/>
              <a:sym typeface="Oswald"/>
            </a:endParaRPr>
          </a:p>
        </p:txBody>
      </p:sp>
      <p:pic>
        <p:nvPicPr>
          <p:cNvPr id="134" name="Google Shape;134;p21"/>
          <p:cNvPicPr preferRelativeResize="0"/>
          <p:nvPr/>
        </p:nvPicPr>
        <p:blipFill>
          <a:blip r:embed="rId4">
            <a:alphaModFix/>
          </a:blip>
          <a:stretch>
            <a:fillRect/>
          </a:stretch>
        </p:blipFill>
        <p:spPr>
          <a:xfrm>
            <a:off x="219248" y="48273"/>
            <a:ext cx="583959" cy="714000"/>
          </a:xfrm>
          <a:prstGeom prst="rect">
            <a:avLst/>
          </a:prstGeom>
          <a:noFill/>
          <a:ln>
            <a:noFill/>
          </a:ln>
        </p:spPr>
      </p:pic>
      <p:sp>
        <p:nvSpPr>
          <p:cNvPr id="135" name="Google Shape;135;p21"/>
          <p:cNvSpPr txBox="1"/>
          <p:nvPr/>
        </p:nvSpPr>
        <p:spPr>
          <a:xfrm>
            <a:off x="3119600" y="1204450"/>
            <a:ext cx="5194800" cy="32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Hypothesis: Short term stay will affect a higher price.</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r>
              <a:rPr lang="en" sz="1500" dirty="0">
                <a:solidFill>
                  <a:srgbClr val="666666"/>
                </a:solidFill>
              </a:rPr>
              <a:t>I define short term stay with days less than 2 months (60 days)</a:t>
            </a:r>
            <a:endParaRPr sz="1500" dirty="0">
              <a:solidFill>
                <a:srgbClr val="666666"/>
              </a:solidFill>
            </a:endParaRPr>
          </a:p>
          <a:p>
            <a:pPr marL="0" lvl="0" indent="0" algn="l" rtl="0">
              <a:spcBef>
                <a:spcPts val="0"/>
              </a:spcBef>
              <a:spcAft>
                <a:spcPts val="0"/>
              </a:spcAft>
              <a:buNone/>
            </a:pPr>
            <a:endParaRPr sz="1500" dirty="0">
              <a:solidFill>
                <a:srgbClr val="666666"/>
              </a:solidFill>
            </a:endParaRPr>
          </a:p>
          <a:p>
            <a:pPr marL="0" lvl="0" indent="0" algn="l" rtl="0">
              <a:spcBef>
                <a:spcPts val="0"/>
              </a:spcBef>
              <a:spcAft>
                <a:spcPts val="0"/>
              </a:spcAft>
              <a:buNone/>
            </a:pPr>
            <a:r>
              <a:rPr lang="en" sz="1500" dirty="0">
                <a:solidFill>
                  <a:srgbClr val="666666"/>
                </a:solidFill>
              </a:rPr>
              <a:t>I found out that short stay charge a median price of $135 and long term stay charge a median price of 81 which is a pretty significant differences. Significance checked using z test in python code.</a:t>
            </a:r>
            <a:endParaRPr sz="1500" dirty="0">
              <a:solidFill>
                <a:srgbClr val="666666"/>
              </a:solidFill>
            </a:endParaRPr>
          </a:p>
          <a:p>
            <a:pPr marL="0" lvl="0" indent="0" algn="l" rtl="0">
              <a:spcBef>
                <a:spcPts val="0"/>
              </a:spcBef>
              <a:spcAft>
                <a:spcPts val="0"/>
              </a:spcAft>
              <a:buNone/>
            </a:pPr>
            <a:endParaRPr sz="1500" b="1" dirty="0">
              <a:solidFill>
                <a:srgbClr val="666666"/>
              </a:solidFill>
            </a:endParaRPr>
          </a:p>
        </p:txBody>
      </p:sp>
      <p:pic>
        <p:nvPicPr>
          <p:cNvPr id="136" name="Google Shape;136;p21"/>
          <p:cNvPicPr preferRelativeResize="0"/>
          <p:nvPr/>
        </p:nvPicPr>
        <p:blipFill>
          <a:blip r:embed="rId5">
            <a:alphaModFix/>
          </a:blip>
          <a:stretch>
            <a:fillRect/>
          </a:stretch>
        </p:blipFill>
        <p:spPr>
          <a:xfrm>
            <a:off x="499825" y="979525"/>
            <a:ext cx="1975500" cy="397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pic>
        <p:nvPicPr>
          <p:cNvPr id="151" name="Google Shape;151;p23"/>
          <p:cNvPicPr preferRelativeResize="0"/>
          <p:nvPr/>
        </p:nvPicPr>
        <p:blipFill>
          <a:blip r:embed="rId3">
            <a:alphaModFix/>
          </a:blip>
          <a:stretch>
            <a:fillRect/>
          </a:stretch>
        </p:blipFill>
        <p:spPr>
          <a:xfrm>
            <a:off x="0" y="0"/>
            <a:ext cx="9144000" cy="885825"/>
          </a:xfrm>
          <a:prstGeom prst="rect">
            <a:avLst/>
          </a:prstGeom>
          <a:noFill/>
          <a:ln>
            <a:noFill/>
          </a:ln>
        </p:spPr>
      </p:pic>
      <p:sp>
        <p:nvSpPr>
          <p:cNvPr id="152" name="Google Shape;152;p23"/>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 of month been listed</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sp>
        <p:nvSpPr>
          <p:cNvPr id="155" name="Google Shape;155;p23"/>
          <p:cNvSpPr txBox="1"/>
          <p:nvPr/>
        </p:nvSpPr>
        <p:spPr>
          <a:xfrm>
            <a:off x="4817925" y="1184925"/>
            <a:ext cx="3912900" cy="37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Hypothesis: I think the longer it has been on the airbnb list, the higher price they should charge because they are more experienced</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r>
              <a:rPr lang="en" sz="1500" dirty="0">
                <a:solidFill>
                  <a:srgbClr val="666666"/>
                </a:solidFill>
              </a:rPr>
              <a:t>By looking at these groups. Most listings are created less than a year. However, is able to charge a higher price.</a:t>
            </a:r>
            <a:endParaRPr sz="1500" dirty="0">
              <a:solidFill>
                <a:srgbClr val="666666"/>
              </a:solidFill>
            </a:endParaRPr>
          </a:p>
          <a:p>
            <a:pPr marL="0" lvl="0" indent="0" algn="l" rtl="0">
              <a:spcBef>
                <a:spcPts val="0"/>
              </a:spcBef>
              <a:spcAft>
                <a:spcPts val="0"/>
              </a:spcAft>
              <a:buNone/>
            </a:pPr>
            <a:endParaRPr sz="1500" dirty="0">
              <a:solidFill>
                <a:srgbClr val="666666"/>
              </a:solidFill>
            </a:endParaRPr>
          </a:p>
          <a:p>
            <a:pPr marL="0" lvl="0" indent="0" algn="l" rtl="0">
              <a:spcBef>
                <a:spcPts val="0"/>
              </a:spcBef>
              <a:spcAft>
                <a:spcPts val="0"/>
              </a:spcAft>
              <a:buNone/>
            </a:pPr>
            <a:r>
              <a:rPr lang="en" sz="1500" dirty="0">
                <a:solidFill>
                  <a:srgbClr val="666666"/>
                </a:solidFill>
              </a:rPr>
              <a:t>Therefore, it rejected my hypothesis and we need looking into the data to find out if total reviews /reviews per month = total month listed.</a:t>
            </a:r>
            <a:endParaRPr sz="1500" dirty="0">
              <a:solidFill>
                <a:srgbClr val="666666"/>
              </a:solidFill>
            </a:endParaRPr>
          </a:p>
          <a:p>
            <a:pPr marL="0" lvl="0" indent="0" algn="l" rtl="0">
              <a:spcBef>
                <a:spcPts val="0"/>
              </a:spcBef>
              <a:spcAft>
                <a:spcPts val="0"/>
              </a:spcAft>
              <a:buNone/>
            </a:pPr>
            <a:endParaRPr sz="1500" b="1" dirty="0">
              <a:solidFill>
                <a:srgbClr val="666666"/>
              </a:solidFill>
            </a:endParaRPr>
          </a:p>
        </p:txBody>
      </p:sp>
      <p:pic>
        <p:nvPicPr>
          <p:cNvPr id="156" name="Google Shape;156;p23"/>
          <p:cNvPicPr preferRelativeResize="0"/>
          <p:nvPr/>
        </p:nvPicPr>
        <p:blipFill>
          <a:blip r:embed="rId4">
            <a:alphaModFix/>
          </a:blip>
          <a:stretch>
            <a:fillRect/>
          </a:stretch>
        </p:blipFill>
        <p:spPr>
          <a:xfrm>
            <a:off x="507875" y="1464400"/>
            <a:ext cx="3689774" cy="243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
        <p:cNvGrpSpPr/>
        <p:nvPr/>
      </p:nvGrpSpPr>
      <p:grpSpPr>
        <a:xfrm>
          <a:off x="0" y="0"/>
          <a:ext cx="0" cy="0"/>
          <a:chOff x="0" y="0"/>
          <a:chExt cx="0" cy="0"/>
        </a:xfrm>
      </p:grpSpPr>
      <p:pic>
        <p:nvPicPr>
          <p:cNvPr id="161" name="Google Shape;161;p24"/>
          <p:cNvPicPr preferRelativeResize="0"/>
          <p:nvPr/>
        </p:nvPicPr>
        <p:blipFill>
          <a:blip r:embed="rId3">
            <a:alphaModFix/>
          </a:blip>
          <a:stretch>
            <a:fillRect/>
          </a:stretch>
        </p:blipFill>
        <p:spPr>
          <a:xfrm>
            <a:off x="0" y="0"/>
            <a:ext cx="9144000" cy="885825"/>
          </a:xfrm>
          <a:prstGeom prst="rect">
            <a:avLst/>
          </a:prstGeom>
          <a:noFill/>
          <a:ln>
            <a:noFill/>
          </a:ln>
        </p:spPr>
      </p:pic>
      <p:sp>
        <p:nvSpPr>
          <p:cNvPr id="162" name="Google Shape;162;p24"/>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Region Overview</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sp>
        <p:nvSpPr>
          <p:cNvPr id="165" name="Google Shape;165;p24"/>
          <p:cNvSpPr txBox="1"/>
          <p:nvPr/>
        </p:nvSpPr>
        <p:spPr>
          <a:xfrm>
            <a:off x="5108575" y="1184925"/>
            <a:ext cx="3622200" cy="37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Hypothesis: We think that different locations will have a different median price. </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r>
              <a:rPr lang="en" sz="1500" dirty="0">
                <a:solidFill>
                  <a:srgbClr val="666666"/>
                </a:solidFill>
              </a:rPr>
              <a:t>Some locations in certain region will have a higher median price. For example in central region, southern islands have a median price of 1200. This means that this is probably in equivalent to the upper east side of New York.</a:t>
            </a:r>
            <a:endParaRPr sz="1500" dirty="0">
              <a:solidFill>
                <a:srgbClr val="666666"/>
              </a:solidFill>
            </a:endParaRPr>
          </a:p>
        </p:txBody>
      </p:sp>
      <p:pic>
        <p:nvPicPr>
          <p:cNvPr id="166" name="Google Shape;166;p24"/>
          <p:cNvPicPr preferRelativeResize="0"/>
          <p:nvPr/>
        </p:nvPicPr>
        <p:blipFill>
          <a:blip r:embed="rId4">
            <a:alphaModFix/>
          </a:blip>
          <a:stretch>
            <a:fillRect/>
          </a:stretch>
        </p:blipFill>
        <p:spPr>
          <a:xfrm>
            <a:off x="142001" y="1312021"/>
            <a:ext cx="4810076" cy="30609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9B94-E93A-D34A-A7AB-6148F948F9BF}"/>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C8D11DBD-64C1-DC40-AD5B-BD41DF5323D9}"/>
              </a:ext>
            </a:extLst>
          </p:cNvPr>
          <p:cNvSpPr>
            <a:spLocks noGrp="1"/>
          </p:cNvSpPr>
          <p:nvPr>
            <p:ph type="body" idx="1"/>
          </p:nvPr>
        </p:nvSpPr>
        <p:spPr>
          <a:xfrm>
            <a:off x="311700" y="1152475"/>
            <a:ext cx="8520600" cy="700388"/>
          </a:xfrm>
        </p:spPr>
        <p:txBody>
          <a:bodyPr/>
          <a:lstStyle/>
          <a:p>
            <a:r>
              <a:rPr lang="en-US" dirty="0"/>
              <a:t>Entire home/apt as expected are more expensive than shared rooms which are least priced. These variables may be slightly correlated.</a:t>
            </a:r>
          </a:p>
          <a:p>
            <a:r>
              <a:rPr lang="en-US" dirty="0"/>
              <a:t>Private rooms are also highly priced for several instanced.</a:t>
            </a:r>
          </a:p>
        </p:txBody>
      </p:sp>
      <p:pic>
        <p:nvPicPr>
          <p:cNvPr id="4" name="Google Shape;161;p24">
            <a:extLst>
              <a:ext uri="{FF2B5EF4-FFF2-40B4-BE49-F238E27FC236}">
                <a16:creationId xmlns:a16="http://schemas.microsoft.com/office/drawing/2014/main" id="{18C0861B-8250-484B-80B3-019DF4EBFC72}"/>
              </a:ext>
            </a:extLst>
          </p:cNvPr>
          <p:cNvPicPr preferRelativeResize="0"/>
          <p:nvPr/>
        </p:nvPicPr>
        <p:blipFill>
          <a:blip r:embed="rId2">
            <a:alphaModFix/>
          </a:blip>
          <a:stretch>
            <a:fillRect/>
          </a:stretch>
        </p:blipFill>
        <p:spPr>
          <a:xfrm>
            <a:off x="0" y="0"/>
            <a:ext cx="9144000" cy="885825"/>
          </a:xfrm>
          <a:prstGeom prst="rect">
            <a:avLst/>
          </a:prstGeom>
          <a:noFill/>
          <a:ln>
            <a:noFill/>
          </a:ln>
        </p:spPr>
      </p:pic>
      <p:sp>
        <p:nvSpPr>
          <p:cNvPr id="5" name="Google Shape;162;p24">
            <a:extLst>
              <a:ext uri="{FF2B5EF4-FFF2-40B4-BE49-F238E27FC236}">
                <a16:creationId xmlns:a16="http://schemas.microsoft.com/office/drawing/2014/main" id="{7AE324C6-2A3F-A345-9049-A79B50C5DA59}"/>
              </a:ext>
            </a:extLst>
          </p:cNvPr>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Price vs. Room Type</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pic>
        <p:nvPicPr>
          <p:cNvPr id="6" name="Picture 5">
            <a:extLst>
              <a:ext uri="{FF2B5EF4-FFF2-40B4-BE49-F238E27FC236}">
                <a16:creationId xmlns:a16="http://schemas.microsoft.com/office/drawing/2014/main" id="{5297580E-A0B2-B643-96DD-02C24839AEE4}"/>
              </a:ext>
            </a:extLst>
          </p:cNvPr>
          <p:cNvPicPr>
            <a:picLocks noChangeAspect="1"/>
          </p:cNvPicPr>
          <p:nvPr/>
        </p:nvPicPr>
        <p:blipFill>
          <a:blip r:embed="rId3"/>
          <a:stretch>
            <a:fillRect/>
          </a:stretch>
        </p:blipFill>
        <p:spPr>
          <a:xfrm>
            <a:off x="1805070" y="2290280"/>
            <a:ext cx="4371139" cy="2472364"/>
          </a:xfrm>
          <a:prstGeom prst="rect">
            <a:avLst/>
          </a:prstGeom>
        </p:spPr>
      </p:pic>
    </p:spTree>
    <p:extLst>
      <p:ext uri="{BB962C8B-B14F-4D97-AF65-F5344CB8AC3E}">
        <p14:creationId xmlns:p14="http://schemas.microsoft.com/office/powerpoint/2010/main" val="3514201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4"/>
          <p:cNvPicPr preferRelativeResize="0"/>
          <p:nvPr/>
        </p:nvPicPr>
        <p:blipFill>
          <a:blip r:embed="rId3">
            <a:alphaModFix/>
          </a:blip>
          <a:stretch>
            <a:fillRect/>
          </a:stretch>
        </p:blipFill>
        <p:spPr>
          <a:xfrm>
            <a:off x="0" y="0"/>
            <a:ext cx="9144000" cy="885825"/>
          </a:xfrm>
          <a:prstGeom prst="rect">
            <a:avLst/>
          </a:prstGeom>
          <a:noFill/>
          <a:ln>
            <a:noFill/>
          </a:ln>
        </p:spPr>
      </p:pic>
      <p:sp>
        <p:nvSpPr>
          <p:cNvPr id="162" name="Google Shape;162;p24"/>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Price vs. Neighborhood Group</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pic>
        <p:nvPicPr>
          <p:cNvPr id="3" name="Picture 2">
            <a:extLst>
              <a:ext uri="{FF2B5EF4-FFF2-40B4-BE49-F238E27FC236}">
                <a16:creationId xmlns:a16="http://schemas.microsoft.com/office/drawing/2014/main" id="{AC40D76D-4BB8-F643-9540-743D8BA8593D}"/>
              </a:ext>
            </a:extLst>
          </p:cNvPr>
          <p:cNvPicPr>
            <a:picLocks noChangeAspect="1"/>
          </p:cNvPicPr>
          <p:nvPr/>
        </p:nvPicPr>
        <p:blipFill>
          <a:blip r:embed="rId4"/>
          <a:stretch>
            <a:fillRect/>
          </a:stretch>
        </p:blipFill>
        <p:spPr>
          <a:xfrm>
            <a:off x="3796298" y="1513305"/>
            <a:ext cx="4855408" cy="2673683"/>
          </a:xfrm>
          <a:prstGeom prst="rect">
            <a:avLst/>
          </a:prstGeom>
        </p:spPr>
      </p:pic>
      <p:sp>
        <p:nvSpPr>
          <p:cNvPr id="4" name="Rectangle 3">
            <a:extLst>
              <a:ext uri="{FF2B5EF4-FFF2-40B4-BE49-F238E27FC236}">
                <a16:creationId xmlns:a16="http://schemas.microsoft.com/office/drawing/2014/main" id="{43F0EF3B-F254-E54B-A4BA-54063E83922C}"/>
              </a:ext>
            </a:extLst>
          </p:cNvPr>
          <p:cNvSpPr/>
          <p:nvPr/>
        </p:nvSpPr>
        <p:spPr>
          <a:xfrm>
            <a:off x="649705" y="1461105"/>
            <a:ext cx="3146593" cy="1600438"/>
          </a:xfrm>
          <a:prstGeom prst="rect">
            <a:avLst/>
          </a:prstGeom>
        </p:spPr>
        <p:txBody>
          <a:bodyPr wrap="square">
            <a:spAutoFit/>
          </a:bodyPr>
          <a:lstStyle/>
          <a:p>
            <a:r>
              <a:rPr lang="en" dirty="0">
                <a:solidFill>
                  <a:srgbClr val="666666"/>
                </a:solidFill>
              </a:rPr>
              <a:t>Central region </a:t>
            </a:r>
            <a:r>
              <a:rPr lang="en-US" dirty="0">
                <a:solidFill>
                  <a:srgbClr val="666666"/>
                </a:solidFill>
              </a:rPr>
              <a:t>is much more expensive than other regions.</a:t>
            </a:r>
          </a:p>
          <a:p>
            <a:endParaRPr lang="en-US" dirty="0">
              <a:solidFill>
                <a:srgbClr val="666666"/>
              </a:solidFill>
            </a:endParaRPr>
          </a:p>
          <a:p>
            <a:r>
              <a:rPr lang="en-US" dirty="0">
                <a:solidFill>
                  <a:srgbClr val="666666"/>
                </a:solidFill>
              </a:rPr>
              <a:t>Likely the tourist hub. As seen above it also has  most number of entire home apartments which leads it to be more expensive</a:t>
            </a:r>
            <a:endParaRPr lang="en-US" dirty="0"/>
          </a:p>
        </p:txBody>
      </p:sp>
    </p:spTree>
    <p:extLst>
      <p:ext uri="{BB962C8B-B14F-4D97-AF65-F5344CB8AC3E}">
        <p14:creationId xmlns:p14="http://schemas.microsoft.com/office/powerpoint/2010/main" val="99684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5"/>
          <p:cNvPicPr preferRelativeResize="0"/>
          <p:nvPr/>
        </p:nvPicPr>
        <p:blipFill>
          <a:blip r:embed="rId3">
            <a:alphaModFix/>
          </a:blip>
          <a:stretch>
            <a:fillRect/>
          </a:stretch>
        </p:blipFill>
        <p:spPr>
          <a:xfrm>
            <a:off x="0" y="0"/>
            <a:ext cx="9144000" cy="885825"/>
          </a:xfrm>
          <a:prstGeom prst="rect">
            <a:avLst/>
          </a:prstGeom>
          <a:noFill/>
          <a:ln>
            <a:noFill/>
          </a:ln>
        </p:spPr>
      </p:pic>
      <p:sp>
        <p:nvSpPr>
          <p:cNvPr id="172" name="Google Shape;172;p25"/>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Correlation Table</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sp>
        <p:nvSpPr>
          <p:cNvPr id="175" name="Google Shape;175;p25"/>
          <p:cNvSpPr txBox="1"/>
          <p:nvPr/>
        </p:nvSpPr>
        <p:spPr>
          <a:xfrm>
            <a:off x="5010912" y="953250"/>
            <a:ext cx="4023847" cy="2574595"/>
          </a:xfrm>
          <a:prstGeom prst="rect">
            <a:avLst/>
          </a:prstGeom>
          <a:noFill/>
          <a:ln>
            <a:noFill/>
          </a:ln>
        </p:spPr>
        <p:txBody>
          <a:bodyPr spcFirstLastPara="1" wrap="square" lIns="91425" tIns="91425" rIns="91425" bIns="91425" anchor="t" anchorCtr="0">
            <a:noAutofit/>
          </a:bodyPr>
          <a:lstStyle/>
          <a:p>
            <a:pPr lvl="0"/>
            <a:r>
              <a:rPr lang="en-US" sz="1500" dirty="0">
                <a:solidFill>
                  <a:srgbClr val="666666"/>
                </a:solidFill>
              </a:rPr>
              <a:t>It seems like room type and price may have a specific relationship as room 2 on visual inspection room type 2 seems to have a lower price index than other room types. to be checked if this relationship is significant.</a:t>
            </a:r>
          </a:p>
          <a:p>
            <a:pPr lvl="0"/>
            <a:endParaRPr lang="en-US" sz="1500" dirty="0">
              <a:solidFill>
                <a:srgbClr val="666666"/>
              </a:solidFill>
            </a:endParaRPr>
          </a:p>
          <a:p>
            <a:pPr lvl="0"/>
            <a:r>
              <a:rPr lang="en-US" sz="1500" dirty="0">
                <a:solidFill>
                  <a:srgbClr val="666666"/>
                </a:solidFill>
              </a:rPr>
              <a:t>There also seems to be a relationship between review count and price, indicating that lower priced listings get more review. but this relationship is probably because of the availability factor. </a:t>
            </a:r>
          </a:p>
          <a:p>
            <a:pPr lvl="0"/>
            <a:endParaRPr lang="en-US" sz="1500" dirty="0">
              <a:solidFill>
                <a:srgbClr val="666666"/>
              </a:solidFill>
            </a:endParaRPr>
          </a:p>
        </p:txBody>
      </p:sp>
      <p:pic>
        <p:nvPicPr>
          <p:cNvPr id="2" name="Picture 1">
            <a:extLst>
              <a:ext uri="{FF2B5EF4-FFF2-40B4-BE49-F238E27FC236}">
                <a16:creationId xmlns:a16="http://schemas.microsoft.com/office/drawing/2014/main" id="{8D7617EB-C20F-324E-BCE9-26E3BB4A846B}"/>
              </a:ext>
            </a:extLst>
          </p:cNvPr>
          <p:cNvPicPr>
            <a:picLocks noChangeAspect="1"/>
          </p:cNvPicPr>
          <p:nvPr/>
        </p:nvPicPr>
        <p:blipFill>
          <a:blip r:embed="rId4"/>
          <a:stretch>
            <a:fillRect/>
          </a:stretch>
        </p:blipFill>
        <p:spPr>
          <a:xfrm>
            <a:off x="484632" y="1059716"/>
            <a:ext cx="3939780" cy="3887109"/>
          </a:xfrm>
          <a:prstGeom prst="rect">
            <a:avLst/>
          </a:prstGeom>
        </p:spPr>
      </p:pic>
    </p:spTree>
    <p:extLst>
      <p:ext uri="{BB962C8B-B14F-4D97-AF65-F5344CB8AC3E}">
        <p14:creationId xmlns:p14="http://schemas.microsoft.com/office/powerpoint/2010/main" val="1976166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0"/>
        <p:cNvGrpSpPr/>
        <p:nvPr/>
      </p:nvGrpSpPr>
      <p:grpSpPr>
        <a:xfrm>
          <a:off x="0" y="0"/>
          <a:ext cx="0" cy="0"/>
          <a:chOff x="0" y="0"/>
          <a:chExt cx="0" cy="0"/>
        </a:xfrm>
      </p:grpSpPr>
      <p:pic>
        <p:nvPicPr>
          <p:cNvPr id="171" name="Google Shape;171;p25"/>
          <p:cNvPicPr preferRelativeResize="0"/>
          <p:nvPr/>
        </p:nvPicPr>
        <p:blipFill>
          <a:blip r:embed="rId3">
            <a:alphaModFix/>
          </a:blip>
          <a:stretch>
            <a:fillRect/>
          </a:stretch>
        </p:blipFill>
        <p:spPr>
          <a:xfrm>
            <a:off x="0" y="0"/>
            <a:ext cx="9144000" cy="885825"/>
          </a:xfrm>
          <a:prstGeom prst="rect">
            <a:avLst/>
          </a:prstGeom>
          <a:noFill/>
          <a:ln>
            <a:noFill/>
          </a:ln>
        </p:spPr>
      </p:pic>
      <p:sp>
        <p:nvSpPr>
          <p:cNvPr id="172" name="Google Shape;172;p25"/>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Validating above with correlation matrix</a:t>
            </a:r>
            <a:endParaRPr sz="3000" dirty="0">
              <a:solidFill>
                <a:srgbClr val="FFFFFF"/>
              </a:solidFill>
              <a:latin typeface="Oswald"/>
              <a:ea typeface="Oswald"/>
              <a:cs typeface="Oswald"/>
              <a:sym typeface="Oswald"/>
            </a:endParaRPr>
          </a:p>
        </p:txBody>
      </p:sp>
      <p:sp>
        <p:nvSpPr>
          <p:cNvPr id="175" name="Google Shape;175;p25"/>
          <p:cNvSpPr txBox="1"/>
          <p:nvPr/>
        </p:nvSpPr>
        <p:spPr>
          <a:xfrm>
            <a:off x="628364" y="1024311"/>
            <a:ext cx="7737594" cy="620005"/>
          </a:xfrm>
          <a:prstGeom prst="rect">
            <a:avLst/>
          </a:prstGeom>
          <a:noFill/>
          <a:ln>
            <a:noFill/>
          </a:ln>
        </p:spPr>
        <p:txBody>
          <a:bodyPr spcFirstLastPara="1" wrap="square" lIns="91425" tIns="91425" rIns="91425" bIns="91425" anchor="t" anchorCtr="0">
            <a:noAutofit/>
          </a:bodyPr>
          <a:lstStyle/>
          <a:p>
            <a:pPr lvl="0"/>
            <a:endParaRPr lang="en-US" sz="1500" dirty="0">
              <a:solidFill>
                <a:srgbClr val="666666"/>
              </a:solidFill>
            </a:endParaRPr>
          </a:p>
        </p:txBody>
      </p:sp>
      <p:pic>
        <p:nvPicPr>
          <p:cNvPr id="3" name="Picture 2">
            <a:extLst>
              <a:ext uri="{FF2B5EF4-FFF2-40B4-BE49-F238E27FC236}">
                <a16:creationId xmlns:a16="http://schemas.microsoft.com/office/drawing/2014/main" id="{D2854DFA-203F-C244-AFB7-E3E82AE35C5E}"/>
              </a:ext>
            </a:extLst>
          </p:cNvPr>
          <p:cNvPicPr>
            <a:picLocks noChangeAspect="1"/>
          </p:cNvPicPr>
          <p:nvPr/>
        </p:nvPicPr>
        <p:blipFill>
          <a:blip r:embed="rId4"/>
          <a:stretch>
            <a:fillRect/>
          </a:stretch>
        </p:blipFill>
        <p:spPr>
          <a:xfrm>
            <a:off x="529390" y="2096995"/>
            <a:ext cx="8197516" cy="2542770"/>
          </a:xfrm>
          <a:prstGeom prst="rect">
            <a:avLst/>
          </a:prstGeom>
          <a:solidFill>
            <a:schemeClr val="accent2"/>
          </a:solidFill>
          <a:ln>
            <a:solidFill>
              <a:schemeClr val="tx1"/>
            </a:solidFill>
          </a:ln>
        </p:spPr>
      </p:pic>
      <p:sp>
        <p:nvSpPr>
          <p:cNvPr id="4" name="Rectangle 3">
            <a:extLst>
              <a:ext uri="{FF2B5EF4-FFF2-40B4-BE49-F238E27FC236}">
                <a16:creationId xmlns:a16="http://schemas.microsoft.com/office/drawing/2014/main" id="{E46F5753-6198-644F-95DD-75C91BAABFD0}"/>
              </a:ext>
            </a:extLst>
          </p:cNvPr>
          <p:cNvSpPr/>
          <p:nvPr/>
        </p:nvSpPr>
        <p:spPr>
          <a:xfrm>
            <a:off x="441157" y="1200498"/>
            <a:ext cx="7820527" cy="307777"/>
          </a:xfrm>
          <a:prstGeom prst="rect">
            <a:avLst/>
          </a:prstGeom>
        </p:spPr>
        <p:txBody>
          <a:bodyPr wrap="square">
            <a:spAutoFit/>
          </a:bodyPr>
          <a:lstStyle/>
          <a:p>
            <a:r>
              <a:rPr lang="en-US" dirty="0">
                <a:solidFill>
                  <a:srgbClr val="666666"/>
                </a:solidFill>
              </a:rPr>
              <a:t>It seems like room type and price may have a specific relationship with a 0.63 correlation</a:t>
            </a:r>
            <a:endParaRPr lang="en-US" dirty="0"/>
          </a:p>
        </p:txBody>
      </p:sp>
      <p:sp>
        <p:nvSpPr>
          <p:cNvPr id="5" name="Rounded Rectangle 4">
            <a:extLst>
              <a:ext uri="{FF2B5EF4-FFF2-40B4-BE49-F238E27FC236}">
                <a16:creationId xmlns:a16="http://schemas.microsoft.com/office/drawing/2014/main" id="{5715322C-C8D0-0645-90FE-051A2B67DAD8}"/>
              </a:ext>
            </a:extLst>
          </p:cNvPr>
          <p:cNvSpPr/>
          <p:nvPr/>
        </p:nvSpPr>
        <p:spPr>
          <a:xfrm>
            <a:off x="7796463" y="3197470"/>
            <a:ext cx="713874" cy="2616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498F71FF-EED9-3845-825C-C729D42603DD}"/>
              </a:ext>
            </a:extLst>
          </p:cNvPr>
          <p:cNvSpPr/>
          <p:nvPr/>
        </p:nvSpPr>
        <p:spPr>
          <a:xfrm>
            <a:off x="2960838" y="3197470"/>
            <a:ext cx="713874" cy="2616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a:extLst>
              <a:ext uri="{FF2B5EF4-FFF2-40B4-BE49-F238E27FC236}">
                <a16:creationId xmlns:a16="http://schemas.microsoft.com/office/drawing/2014/main" id="{CD865858-929A-434A-B90A-8CC7BD852901}"/>
              </a:ext>
            </a:extLst>
          </p:cNvPr>
          <p:cNvSpPr/>
          <p:nvPr/>
        </p:nvSpPr>
        <p:spPr>
          <a:xfrm>
            <a:off x="7796463" y="2927839"/>
            <a:ext cx="713874" cy="2616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71;p25">
            <a:extLst>
              <a:ext uri="{FF2B5EF4-FFF2-40B4-BE49-F238E27FC236}">
                <a16:creationId xmlns:a16="http://schemas.microsoft.com/office/drawing/2014/main" id="{2BF5C053-E937-E04E-A84F-FE95B52669FB}"/>
              </a:ext>
            </a:extLst>
          </p:cNvPr>
          <p:cNvPicPr preferRelativeResize="0"/>
          <p:nvPr/>
        </p:nvPicPr>
        <p:blipFill>
          <a:blip r:embed="rId2">
            <a:alphaModFix/>
          </a:blip>
          <a:stretch>
            <a:fillRect/>
          </a:stretch>
        </p:blipFill>
        <p:spPr>
          <a:xfrm>
            <a:off x="0" y="744575"/>
            <a:ext cx="9144000" cy="2430378"/>
          </a:xfrm>
          <a:prstGeom prst="rect">
            <a:avLst/>
          </a:prstGeom>
          <a:noFill/>
          <a:ln>
            <a:noFill/>
          </a:ln>
        </p:spPr>
      </p:pic>
      <p:sp>
        <p:nvSpPr>
          <p:cNvPr id="4" name="Title 3">
            <a:extLst>
              <a:ext uri="{FF2B5EF4-FFF2-40B4-BE49-F238E27FC236}">
                <a16:creationId xmlns:a16="http://schemas.microsoft.com/office/drawing/2014/main" id="{3CB2E404-9443-2B45-A9CE-75491505C525}"/>
              </a:ext>
            </a:extLst>
          </p:cNvPr>
          <p:cNvSpPr>
            <a:spLocks noGrp="1"/>
          </p:cNvSpPr>
          <p:nvPr>
            <p:ph type="ctrTitle"/>
          </p:nvPr>
        </p:nvSpPr>
        <p:spPr/>
        <p:txBody>
          <a:bodyPr/>
          <a:lstStyle/>
          <a:p>
            <a:r>
              <a:rPr lang="en-US" dirty="0">
                <a:solidFill>
                  <a:schemeClr val="bg1"/>
                </a:solidFill>
              </a:rPr>
              <a:t>Price Prediction using Linear Reg</a:t>
            </a:r>
          </a:p>
        </p:txBody>
      </p:sp>
    </p:spTree>
    <p:extLst>
      <p:ext uri="{BB962C8B-B14F-4D97-AF65-F5344CB8AC3E}">
        <p14:creationId xmlns:p14="http://schemas.microsoft.com/office/powerpoint/2010/main" val="4168920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CDB4-0DA2-544D-960F-83DBB8FD4B45}"/>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545450F-1772-6940-8845-09386DB82852}"/>
              </a:ext>
            </a:extLst>
          </p:cNvPr>
          <p:cNvSpPr>
            <a:spLocks noGrp="1"/>
          </p:cNvSpPr>
          <p:nvPr>
            <p:ph type="body" idx="1"/>
          </p:nvPr>
        </p:nvSpPr>
        <p:spPr/>
        <p:txBody>
          <a:bodyPr/>
          <a:lstStyle/>
          <a:p>
            <a:r>
              <a:rPr lang="en-US" dirty="0"/>
              <a:t>Coded categorical variables using label encoder</a:t>
            </a:r>
          </a:p>
          <a:p>
            <a:r>
              <a:rPr lang="en-US" dirty="0"/>
              <a:t>Removed outliers</a:t>
            </a:r>
          </a:p>
          <a:p>
            <a:r>
              <a:rPr lang="en-US" dirty="0"/>
              <a:t>Trained model using scikit learn.</a:t>
            </a:r>
          </a:p>
          <a:p>
            <a:r>
              <a:rPr lang="en-US" dirty="0"/>
              <a:t>Validated using test-train split and K-fold cross validation.</a:t>
            </a:r>
          </a:p>
          <a:p>
            <a:r>
              <a:rPr lang="en-US" dirty="0"/>
              <a:t>Reviewed residual plots</a:t>
            </a:r>
          </a:p>
          <a:p>
            <a:r>
              <a:rPr lang="en-US" dirty="0"/>
              <a:t>Tuned parameters by looping kfold validation over +1 incremental parameters</a:t>
            </a:r>
          </a:p>
          <a:p>
            <a:r>
              <a:rPr lang="en-US" dirty="0"/>
              <a:t>Log transformed variables for additional enhancement</a:t>
            </a:r>
          </a:p>
          <a:p>
            <a:r>
              <a:rPr lang="en-US" dirty="0"/>
              <a:t>Analyzed correlation matrix for removing collinearity</a:t>
            </a:r>
          </a:p>
          <a:p>
            <a:r>
              <a:rPr lang="en-US" dirty="0"/>
              <a:t>Also test statsmodel package in addition to scikit</a:t>
            </a:r>
          </a:p>
        </p:txBody>
      </p:sp>
      <p:pic>
        <p:nvPicPr>
          <p:cNvPr id="4" name="Google Shape;171;p25">
            <a:extLst>
              <a:ext uri="{FF2B5EF4-FFF2-40B4-BE49-F238E27FC236}">
                <a16:creationId xmlns:a16="http://schemas.microsoft.com/office/drawing/2014/main" id="{B5FDB148-BF4E-9947-9545-F3ED23198BC9}"/>
              </a:ext>
            </a:extLst>
          </p:cNvPr>
          <p:cNvPicPr preferRelativeResize="0"/>
          <p:nvPr/>
        </p:nvPicPr>
        <p:blipFill>
          <a:blip r:embed="rId2">
            <a:alphaModFix/>
          </a:blip>
          <a:stretch>
            <a:fillRect/>
          </a:stretch>
        </p:blipFill>
        <p:spPr>
          <a:xfrm>
            <a:off x="0" y="0"/>
            <a:ext cx="9144000" cy="885825"/>
          </a:xfrm>
          <a:prstGeom prst="rect">
            <a:avLst/>
          </a:prstGeom>
          <a:noFill/>
          <a:ln>
            <a:noFill/>
          </a:ln>
        </p:spPr>
      </p:pic>
      <p:sp>
        <p:nvSpPr>
          <p:cNvPr id="6" name="Google Shape;172;p25">
            <a:extLst>
              <a:ext uri="{FF2B5EF4-FFF2-40B4-BE49-F238E27FC236}">
                <a16:creationId xmlns:a16="http://schemas.microsoft.com/office/drawing/2014/main" id="{975B1DFC-BE1D-4043-81B2-537341E67815}"/>
              </a:ext>
            </a:extLst>
          </p:cNvPr>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Linear model training approach</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spTree>
    <p:extLst>
      <p:ext uri="{BB962C8B-B14F-4D97-AF65-F5344CB8AC3E}">
        <p14:creationId xmlns:p14="http://schemas.microsoft.com/office/powerpoint/2010/main" val="214977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0"/>
            <a:ext cx="9144000" cy="4658916"/>
          </a:xfrm>
          <a:prstGeom prst="rect">
            <a:avLst/>
          </a:prstGeom>
          <a:noFill/>
          <a:ln>
            <a:noFill/>
          </a:ln>
        </p:spPr>
      </p:pic>
      <p:pic>
        <p:nvPicPr>
          <p:cNvPr id="63" name="Google Shape;63;p14"/>
          <p:cNvPicPr preferRelativeResize="0"/>
          <p:nvPr/>
        </p:nvPicPr>
        <p:blipFill>
          <a:blip r:embed="rId4">
            <a:alphaModFix/>
          </a:blip>
          <a:stretch>
            <a:fillRect/>
          </a:stretch>
        </p:blipFill>
        <p:spPr>
          <a:xfrm>
            <a:off x="0" y="4599300"/>
            <a:ext cx="9144000" cy="544225"/>
          </a:xfrm>
          <a:prstGeom prst="rect">
            <a:avLst/>
          </a:prstGeom>
          <a:noFill/>
          <a:ln>
            <a:noFill/>
          </a:ln>
        </p:spPr>
      </p:pic>
      <p:pic>
        <p:nvPicPr>
          <p:cNvPr id="64" name="Google Shape;64;p14"/>
          <p:cNvPicPr preferRelativeResize="0"/>
          <p:nvPr/>
        </p:nvPicPr>
        <p:blipFill>
          <a:blip r:embed="rId5">
            <a:alphaModFix/>
          </a:blip>
          <a:stretch>
            <a:fillRect/>
          </a:stretch>
        </p:blipFill>
        <p:spPr>
          <a:xfrm>
            <a:off x="2734775" y="0"/>
            <a:ext cx="3788750" cy="2240400"/>
          </a:xfrm>
          <a:prstGeom prst="rect">
            <a:avLst/>
          </a:prstGeom>
          <a:noFill/>
          <a:ln>
            <a:noFill/>
          </a:ln>
        </p:spPr>
      </p:pic>
      <p:sp>
        <p:nvSpPr>
          <p:cNvPr id="65" name="Google Shape;65;p14"/>
          <p:cNvSpPr txBox="1"/>
          <p:nvPr/>
        </p:nvSpPr>
        <p:spPr>
          <a:xfrm>
            <a:off x="1391772" y="4144800"/>
            <a:ext cx="7536300" cy="4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800" b="1" dirty="0">
                <a:solidFill>
                  <a:srgbClr val="FFFFFF"/>
                </a:solidFill>
              </a:rPr>
              <a:t>Over </a:t>
            </a:r>
            <a:r>
              <a:rPr lang="en" sz="2400" b="1" dirty="0">
                <a:solidFill>
                  <a:srgbClr val="FFFFFF"/>
                </a:solidFill>
              </a:rPr>
              <a:t>6,000,000</a:t>
            </a:r>
            <a:r>
              <a:rPr lang="en" sz="1800" b="1" dirty="0">
                <a:solidFill>
                  <a:srgbClr val="FFFFFF"/>
                </a:solidFill>
              </a:rPr>
              <a:t> listings in </a:t>
            </a:r>
            <a:r>
              <a:rPr lang="en" sz="2400" b="1" dirty="0">
                <a:solidFill>
                  <a:srgbClr val="FFFFFF"/>
                </a:solidFill>
              </a:rPr>
              <a:t>191</a:t>
            </a:r>
            <a:r>
              <a:rPr lang="en" sz="1800" b="1" dirty="0">
                <a:solidFill>
                  <a:srgbClr val="FFFFFF"/>
                </a:solidFill>
              </a:rPr>
              <a:t> countries and </a:t>
            </a:r>
            <a:r>
              <a:rPr lang="en" sz="2400" b="1" dirty="0">
                <a:solidFill>
                  <a:srgbClr val="FFFFFF"/>
                </a:solidFill>
              </a:rPr>
              <a:t>81,000 </a:t>
            </a:r>
            <a:r>
              <a:rPr lang="en" sz="1800" b="1" dirty="0">
                <a:solidFill>
                  <a:srgbClr val="FFFFFF"/>
                </a:solidFill>
              </a:rPr>
              <a:t>cities</a:t>
            </a:r>
            <a:endParaRPr sz="1800" dirty="0">
              <a:solidFill>
                <a:srgbClr val="FFFFFF"/>
              </a:solidFill>
            </a:endParaRPr>
          </a:p>
        </p:txBody>
      </p:sp>
      <p:sp>
        <p:nvSpPr>
          <p:cNvPr id="66" name="Google Shape;66;p14"/>
          <p:cNvSpPr txBox="1"/>
          <p:nvPr/>
        </p:nvSpPr>
        <p:spPr>
          <a:xfrm>
            <a:off x="2624200" y="1142400"/>
            <a:ext cx="4170600" cy="15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E06666"/>
                </a:solidFill>
              </a:rPr>
              <a:t>Founded in </a:t>
            </a:r>
            <a:r>
              <a:rPr lang="en" b="1" u="sng" dirty="0">
                <a:solidFill>
                  <a:srgbClr val="E06666"/>
                </a:solidFill>
              </a:rPr>
              <a:t>San Francisco</a:t>
            </a:r>
            <a:r>
              <a:rPr lang="en" b="1" dirty="0">
                <a:solidFill>
                  <a:srgbClr val="E06666"/>
                </a:solidFill>
              </a:rPr>
              <a:t> in </a:t>
            </a:r>
            <a:r>
              <a:rPr lang="en" b="1" u="sng" dirty="0">
                <a:solidFill>
                  <a:srgbClr val="E06666"/>
                </a:solidFill>
              </a:rPr>
              <a:t>2008</a:t>
            </a:r>
            <a:endParaRPr b="1" u="sng" dirty="0">
              <a:solidFill>
                <a:srgbClr val="E06666"/>
              </a:solidFill>
            </a:endParaRPr>
          </a:p>
          <a:p>
            <a:pPr marL="0" lvl="0" indent="0" algn="l" rtl="0">
              <a:spcBef>
                <a:spcPts val="0"/>
              </a:spcBef>
              <a:spcAft>
                <a:spcPts val="0"/>
              </a:spcAft>
              <a:buNone/>
            </a:pPr>
            <a:endParaRPr b="1" dirty="0">
              <a:solidFill>
                <a:srgbClr val="E06666"/>
              </a:solidFill>
            </a:endParaRPr>
          </a:p>
          <a:p>
            <a:pPr marL="0" lvl="0" indent="0" algn="l" rtl="0">
              <a:spcBef>
                <a:spcPts val="0"/>
              </a:spcBef>
              <a:spcAft>
                <a:spcPts val="0"/>
              </a:spcAft>
              <a:buClr>
                <a:schemeClr val="dk1"/>
              </a:buClr>
              <a:buSzPts val="1100"/>
              <a:buFont typeface="Arial"/>
              <a:buNone/>
            </a:pPr>
            <a:r>
              <a:rPr lang="en" b="1" dirty="0">
                <a:solidFill>
                  <a:srgbClr val="E06666"/>
                </a:solidFill>
              </a:rPr>
              <a:t>Founders: </a:t>
            </a:r>
            <a:endParaRPr b="1" dirty="0">
              <a:solidFill>
                <a:srgbClr val="E06666"/>
              </a:solidFill>
            </a:endParaRPr>
          </a:p>
          <a:p>
            <a:pPr marL="0" lvl="0" indent="0" algn="l" rtl="0">
              <a:spcBef>
                <a:spcPts val="0"/>
              </a:spcBef>
              <a:spcAft>
                <a:spcPts val="0"/>
              </a:spcAft>
              <a:buClr>
                <a:schemeClr val="dk1"/>
              </a:buClr>
              <a:buSzPts val="1100"/>
              <a:buFont typeface="Arial"/>
              <a:buNone/>
            </a:pPr>
            <a:r>
              <a:rPr lang="en" b="1" u="sng" dirty="0">
                <a:solidFill>
                  <a:srgbClr val="E06666"/>
                </a:solidFill>
              </a:rPr>
              <a:t>Brian Chesky</a:t>
            </a:r>
            <a:r>
              <a:rPr lang="en" b="1" dirty="0">
                <a:solidFill>
                  <a:srgbClr val="E06666"/>
                </a:solidFill>
              </a:rPr>
              <a:t>, </a:t>
            </a:r>
            <a:r>
              <a:rPr lang="en" b="1" u="sng" dirty="0">
                <a:solidFill>
                  <a:srgbClr val="E06666"/>
                </a:solidFill>
              </a:rPr>
              <a:t>Nathan Blecharczyk</a:t>
            </a:r>
            <a:r>
              <a:rPr lang="en" b="1" dirty="0">
                <a:solidFill>
                  <a:srgbClr val="E06666"/>
                </a:solidFill>
              </a:rPr>
              <a:t>, </a:t>
            </a:r>
            <a:r>
              <a:rPr lang="en" b="1" u="sng" dirty="0">
                <a:solidFill>
                  <a:srgbClr val="E06666"/>
                </a:solidFill>
              </a:rPr>
              <a:t>Joe Gebbia</a:t>
            </a:r>
            <a:endParaRPr b="1" u="sng" dirty="0">
              <a:solidFill>
                <a:srgbClr val="E06666"/>
              </a:solidFill>
            </a:endParaRPr>
          </a:p>
          <a:p>
            <a:pPr marL="0" lvl="0" indent="0" algn="l" rtl="0">
              <a:spcBef>
                <a:spcPts val="0"/>
              </a:spcBef>
              <a:spcAft>
                <a:spcPts val="1600"/>
              </a:spcAft>
              <a:buClr>
                <a:schemeClr val="dk1"/>
              </a:buClr>
              <a:buSzPts val="1100"/>
              <a:buFont typeface="Arial"/>
              <a:buNone/>
            </a:pPr>
            <a:endParaRPr sz="1100" b="1" dirty="0">
              <a:solidFill>
                <a:srgbClr val="666666"/>
              </a:solidFill>
            </a:endParaRPr>
          </a:p>
        </p:txBody>
      </p:sp>
      <p:pic>
        <p:nvPicPr>
          <p:cNvPr id="67" name="Google Shape;67;p14"/>
          <p:cNvPicPr preferRelativeResize="0"/>
          <p:nvPr/>
        </p:nvPicPr>
        <p:blipFill>
          <a:blip r:embed="rId6">
            <a:alphaModFix/>
          </a:blip>
          <a:stretch>
            <a:fillRect/>
          </a:stretch>
        </p:blipFill>
        <p:spPr>
          <a:xfrm>
            <a:off x="3356974" y="292325"/>
            <a:ext cx="2277650" cy="711800"/>
          </a:xfrm>
          <a:prstGeom prst="rect">
            <a:avLst/>
          </a:prstGeom>
          <a:noFill/>
          <a:ln>
            <a:noFill/>
          </a:ln>
        </p:spPr>
      </p:pic>
    </p:spTree>
    <p:extLst>
      <p:ext uri="{BB962C8B-B14F-4D97-AF65-F5344CB8AC3E}">
        <p14:creationId xmlns:p14="http://schemas.microsoft.com/office/powerpoint/2010/main" val="3361892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CDB4-0DA2-544D-960F-83DBB8FD4B45}"/>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545450F-1772-6940-8845-09386DB82852}"/>
              </a:ext>
            </a:extLst>
          </p:cNvPr>
          <p:cNvSpPr>
            <a:spLocks noGrp="1"/>
          </p:cNvSpPr>
          <p:nvPr>
            <p:ph type="body" idx="1"/>
          </p:nvPr>
        </p:nvSpPr>
        <p:spPr/>
        <p:txBody>
          <a:bodyPr/>
          <a:lstStyle/>
          <a:p>
            <a:r>
              <a:rPr lang="en-US" dirty="0"/>
              <a:t>Model has high RMSE/ MAE when using the dataset after just removing outliers.</a:t>
            </a:r>
          </a:p>
          <a:p>
            <a:r>
              <a:rPr lang="en-US" dirty="0"/>
              <a:t>Trained model on 92% of dataset ( for listings priced less than 300 Dollars)</a:t>
            </a:r>
          </a:p>
          <a:p>
            <a:r>
              <a:rPr lang="en-US" dirty="0"/>
              <a:t>RMSE reduced by 50% </a:t>
            </a:r>
          </a:p>
          <a:p>
            <a:r>
              <a:rPr lang="en-US" dirty="0"/>
              <a:t>R square = 0.43</a:t>
            </a:r>
          </a:p>
          <a:p>
            <a:r>
              <a:rPr lang="en-US" dirty="0"/>
              <a:t>Key variables impacting price - &gt;</a:t>
            </a:r>
          </a:p>
          <a:p>
            <a:r>
              <a:rPr lang="en-US" dirty="0"/>
              <a:t>Lasso also gave similar results.</a:t>
            </a:r>
          </a:p>
          <a:p>
            <a:endParaRPr lang="en-US" dirty="0"/>
          </a:p>
        </p:txBody>
      </p:sp>
      <p:pic>
        <p:nvPicPr>
          <p:cNvPr id="4" name="Google Shape;171;p25">
            <a:extLst>
              <a:ext uri="{FF2B5EF4-FFF2-40B4-BE49-F238E27FC236}">
                <a16:creationId xmlns:a16="http://schemas.microsoft.com/office/drawing/2014/main" id="{B5FDB148-BF4E-9947-9545-F3ED23198BC9}"/>
              </a:ext>
            </a:extLst>
          </p:cNvPr>
          <p:cNvPicPr preferRelativeResize="0"/>
          <p:nvPr/>
        </p:nvPicPr>
        <p:blipFill>
          <a:blip r:embed="rId2">
            <a:alphaModFix/>
          </a:blip>
          <a:stretch>
            <a:fillRect/>
          </a:stretch>
        </p:blipFill>
        <p:spPr>
          <a:xfrm>
            <a:off x="0" y="0"/>
            <a:ext cx="9144000" cy="885825"/>
          </a:xfrm>
          <a:prstGeom prst="rect">
            <a:avLst/>
          </a:prstGeom>
          <a:noFill/>
          <a:ln>
            <a:noFill/>
          </a:ln>
        </p:spPr>
      </p:pic>
      <p:sp>
        <p:nvSpPr>
          <p:cNvPr id="6" name="Google Shape;172;p25">
            <a:extLst>
              <a:ext uri="{FF2B5EF4-FFF2-40B4-BE49-F238E27FC236}">
                <a16:creationId xmlns:a16="http://schemas.microsoft.com/office/drawing/2014/main" id="{975B1DFC-BE1D-4043-81B2-537341E67815}"/>
              </a:ext>
            </a:extLst>
          </p:cNvPr>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Linear model findings.</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pic>
        <p:nvPicPr>
          <p:cNvPr id="5" name="Picture 4">
            <a:extLst>
              <a:ext uri="{FF2B5EF4-FFF2-40B4-BE49-F238E27FC236}">
                <a16:creationId xmlns:a16="http://schemas.microsoft.com/office/drawing/2014/main" id="{CD3ACFEC-9408-E243-A3AC-C0E62CA6C224}"/>
              </a:ext>
            </a:extLst>
          </p:cNvPr>
          <p:cNvPicPr>
            <a:picLocks noChangeAspect="1"/>
          </p:cNvPicPr>
          <p:nvPr/>
        </p:nvPicPr>
        <p:blipFill>
          <a:blip r:embed="rId3"/>
          <a:stretch>
            <a:fillRect/>
          </a:stretch>
        </p:blipFill>
        <p:spPr>
          <a:xfrm>
            <a:off x="4764504" y="2479631"/>
            <a:ext cx="3497847" cy="2328321"/>
          </a:xfrm>
          <a:prstGeom prst="rect">
            <a:avLst/>
          </a:prstGeom>
          <a:ln>
            <a:solidFill>
              <a:schemeClr val="tx1"/>
            </a:solidFill>
          </a:ln>
        </p:spPr>
      </p:pic>
    </p:spTree>
    <p:extLst>
      <p:ext uri="{BB962C8B-B14F-4D97-AF65-F5344CB8AC3E}">
        <p14:creationId xmlns:p14="http://schemas.microsoft.com/office/powerpoint/2010/main" val="3756454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D9AAC1-A788-9440-BB3E-5CB3F606F459}"/>
              </a:ext>
            </a:extLst>
          </p:cNvPr>
          <p:cNvSpPr>
            <a:spLocks noGrp="1"/>
          </p:cNvSpPr>
          <p:nvPr>
            <p:ph type="body" idx="1"/>
          </p:nvPr>
        </p:nvSpPr>
        <p:spPr/>
        <p:txBody>
          <a:bodyPr/>
          <a:lstStyle/>
          <a:p>
            <a:r>
              <a:rPr lang="en-US" dirty="0"/>
              <a:t>Build a logistic regression to predict if a listing is high priced or low priced ( &lt; 300 or &gt;300.</a:t>
            </a:r>
          </a:p>
          <a:p>
            <a:r>
              <a:rPr lang="en-US" dirty="0"/>
              <a:t>If listing is high priced use another set of features ( not available in the dataset).</a:t>
            </a:r>
          </a:p>
          <a:p>
            <a:r>
              <a:rPr lang="en-US" dirty="0"/>
              <a:t>If listing is low priced this model.</a:t>
            </a:r>
          </a:p>
          <a:p>
            <a:endParaRPr lang="en-US" dirty="0"/>
          </a:p>
          <a:p>
            <a:endParaRPr lang="en-US" dirty="0"/>
          </a:p>
        </p:txBody>
      </p:sp>
      <p:pic>
        <p:nvPicPr>
          <p:cNvPr id="4" name="Google Shape;171;p25">
            <a:extLst>
              <a:ext uri="{FF2B5EF4-FFF2-40B4-BE49-F238E27FC236}">
                <a16:creationId xmlns:a16="http://schemas.microsoft.com/office/drawing/2014/main" id="{1BD095DE-D881-8844-96A0-8B3F4A12A053}"/>
              </a:ext>
            </a:extLst>
          </p:cNvPr>
          <p:cNvPicPr preferRelativeResize="0"/>
          <p:nvPr/>
        </p:nvPicPr>
        <p:blipFill>
          <a:blip r:embed="rId2">
            <a:alphaModFix/>
          </a:blip>
          <a:stretch>
            <a:fillRect/>
          </a:stretch>
        </p:blipFill>
        <p:spPr>
          <a:xfrm>
            <a:off x="0" y="0"/>
            <a:ext cx="9144000" cy="885825"/>
          </a:xfrm>
          <a:prstGeom prst="rect">
            <a:avLst/>
          </a:prstGeom>
          <a:noFill/>
          <a:ln>
            <a:noFill/>
          </a:ln>
        </p:spPr>
      </p:pic>
      <p:sp>
        <p:nvSpPr>
          <p:cNvPr id="5" name="Google Shape;172;p25">
            <a:extLst>
              <a:ext uri="{FF2B5EF4-FFF2-40B4-BE49-F238E27FC236}">
                <a16:creationId xmlns:a16="http://schemas.microsoft.com/office/drawing/2014/main" id="{01ED88E8-0EA7-284E-85C8-EDBCEEACFFDA}"/>
              </a:ext>
            </a:extLst>
          </p:cNvPr>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Future recommendations for model improvement</a:t>
            </a:r>
            <a:endParaRPr sz="3000" dirty="0">
              <a:solidFill>
                <a:srgbClr val="FFFFFF"/>
              </a:solidFill>
              <a:latin typeface="Oswald"/>
              <a:ea typeface="Oswald"/>
              <a:cs typeface="Oswald"/>
              <a:sym typeface="Oswald"/>
            </a:endParaRPr>
          </a:p>
        </p:txBody>
      </p:sp>
    </p:spTree>
    <p:extLst>
      <p:ext uri="{BB962C8B-B14F-4D97-AF65-F5344CB8AC3E}">
        <p14:creationId xmlns:p14="http://schemas.microsoft.com/office/powerpoint/2010/main" val="405647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023267-13E5-A144-9DD5-8ED45B916B8D}"/>
              </a:ext>
            </a:extLst>
          </p:cNvPr>
          <p:cNvSpPr>
            <a:spLocks noGrp="1"/>
          </p:cNvSpPr>
          <p:nvPr>
            <p:ph type="body" idx="1"/>
          </p:nvPr>
        </p:nvSpPr>
        <p:spPr/>
        <p:txBody>
          <a:bodyPr/>
          <a:lstStyle/>
          <a:p>
            <a:r>
              <a:rPr lang="en-US" dirty="0"/>
              <a:t>Area Sqft of listing</a:t>
            </a:r>
          </a:p>
          <a:p>
            <a:r>
              <a:rPr lang="en-US" dirty="0"/>
              <a:t>Host Rating</a:t>
            </a:r>
          </a:p>
          <a:p>
            <a:r>
              <a:rPr lang="en-US" dirty="0"/>
              <a:t>Verified/Non Verified host flag</a:t>
            </a:r>
          </a:p>
          <a:p>
            <a:r>
              <a:rPr lang="en-US" dirty="0"/>
              <a:t>Distance from public transport</a:t>
            </a:r>
          </a:p>
          <a:p>
            <a:r>
              <a:rPr lang="en-US" dirty="0"/>
              <a:t>Ratings</a:t>
            </a:r>
          </a:p>
          <a:p>
            <a:r>
              <a:rPr lang="en-US" dirty="0"/>
              <a:t>Review text</a:t>
            </a:r>
          </a:p>
          <a:p>
            <a:r>
              <a:rPr lang="en-US" dirty="0"/>
              <a:t># times booked in last 3 months</a:t>
            </a:r>
          </a:p>
        </p:txBody>
      </p:sp>
      <p:pic>
        <p:nvPicPr>
          <p:cNvPr id="4" name="Google Shape;171;p25">
            <a:extLst>
              <a:ext uri="{FF2B5EF4-FFF2-40B4-BE49-F238E27FC236}">
                <a16:creationId xmlns:a16="http://schemas.microsoft.com/office/drawing/2014/main" id="{778B2B75-0658-FB4C-9907-CA36C64F2383}"/>
              </a:ext>
            </a:extLst>
          </p:cNvPr>
          <p:cNvPicPr preferRelativeResize="0"/>
          <p:nvPr/>
        </p:nvPicPr>
        <p:blipFill>
          <a:blip r:embed="rId2">
            <a:alphaModFix/>
          </a:blip>
          <a:stretch>
            <a:fillRect/>
          </a:stretch>
        </p:blipFill>
        <p:spPr>
          <a:xfrm>
            <a:off x="0" y="0"/>
            <a:ext cx="9144000" cy="885825"/>
          </a:xfrm>
          <a:prstGeom prst="rect">
            <a:avLst/>
          </a:prstGeom>
          <a:noFill/>
          <a:ln>
            <a:noFill/>
          </a:ln>
        </p:spPr>
      </p:pic>
      <p:sp>
        <p:nvSpPr>
          <p:cNvPr id="2" name="Title 1">
            <a:extLst>
              <a:ext uri="{FF2B5EF4-FFF2-40B4-BE49-F238E27FC236}">
                <a16:creationId xmlns:a16="http://schemas.microsoft.com/office/drawing/2014/main" id="{F7C75775-89D7-4846-BDC4-13F0C3C9692C}"/>
              </a:ext>
            </a:extLst>
          </p:cNvPr>
          <p:cNvSpPr>
            <a:spLocks noGrp="1"/>
          </p:cNvSpPr>
          <p:nvPr>
            <p:ph type="title"/>
          </p:nvPr>
        </p:nvSpPr>
        <p:spPr>
          <a:xfrm>
            <a:off x="311700" y="160100"/>
            <a:ext cx="8520600" cy="572700"/>
          </a:xfrm>
          <a:noFill/>
          <a:ln>
            <a:noFill/>
          </a:ln>
        </p:spPr>
        <p:txBody>
          <a:bodyPr spcFirstLastPara="1" wrap="square" lIns="91425" tIns="91425" rIns="91425" bIns="91425" anchor="t" anchorCtr="0">
            <a:noAutofit/>
          </a:bodyPr>
          <a:lstStyle/>
          <a:p>
            <a:pPr>
              <a:buClr>
                <a:srgbClr val="000000"/>
              </a:buClr>
            </a:pPr>
            <a:r>
              <a:rPr lang="en-US" sz="2400" dirty="0">
                <a:solidFill>
                  <a:srgbClr val="FFFFFF"/>
                </a:solidFill>
                <a:latin typeface="Oswald"/>
              </a:rPr>
              <a:t>Other features that should be gathered for model improvement</a:t>
            </a:r>
          </a:p>
        </p:txBody>
      </p:sp>
    </p:spTree>
    <p:extLst>
      <p:ext uri="{BB962C8B-B14F-4D97-AF65-F5344CB8AC3E}">
        <p14:creationId xmlns:p14="http://schemas.microsoft.com/office/powerpoint/2010/main" val="1617284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023267-13E5-A144-9DD5-8ED45B916B8D}"/>
              </a:ext>
            </a:extLst>
          </p:cNvPr>
          <p:cNvSpPr>
            <a:spLocks noGrp="1"/>
          </p:cNvSpPr>
          <p:nvPr>
            <p:ph type="body" idx="1"/>
          </p:nvPr>
        </p:nvSpPr>
        <p:spPr/>
        <p:txBody>
          <a:bodyPr/>
          <a:lstStyle/>
          <a:p>
            <a:r>
              <a:rPr lang="en-US" dirty="0"/>
              <a:t>Use this model to identify the right price for new listings that get added to inventory.</a:t>
            </a:r>
          </a:p>
          <a:p>
            <a:r>
              <a:rPr lang="en-US" dirty="0"/>
              <a:t>Create a feature in airbnb site to estimate avg price based on visitors’ search criteria.</a:t>
            </a:r>
          </a:p>
          <a:p>
            <a:r>
              <a:rPr lang="en-US" dirty="0"/>
              <a:t>Use this to change price of listings dynamically based on new features added or removed in listing description.</a:t>
            </a:r>
          </a:p>
        </p:txBody>
      </p:sp>
      <p:pic>
        <p:nvPicPr>
          <p:cNvPr id="4" name="Google Shape;171;p25">
            <a:extLst>
              <a:ext uri="{FF2B5EF4-FFF2-40B4-BE49-F238E27FC236}">
                <a16:creationId xmlns:a16="http://schemas.microsoft.com/office/drawing/2014/main" id="{778B2B75-0658-FB4C-9907-CA36C64F2383}"/>
              </a:ext>
            </a:extLst>
          </p:cNvPr>
          <p:cNvPicPr preferRelativeResize="0"/>
          <p:nvPr/>
        </p:nvPicPr>
        <p:blipFill>
          <a:blip r:embed="rId2">
            <a:alphaModFix/>
          </a:blip>
          <a:stretch>
            <a:fillRect/>
          </a:stretch>
        </p:blipFill>
        <p:spPr>
          <a:xfrm>
            <a:off x="0" y="0"/>
            <a:ext cx="9144000" cy="885825"/>
          </a:xfrm>
          <a:prstGeom prst="rect">
            <a:avLst/>
          </a:prstGeom>
          <a:noFill/>
          <a:ln>
            <a:noFill/>
          </a:ln>
        </p:spPr>
      </p:pic>
      <p:sp>
        <p:nvSpPr>
          <p:cNvPr id="2" name="Title 1">
            <a:extLst>
              <a:ext uri="{FF2B5EF4-FFF2-40B4-BE49-F238E27FC236}">
                <a16:creationId xmlns:a16="http://schemas.microsoft.com/office/drawing/2014/main" id="{F7C75775-89D7-4846-BDC4-13F0C3C9692C}"/>
              </a:ext>
            </a:extLst>
          </p:cNvPr>
          <p:cNvSpPr>
            <a:spLocks noGrp="1"/>
          </p:cNvSpPr>
          <p:nvPr>
            <p:ph type="title"/>
          </p:nvPr>
        </p:nvSpPr>
        <p:spPr>
          <a:xfrm>
            <a:off x="311700" y="160100"/>
            <a:ext cx="8520600" cy="572700"/>
          </a:xfrm>
          <a:noFill/>
          <a:ln>
            <a:noFill/>
          </a:ln>
        </p:spPr>
        <p:txBody>
          <a:bodyPr spcFirstLastPara="1" wrap="square" lIns="91425" tIns="91425" rIns="91425" bIns="91425" anchor="t" anchorCtr="0">
            <a:noAutofit/>
          </a:bodyPr>
          <a:lstStyle/>
          <a:p>
            <a:pPr>
              <a:buClr>
                <a:srgbClr val="000000"/>
              </a:buClr>
            </a:pPr>
            <a:r>
              <a:rPr lang="en-US" sz="2400" dirty="0">
                <a:solidFill>
                  <a:srgbClr val="FFFFFF"/>
                </a:solidFill>
                <a:latin typeface="Oswald"/>
              </a:rPr>
              <a:t>Potential applications of the model</a:t>
            </a:r>
          </a:p>
        </p:txBody>
      </p:sp>
    </p:spTree>
    <p:extLst>
      <p:ext uri="{BB962C8B-B14F-4D97-AF65-F5344CB8AC3E}">
        <p14:creationId xmlns:p14="http://schemas.microsoft.com/office/powerpoint/2010/main" val="181637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464AFA-BAF7-FA42-9483-0EF639B52092}"/>
              </a:ext>
            </a:extLst>
          </p:cNvPr>
          <p:cNvSpPr>
            <a:spLocks noGrp="1"/>
          </p:cNvSpPr>
          <p:nvPr>
            <p:ph type="body" idx="1"/>
          </p:nvPr>
        </p:nvSpPr>
        <p:spPr/>
        <p:txBody>
          <a:bodyPr/>
          <a:lstStyle/>
          <a:p>
            <a:r>
              <a:rPr lang="en-US" dirty="0"/>
              <a:t>Airbnb listing sampled data for Singapore, with approximately 7.9K listings by different hosts. </a:t>
            </a:r>
          </a:p>
          <a:p>
            <a:r>
              <a:rPr lang="en-US" dirty="0"/>
              <a:t>The dataset provides information about the listing as well as the price.</a:t>
            </a:r>
          </a:p>
          <a:p>
            <a:r>
              <a:rPr lang="en-US" dirty="0"/>
              <a:t>The following information is available for the listings apart from the price</a:t>
            </a:r>
          </a:p>
          <a:p>
            <a:pPr marL="914400" lvl="2">
              <a:lnSpc>
                <a:spcPct val="100000"/>
              </a:lnSpc>
              <a:spcBef>
                <a:spcPts val="600"/>
              </a:spcBef>
            </a:pPr>
            <a:r>
              <a:rPr lang="en-US" sz="1100" dirty="0"/>
              <a:t>Listing Id &amp; Host Id</a:t>
            </a:r>
          </a:p>
          <a:p>
            <a:pPr marL="914400" lvl="2">
              <a:lnSpc>
                <a:spcPct val="100000"/>
              </a:lnSpc>
              <a:spcBef>
                <a:spcPts val="600"/>
              </a:spcBef>
            </a:pPr>
            <a:r>
              <a:rPr lang="en-US" sz="1100" dirty="0"/>
              <a:t>Neighborhood and Neighborhood group</a:t>
            </a:r>
          </a:p>
          <a:p>
            <a:pPr marL="914400" lvl="2">
              <a:lnSpc>
                <a:spcPct val="100000"/>
              </a:lnSpc>
              <a:spcBef>
                <a:spcPts val="600"/>
              </a:spcBef>
            </a:pPr>
            <a:r>
              <a:rPr lang="en-US" sz="1100" dirty="0"/>
              <a:t>Room Type</a:t>
            </a:r>
          </a:p>
          <a:p>
            <a:pPr marL="914400" lvl="2">
              <a:lnSpc>
                <a:spcPct val="100000"/>
              </a:lnSpc>
              <a:spcBef>
                <a:spcPts val="600"/>
              </a:spcBef>
            </a:pPr>
            <a:r>
              <a:rPr lang="en-US" sz="1100" dirty="0"/>
              <a:t>Minimum number of nights required to stay</a:t>
            </a:r>
          </a:p>
          <a:p>
            <a:pPr marL="914400" lvl="2">
              <a:lnSpc>
                <a:spcPct val="100000"/>
              </a:lnSpc>
              <a:spcBef>
                <a:spcPts val="600"/>
              </a:spcBef>
            </a:pPr>
            <a:r>
              <a:rPr lang="en-US" sz="1100" dirty="0"/>
              <a:t>Number of reviews</a:t>
            </a:r>
          </a:p>
          <a:p>
            <a:pPr marL="914400" lvl="2">
              <a:lnSpc>
                <a:spcPct val="100000"/>
              </a:lnSpc>
              <a:spcBef>
                <a:spcPts val="600"/>
              </a:spcBef>
            </a:pPr>
            <a:r>
              <a:rPr lang="en-US" sz="1100" dirty="0"/>
              <a:t>Last Review Date</a:t>
            </a:r>
          </a:p>
          <a:p>
            <a:pPr marL="914400" lvl="2">
              <a:lnSpc>
                <a:spcPct val="100000"/>
              </a:lnSpc>
              <a:spcBef>
                <a:spcPts val="600"/>
              </a:spcBef>
            </a:pPr>
            <a:r>
              <a:rPr lang="en-US" sz="1100" dirty="0"/>
              <a:t>Number of listings per host</a:t>
            </a:r>
            <a:br>
              <a:rPr lang="en-US" sz="1100" dirty="0"/>
            </a:br>
            <a:endParaRPr lang="en-US" dirty="0"/>
          </a:p>
        </p:txBody>
      </p:sp>
      <p:pic>
        <p:nvPicPr>
          <p:cNvPr id="6" name="Google Shape;81;p16">
            <a:extLst>
              <a:ext uri="{FF2B5EF4-FFF2-40B4-BE49-F238E27FC236}">
                <a16:creationId xmlns:a16="http://schemas.microsoft.com/office/drawing/2014/main" id="{A0B72AC2-AD8A-B74B-8353-D45E56B4DD98}"/>
              </a:ext>
            </a:extLst>
          </p:cNvPr>
          <p:cNvPicPr preferRelativeResize="0"/>
          <p:nvPr/>
        </p:nvPicPr>
        <p:blipFill>
          <a:blip r:embed="rId2">
            <a:alphaModFix/>
          </a:blip>
          <a:stretch>
            <a:fillRect/>
          </a:stretch>
        </p:blipFill>
        <p:spPr>
          <a:xfrm>
            <a:off x="0" y="0"/>
            <a:ext cx="9144000" cy="810550"/>
          </a:xfrm>
          <a:prstGeom prst="rect">
            <a:avLst/>
          </a:prstGeom>
          <a:noFill/>
          <a:ln>
            <a:noFill/>
          </a:ln>
        </p:spPr>
      </p:pic>
      <p:sp>
        <p:nvSpPr>
          <p:cNvPr id="7" name="Google Shape;82;p16">
            <a:extLst>
              <a:ext uri="{FF2B5EF4-FFF2-40B4-BE49-F238E27FC236}">
                <a16:creationId xmlns:a16="http://schemas.microsoft.com/office/drawing/2014/main" id="{BE9D1729-2D10-6A4E-B848-1693890D2263}"/>
              </a:ext>
            </a:extLst>
          </p:cNvPr>
          <p:cNvSpPr txBox="1"/>
          <p:nvPr/>
        </p:nvSpPr>
        <p:spPr>
          <a:xfrm>
            <a:off x="332809" y="96550"/>
            <a:ext cx="4984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Background</a:t>
            </a:r>
            <a:endParaRPr sz="3000" dirty="0">
              <a:solidFill>
                <a:srgbClr val="FFFFFF"/>
              </a:solidFill>
              <a:latin typeface="Oswald"/>
              <a:ea typeface="Oswald"/>
              <a:cs typeface="Oswald"/>
              <a:sym typeface="Oswald"/>
            </a:endParaRPr>
          </a:p>
        </p:txBody>
      </p:sp>
    </p:spTree>
    <p:extLst>
      <p:ext uri="{BB962C8B-B14F-4D97-AF65-F5344CB8AC3E}">
        <p14:creationId xmlns:p14="http://schemas.microsoft.com/office/powerpoint/2010/main" val="405690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63B8BFB-03AA-8F4D-B4A8-FB7B265FE416}"/>
              </a:ext>
            </a:extLst>
          </p:cNvPr>
          <p:cNvSpPr>
            <a:spLocks noGrp="1"/>
          </p:cNvSpPr>
          <p:nvPr>
            <p:ph type="body" idx="1"/>
          </p:nvPr>
        </p:nvSpPr>
        <p:spPr>
          <a:xfrm>
            <a:off x="332809" y="1208171"/>
            <a:ext cx="8520600" cy="3416400"/>
          </a:xfrm>
        </p:spPr>
        <p:txBody>
          <a:bodyPr/>
          <a:lstStyle/>
          <a:p>
            <a:r>
              <a:rPr lang="en-US" dirty="0"/>
              <a:t>Use the data to understand what impacts the pricing of Airbnb listings.</a:t>
            </a:r>
          </a:p>
          <a:p>
            <a:r>
              <a:rPr lang="en-US" dirty="0"/>
              <a:t>Create a model to predict price using available features most accurately.</a:t>
            </a:r>
          </a:p>
          <a:p>
            <a:r>
              <a:rPr lang="en-US" dirty="0"/>
              <a:t>Identify missing features that could improve the model and analysis.</a:t>
            </a:r>
          </a:p>
          <a:p>
            <a:r>
              <a:rPr lang="en-US" dirty="0"/>
              <a:t>Recommend few applications using your data science project which AirBnB can implement.</a:t>
            </a:r>
          </a:p>
          <a:p>
            <a:endParaRPr lang="en-US" dirty="0"/>
          </a:p>
        </p:txBody>
      </p:sp>
      <p:pic>
        <p:nvPicPr>
          <p:cNvPr id="9" name="Google Shape;81;p16">
            <a:extLst>
              <a:ext uri="{FF2B5EF4-FFF2-40B4-BE49-F238E27FC236}">
                <a16:creationId xmlns:a16="http://schemas.microsoft.com/office/drawing/2014/main" id="{47D2CDEC-C907-2B4A-9F18-006CF192864F}"/>
              </a:ext>
            </a:extLst>
          </p:cNvPr>
          <p:cNvPicPr preferRelativeResize="0"/>
          <p:nvPr/>
        </p:nvPicPr>
        <p:blipFill>
          <a:blip r:embed="rId2">
            <a:alphaModFix/>
          </a:blip>
          <a:stretch>
            <a:fillRect/>
          </a:stretch>
        </p:blipFill>
        <p:spPr>
          <a:xfrm>
            <a:off x="0" y="0"/>
            <a:ext cx="9144000" cy="810550"/>
          </a:xfrm>
          <a:prstGeom prst="rect">
            <a:avLst/>
          </a:prstGeom>
          <a:noFill/>
          <a:ln>
            <a:noFill/>
          </a:ln>
        </p:spPr>
      </p:pic>
      <p:sp>
        <p:nvSpPr>
          <p:cNvPr id="10" name="Google Shape;82;p16">
            <a:extLst>
              <a:ext uri="{FF2B5EF4-FFF2-40B4-BE49-F238E27FC236}">
                <a16:creationId xmlns:a16="http://schemas.microsoft.com/office/drawing/2014/main" id="{E5019685-03A6-3B4A-9F71-F2C7324690D0}"/>
              </a:ext>
            </a:extLst>
          </p:cNvPr>
          <p:cNvSpPr txBox="1"/>
          <p:nvPr/>
        </p:nvSpPr>
        <p:spPr>
          <a:xfrm>
            <a:off x="332809" y="96550"/>
            <a:ext cx="4984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Project Goal</a:t>
            </a:r>
            <a:endParaRPr sz="3000" dirty="0">
              <a:solidFill>
                <a:srgbClr val="FFFFFF"/>
              </a:solidFill>
              <a:latin typeface="Oswald"/>
              <a:ea typeface="Oswald"/>
              <a:cs typeface="Oswald"/>
              <a:sym typeface="Oswald"/>
            </a:endParaRPr>
          </a:p>
        </p:txBody>
      </p:sp>
    </p:spTree>
    <p:extLst>
      <p:ext uri="{BB962C8B-B14F-4D97-AF65-F5344CB8AC3E}">
        <p14:creationId xmlns:p14="http://schemas.microsoft.com/office/powerpoint/2010/main" val="52641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0" y="0"/>
            <a:ext cx="9144000" cy="810550"/>
          </a:xfrm>
          <a:prstGeom prst="rect">
            <a:avLst/>
          </a:prstGeom>
          <a:noFill/>
          <a:ln>
            <a:noFill/>
          </a:ln>
        </p:spPr>
      </p:pic>
      <p:sp>
        <p:nvSpPr>
          <p:cNvPr id="82" name="Google Shape;82;p16"/>
          <p:cNvSpPr txBox="1"/>
          <p:nvPr/>
        </p:nvSpPr>
        <p:spPr>
          <a:xfrm>
            <a:off x="332809" y="96550"/>
            <a:ext cx="4984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Outliers &amp; Calculated field.</a:t>
            </a:r>
            <a:endParaRPr sz="3000" dirty="0">
              <a:solidFill>
                <a:srgbClr val="FFFFFF"/>
              </a:solidFill>
              <a:latin typeface="Oswald"/>
              <a:ea typeface="Oswald"/>
              <a:cs typeface="Oswald"/>
              <a:sym typeface="Oswald"/>
            </a:endParaRPr>
          </a:p>
          <a:p>
            <a:pPr marL="0" lvl="0" indent="0" algn="l" rtl="0">
              <a:spcBef>
                <a:spcPts val="0"/>
              </a:spcBef>
              <a:spcAft>
                <a:spcPts val="0"/>
              </a:spcAft>
              <a:buNone/>
            </a:pPr>
            <a:r>
              <a:rPr lang="en" sz="3000" dirty="0">
                <a:solidFill>
                  <a:srgbClr val="FFFFFF"/>
                </a:solidFill>
                <a:latin typeface="Oswald"/>
                <a:ea typeface="Oswald"/>
                <a:cs typeface="Oswald"/>
                <a:sym typeface="Oswald"/>
              </a:rPr>
              <a:t> </a:t>
            </a:r>
            <a:endParaRPr sz="3000" dirty="0">
              <a:solidFill>
                <a:srgbClr val="FFFFFF"/>
              </a:solidFill>
              <a:latin typeface="Oswald"/>
              <a:ea typeface="Oswald"/>
              <a:cs typeface="Oswald"/>
              <a:sym typeface="Oswald"/>
            </a:endParaRPr>
          </a:p>
        </p:txBody>
      </p:sp>
      <p:sp>
        <p:nvSpPr>
          <p:cNvPr id="84" name="Google Shape;84;p16"/>
          <p:cNvSpPr txBox="1"/>
          <p:nvPr/>
        </p:nvSpPr>
        <p:spPr>
          <a:xfrm>
            <a:off x="603650" y="1333500"/>
            <a:ext cx="8216100" cy="34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666666"/>
                </a:solidFill>
              </a:rPr>
              <a:t>Outliers:</a:t>
            </a:r>
          </a:p>
          <a:p>
            <a:pPr marL="0" lvl="0" indent="0" algn="l" rtl="0">
              <a:spcBef>
                <a:spcPts val="0"/>
              </a:spcBef>
              <a:spcAft>
                <a:spcPts val="0"/>
              </a:spcAft>
              <a:buNone/>
            </a:pPr>
            <a:endParaRPr sz="1500" dirty="0">
              <a:solidFill>
                <a:srgbClr val="666666"/>
              </a:solidFill>
            </a:endParaRPr>
          </a:p>
          <a:p>
            <a:pPr marL="742950" lvl="0" indent="-285750" algn="l" rtl="0">
              <a:spcBef>
                <a:spcPts val="0"/>
              </a:spcBef>
              <a:spcAft>
                <a:spcPts val="0"/>
              </a:spcAft>
              <a:buFont typeface="Arial" panose="020B0604020202020204" pitchFamily="34" charset="0"/>
              <a:buChar char="•"/>
            </a:pPr>
            <a:r>
              <a:rPr lang="en-US" sz="1500" dirty="0">
                <a:solidFill>
                  <a:srgbClr val="666666"/>
                </a:solidFill>
              </a:rPr>
              <a:t>Reviewed zscores and box plots to remove outliers. On further inspection, used a lower outlier limit for price.</a:t>
            </a:r>
            <a:endParaRPr lang="en" sz="1500" dirty="0">
              <a:solidFill>
                <a:srgbClr val="666666"/>
              </a:solidFill>
            </a:endParaRPr>
          </a:p>
          <a:p>
            <a:pPr marL="742950" lvl="0" indent="-285750" algn="l" rtl="0">
              <a:spcBef>
                <a:spcPts val="0"/>
              </a:spcBef>
              <a:spcAft>
                <a:spcPts val="0"/>
              </a:spcAft>
              <a:buFont typeface="Arial" panose="020B0604020202020204" pitchFamily="34" charset="0"/>
              <a:buChar char="•"/>
            </a:pPr>
            <a:r>
              <a:rPr lang="en-US" sz="1500" dirty="0">
                <a:solidFill>
                  <a:srgbClr val="666666"/>
                </a:solidFill>
              </a:rPr>
              <a:t>Removed outliers for other variables based on zscores.</a:t>
            </a:r>
            <a:endParaRPr sz="1500" dirty="0">
              <a:solidFill>
                <a:srgbClr val="666666"/>
              </a:solidFill>
            </a:endParaRPr>
          </a:p>
          <a:p>
            <a:pPr marL="0" lvl="0" indent="0" algn="l" rtl="0">
              <a:spcBef>
                <a:spcPts val="0"/>
              </a:spcBef>
              <a:spcAft>
                <a:spcPts val="0"/>
              </a:spcAft>
              <a:buNone/>
            </a:pPr>
            <a:endParaRPr sz="1500" dirty="0">
              <a:solidFill>
                <a:srgbClr val="666666"/>
              </a:solidFill>
            </a:endParaRPr>
          </a:p>
          <a:p>
            <a:pPr marL="0" lvl="0" indent="0" algn="l" rtl="0">
              <a:spcBef>
                <a:spcPts val="0"/>
              </a:spcBef>
              <a:spcAft>
                <a:spcPts val="0"/>
              </a:spcAft>
              <a:buNone/>
            </a:pPr>
            <a:r>
              <a:rPr lang="en" sz="1500" dirty="0">
                <a:solidFill>
                  <a:srgbClr val="666666"/>
                </a:solidFill>
              </a:rPr>
              <a:t>Calculated field</a:t>
            </a:r>
            <a:endParaRPr sz="1500" dirty="0">
              <a:solidFill>
                <a:srgbClr val="666666"/>
              </a:solidFill>
            </a:endParaRPr>
          </a:p>
          <a:p>
            <a:pPr marL="457200" lvl="0" indent="0" algn="l" rtl="0">
              <a:spcBef>
                <a:spcPts val="0"/>
              </a:spcBef>
              <a:spcAft>
                <a:spcPts val="0"/>
              </a:spcAft>
              <a:buNone/>
            </a:pPr>
            <a:endParaRPr lang="en" sz="1500" dirty="0">
              <a:solidFill>
                <a:srgbClr val="666666"/>
              </a:solidFill>
            </a:endParaRPr>
          </a:p>
          <a:p>
            <a:pPr marL="742950" lvl="0" indent="-285750" algn="l" rtl="0">
              <a:spcBef>
                <a:spcPts val="0"/>
              </a:spcBef>
              <a:spcAft>
                <a:spcPts val="0"/>
              </a:spcAft>
              <a:buFont typeface="Arial" panose="020B0604020202020204" pitchFamily="34" charset="0"/>
              <a:buChar char="•"/>
            </a:pPr>
            <a:r>
              <a:rPr lang="en" sz="1500" dirty="0">
                <a:solidFill>
                  <a:srgbClr val="666666"/>
                </a:solidFill>
              </a:rPr>
              <a:t>I assigned numbers to room type and </a:t>
            </a:r>
            <a:r>
              <a:rPr lang="en-US" sz="1500" dirty="0">
                <a:solidFill>
                  <a:srgbClr val="666666"/>
                </a:solidFill>
              </a:rPr>
              <a:t>neighborhood</a:t>
            </a:r>
            <a:r>
              <a:rPr lang="en" sz="1500" dirty="0">
                <a:solidFill>
                  <a:srgbClr val="666666"/>
                </a:solidFill>
              </a:rPr>
              <a:t> group to create a dummy variable</a:t>
            </a:r>
          </a:p>
          <a:p>
            <a:pPr marL="742950" lvl="0" indent="-285750" algn="l" rtl="0">
              <a:spcBef>
                <a:spcPts val="0"/>
              </a:spcBef>
              <a:spcAft>
                <a:spcPts val="0"/>
              </a:spcAft>
              <a:buFont typeface="Arial" panose="020B0604020202020204" pitchFamily="34" charset="0"/>
              <a:buChar char="•"/>
            </a:pPr>
            <a:r>
              <a:rPr lang="en" sz="1500" dirty="0">
                <a:solidFill>
                  <a:srgbClr val="666666"/>
                </a:solidFill>
              </a:rPr>
              <a:t># of reviewed/ reviewed per month = how long this apartment has been on airbnb</a:t>
            </a:r>
            <a:endParaRPr sz="1500" dirty="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51CF01-EA7A-2148-ACF2-4CDC3D9E6D46}"/>
              </a:ext>
            </a:extLst>
          </p:cNvPr>
          <p:cNvSpPr>
            <a:spLocks noGrp="1"/>
          </p:cNvSpPr>
          <p:nvPr>
            <p:ph type="body" idx="1"/>
          </p:nvPr>
        </p:nvSpPr>
        <p:spPr>
          <a:xfrm>
            <a:off x="311700" y="1152475"/>
            <a:ext cx="3538405" cy="3416400"/>
          </a:xfrm>
        </p:spPr>
        <p:txBody>
          <a:bodyPr/>
          <a:lstStyle/>
          <a:p>
            <a:pPr marL="114300" indent="0">
              <a:buNone/>
            </a:pPr>
            <a:r>
              <a:rPr lang="en-US" dirty="0"/>
              <a:t>Without outlier removal</a:t>
            </a:r>
          </a:p>
        </p:txBody>
      </p:sp>
      <p:pic>
        <p:nvPicPr>
          <p:cNvPr id="4" name="Google Shape;81;p16">
            <a:extLst>
              <a:ext uri="{FF2B5EF4-FFF2-40B4-BE49-F238E27FC236}">
                <a16:creationId xmlns:a16="http://schemas.microsoft.com/office/drawing/2014/main" id="{56BAC5A7-528C-8C4F-A79C-2561E4B99B18}"/>
              </a:ext>
            </a:extLst>
          </p:cNvPr>
          <p:cNvPicPr preferRelativeResize="0"/>
          <p:nvPr/>
        </p:nvPicPr>
        <p:blipFill>
          <a:blip r:embed="rId2">
            <a:alphaModFix/>
          </a:blip>
          <a:stretch>
            <a:fillRect/>
          </a:stretch>
        </p:blipFill>
        <p:spPr>
          <a:xfrm>
            <a:off x="0" y="0"/>
            <a:ext cx="9144000" cy="810550"/>
          </a:xfrm>
          <a:prstGeom prst="rect">
            <a:avLst/>
          </a:prstGeom>
          <a:noFill/>
          <a:ln>
            <a:noFill/>
          </a:ln>
        </p:spPr>
      </p:pic>
      <p:sp>
        <p:nvSpPr>
          <p:cNvPr id="5" name="Google Shape;82;p16">
            <a:extLst>
              <a:ext uri="{FF2B5EF4-FFF2-40B4-BE49-F238E27FC236}">
                <a16:creationId xmlns:a16="http://schemas.microsoft.com/office/drawing/2014/main" id="{9AEC5A7B-20AF-0941-BF0A-AD62BDFC78F8}"/>
              </a:ext>
            </a:extLst>
          </p:cNvPr>
          <p:cNvSpPr txBox="1"/>
          <p:nvPr/>
        </p:nvSpPr>
        <p:spPr>
          <a:xfrm>
            <a:off x="332809" y="96550"/>
            <a:ext cx="4984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Price overview of all listings</a:t>
            </a:r>
            <a:endParaRPr sz="3000" dirty="0">
              <a:solidFill>
                <a:srgbClr val="FFFFFF"/>
              </a:solidFill>
              <a:latin typeface="Oswald"/>
              <a:ea typeface="Oswald"/>
              <a:cs typeface="Oswald"/>
              <a:sym typeface="Oswald"/>
            </a:endParaRPr>
          </a:p>
        </p:txBody>
      </p:sp>
      <p:pic>
        <p:nvPicPr>
          <p:cNvPr id="6" name="Picture 5">
            <a:extLst>
              <a:ext uri="{FF2B5EF4-FFF2-40B4-BE49-F238E27FC236}">
                <a16:creationId xmlns:a16="http://schemas.microsoft.com/office/drawing/2014/main" id="{78D07BBA-CBC4-084C-AD8B-654F271AA010}"/>
              </a:ext>
            </a:extLst>
          </p:cNvPr>
          <p:cNvPicPr>
            <a:picLocks noChangeAspect="1"/>
          </p:cNvPicPr>
          <p:nvPr/>
        </p:nvPicPr>
        <p:blipFill>
          <a:blip r:embed="rId3"/>
          <a:stretch>
            <a:fillRect/>
          </a:stretch>
        </p:blipFill>
        <p:spPr>
          <a:xfrm>
            <a:off x="656056" y="1874253"/>
            <a:ext cx="2425700" cy="1587500"/>
          </a:xfrm>
          <a:prstGeom prst="rect">
            <a:avLst/>
          </a:prstGeom>
        </p:spPr>
      </p:pic>
      <p:sp>
        <p:nvSpPr>
          <p:cNvPr id="7" name="Text Placeholder 2">
            <a:extLst>
              <a:ext uri="{FF2B5EF4-FFF2-40B4-BE49-F238E27FC236}">
                <a16:creationId xmlns:a16="http://schemas.microsoft.com/office/drawing/2014/main" id="{433C8E4A-0621-0245-8076-9A7DD3A89787}"/>
              </a:ext>
            </a:extLst>
          </p:cNvPr>
          <p:cNvSpPr txBox="1">
            <a:spLocks/>
          </p:cNvSpPr>
          <p:nvPr/>
        </p:nvSpPr>
        <p:spPr>
          <a:xfrm>
            <a:off x="4081595" y="1152475"/>
            <a:ext cx="4255837" cy="721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sz="1400" dirty="0"/>
              <a:t>With outlier removal ( &lt; 1%), price seems a little right skewed. More than 90%  listings are priced less than 300 dollars </a:t>
            </a:r>
          </a:p>
        </p:txBody>
      </p:sp>
      <p:pic>
        <p:nvPicPr>
          <p:cNvPr id="9" name="Picture 8">
            <a:extLst>
              <a:ext uri="{FF2B5EF4-FFF2-40B4-BE49-F238E27FC236}">
                <a16:creationId xmlns:a16="http://schemas.microsoft.com/office/drawing/2014/main" id="{8E7AA28A-662E-F946-A66A-71E6CFF008EA}"/>
              </a:ext>
            </a:extLst>
          </p:cNvPr>
          <p:cNvPicPr>
            <a:picLocks noChangeAspect="1"/>
          </p:cNvPicPr>
          <p:nvPr/>
        </p:nvPicPr>
        <p:blipFill>
          <a:blip r:embed="rId4"/>
          <a:stretch>
            <a:fillRect/>
          </a:stretch>
        </p:blipFill>
        <p:spPr>
          <a:xfrm>
            <a:off x="4085108" y="2154988"/>
            <a:ext cx="4252323" cy="2739899"/>
          </a:xfrm>
          <a:prstGeom prst="rect">
            <a:avLst/>
          </a:prstGeom>
        </p:spPr>
      </p:pic>
    </p:spTree>
    <p:extLst>
      <p:ext uri="{BB962C8B-B14F-4D97-AF65-F5344CB8AC3E}">
        <p14:creationId xmlns:p14="http://schemas.microsoft.com/office/powerpoint/2010/main" val="362251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1246900" y="959812"/>
            <a:ext cx="6650212" cy="2010300"/>
          </a:xfrm>
          <a:prstGeom prst="rect">
            <a:avLst/>
          </a:prstGeom>
          <a:noFill/>
          <a:ln>
            <a:noFill/>
          </a:ln>
        </p:spPr>
      </p:pic>
      <p:pic>
        <p:nvPicPr>
          <p:cNvPr id="91" name="Google Shape;91;p17"/>
          <p:cNvPicPr preferRelativeResize="0"/>
          <p:nvPr/>
        </p:nvPicPr>
        <p:blipFill>
          <a:blip r:embed="rId4">
            <a:alphaModFix/>
          </a:blip>
          <a:stretch>
            <a:fillRect/>
          </a:stretch>
        </p:blipFill>
        <p:spPr>
          <a:xfrm>
            <a:off x="0" y="0"/>
            <a:ext cx="9144000" cy="810550"/>
          </a:xfrm>
          <a:prstGeom prst="rect">
            <a:avLst/>
          </a:prstGeom>
          <a:noFill/>
          <a:ln>
            <a:noFill/>
          </a:ln>
        </p:spPr>
      </p:pic>
      <p:sp>
        <p:nvSpPr>
          <p:cNvPr id="92" name="Google Shape;92;p17"/>
          <p:cNvSpPr txBox="1"/>
          <p:nvPr/>
        </p:nvSpPr>
        <p:spPr>
          <a:xfrm>
            <a:off x="561409" y="96550"/>
            <a:ext cx="34410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Category Overview</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a:p>
            <a:pPr marL="0" lvl="0" indent="0" algn="l" rtl="0">
              <a:spcBef>
                <a:spcPts val="0"/>
              </a:spcBef>
              <a:spcAft>
                <a:spcPts val="0"/>
              </a:spcAft>
              <a:buNone/>
            </a:pPr>
            <a:r>
              <a:rPr lang="en" sz="3000" dirty="0">
                <a:solidFill>
                  <a:srgbClr val="FFFFFF"/>
                </a:solidFill>
                <a:latin typeface="Oswald"/>
                <a:ea typeface="Oswald"/>
                <a:cs typeface="Oswald"/>
                <a:sym typeface="Oswald"/>
              </a:rPr>
              <a:t> </a:t>
            </a:r>
            <a:endParaRPr sz="3000" dirty="0">
              <a:solidFill>
                <a:srgbClr val="FFFFFF"/>
              </a:solidFill>
              <a:latin typeface="Oswald"/>
              <a:ea typeface="Oswald"/>
              <a:cs typeface="Oswald"/>
              <a:sym typeface="Oswald"/>
            </a:endParaRPr>
          </a:p>
        </p:txBody>
      </p:sp>
      <p:sp>
        <p:nvSpPr>
          <p:cNvPr id="94" name="Google Shape;94;p17"/>
          <p:cNvSpPr txBox="1"/>
          <p:nvPr/>
        </p:nvSpPr>
        <p:spPr>
          <a:xfrm>
            <a:off x="803200" y="3141775"/>
            <a:ext cx="74264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 Hypothesis: Different Region will have different quantity of room availability</a:t>
            </a:r>
            <a:endParaRPr sz="1500" b="1" dirty="0">
              <a:solidFill>
                <a:srgbClr val="666666"/>
              </a:solidFill>
            </a:endParaRPr>
          </a:p>
          <a:p>
            <a:pPr marL="0" lvl="0" indent="0" algn="l" rtl="0">
              <a:spcBef>
                <a:spcPts val="0"/>
              </a:spcBef>
              <a:spcAft>
                <a:spcPts val="0"/>
              </a:spcAft>
              <a:buNone/>
            </a:pPr>
            <a:endParaRPr sz="1500" b="1" dirty="0">
              <a:solidFill>
                <a:srgbClr val="FFFFFF"/>
              </a:solidFill>
            </a:endParaRPr>
          </a:p>
        </p:txBody>
      </p:sp>
      <p:sp>
        <p:nvSpPr>
          <p:cNvPr id="95" name="Google Shape;95;p17"/>
          <p:cNvSpPr txBox="1"/>
          <p:nvPr/>
        </p:nvSpPr>
        <p:spPr>
          <a:xfrm>
            <a:off x="918025" y="3669096"/>
            <a:ext cx="75339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666666"/>
                </a:solidFill>
              </a:rPr>
              <a:t>We found out that the majority of the rooms are located in Central Region. Most of the rooms are Entire home/apt. There is very little shared room in all region.</a:t>
            </a:r>
            <a:endParaRPr sz="1500" dirty="0">
              <a:solidFill>
                <a:srgbClr val="666666"/>
              </a:solidFill>
            </a:endParaRPr>
          </a:p>
          <a:p>
            <a:pPr marL="0" lvl="0" indent="0" algn="l" rtl="0">
              <a:spcBef>
                <a:spcPts val="0"/>
              </a:spcBef>
              <a:spcAft>
                <a:spcPts val="0"/>
              </a:spcAft>
              <a:buNone/>
            </a:pPr>
            <a:endParaRPr sz="1500" dirty="0">
              <a:solidFill>
                <a:srgbClr val="666666"/>
              </a:solidFill>
            </a:endParaRPr>
          </a:p>
          <a:p>
            <a:pPr marL="0" lvl="0" indent="0" algn="l" rtl="0">
              <a:spcBef>
                <a:spcPts val="0"/>
              </a:spcBef>
              <a:spcAft>
                <a:spcPts val="0"/>
              </a:spcAft>
              <a:buClr>
                <a:schemeClr val="dk1"/>
              </a:buClr>
              <a:buSzPts val="1100"/>
              <a:buFont typeface="Arial"/>
              <a:buNone/>
            </a:pPr>
            <a:r>
              <a:rPr lang="en" sz="1500" dirty="0">
                <a:solidFill>
                  <a:srgbClr val="666666"/>
                </a:solidFill>
              </a:rPr>
              <a:t>We should be promoting Entire home/apt as a strategy for Airbnb. </a:t>
            </a:r>
            <a:endParaRPr sz="1500" dirty="0">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0" y="0"/>
            <a:ext cx="9144000" cy="885825"/>
          </a:xfrm>
          <a:prstGeom prst="rect">
            <a:avLst/>
          </a:prstGeom>
          <a:noFill/>
          <a:ln>
            <a:noFill/>
          </a:ln>
        </p:spPr>
      </p:pic>
      <p:sp>
        <p:nvSpPr>
          <p:cNvPr id="101" name="Google Shape;101;p18"/>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Top 30 Host</a:t>
            </a:r>
            <a:endParaRPr sz="3000" dirty="0">
              <a:solidFill>
                <a:srgbClr val="FFFFFF"/>
              </a:solidFill>
              <a:latin typeface="Oswald"/>
              <a:ea typeface="Oswald"/>
              <a:cs typeface="Oswald"/>
              <a:sym typeface="Oswald"/>
            </a:endParaRPr>
          </a:p>
        </p:txBody>
      </p:sp>
      <p:pic>
        <p:nvPicPr>
          <p:cNvPr id="104" name="Google Shape;104;p18"/>
          <p:cNvPicPr preferRelativeResize="0"/>
          <p:nvPr/>
        </p:nvPicPr>
        <p:blipFill>
          <a:blip r:embed="rId4">
            <a:alphaModFix/>
          </a:blip>
          <a:stretch>
            <a:fillRect/>
          </a:stretch>
        </p:blipFill>
        <p:spPr>
          <a:xfrm>
            <a:off x="582174" y="1001812"/>
            <a:ext cx="3679950" cy="3838000"/>
          </a:xfrm>
          <a:prstGeom prst="rect">
            <a:avLst/>
          </a:prstGeom>
          <a:noFill/>
          <a:ln>
            <a:noFill/>
          </a:ln>
        </p:spPr>
      </p:pic>
      <p:sp>
        <p:nvSpPr>
          <p:cNvPr id="105" name="Google Shape;105;p18"/>
          <p:cNvSpPr txBox="1"/>
          <p:nvPr/>
        </p:nvSpPr>
        <p:spPr>
          <a:xfrm>
            <a:off x="4888900" y="1186775"/>
            <a:ext cx="3880800" cy="9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 Hypothesis: Host with more apartments will become more popular as they are experienced host</a:t>
            </a:r>
            <a:endParaRPr sz="1500" b="1" dirty="0">
              <a:solidFill>
                <a:srgbClr val="666666"/>
              </a:solidFill>
            </a:endParaRPr>
          </a:p>
          <a:p>
            <a:pPr marL="0" lvl="0" indent="0" algn="ctr" rtl="0">
              <a:spcBef>
                <a:spcPts val="0"/>
              </a:spcBef>
              <a:spcAft>
                <a:spcPts val="0"/>
              </a:spcAft>
              <a:buNone/>
            </a:pPr>
            <a:endParaRPr sz="1500" b="1" dirty="0">
              <a:solidFill>
                <a:srgbClr val="FFFFFF"/>
              </a:solidFill>
            </a:endParaRPr>
          </a:p>
        </p:txBody>
      </p:sp>
      <p:sp>
        <p:nvSpPr>
          <p:cNvPr id="106" name="Google Shape;106;p18"/>
          <p:cNvSpPr txBox="1"/>
          <p:nvPr/>
        </p:nvSpPr>
        <p:spPr>
          <a:xfrm>
            <a:off x="4888900" y="2751575"/>
            <a:ext cx="3880800" cy="18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666666"/>
                </a:solidFill>
              </a:rPr>
              <a:t>Surprisingly, Some host have over 200 listing. I think the top 20 host might be a third party company. Airbnb should look into this and understand why such things happened and avoid competition in the future</a:t>
            </a:r>
            <a:endParaRPr sz="1500"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0" y="0"/>
            <a:ext cx="9144000" cy="885825"/>
          </a:xfrm>
          <a:prstGeom prst="rect">
            <a:avLst/>
          </a:prstGeom>
          <a:noFill/>
          <a:ln>
            <a:noFill/>
          </a:ln>
        </p:spPr>
      </p:pic>
      <p:sp>
        <p:nvSpPr>
          <p:cNvPr id="112" name="Google Shape;112;p19"/>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Top Reviewed</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sp>
        <p:nvSpPr>
          <p:cNvPr id="115" name="Google Shape;115;p19"/>
          <p:cNvSpPr txBox="1"/>
          <p:nvPr/>
        </p:nvSpPr>
        <p:spPr>
          <a:xfrm>
            <a:off x="413100" y="3694425"/>
            <a:ext cx="8317800" cy="12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Hypothesis: Apartment with certain attribute might attract customers to review them </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r>
              <a:rPr lang="en" sz="1500" dirty="0">
                <a:solidFill>
                  <a:srgbClr val="666666"/>
                </a:solidFill>
              </a:rPr>
              <a:t>Looking at these names of the apartment, the first apartment have 323 reviews which is pretty high. Words like Luxurious, Heritage, spacious will track more reviews. Therefore, Airbnb can suggest host to have adjective to their name to attract more customers  </a:t>
            </a:r>
            <a:endParaRPr sz="1500" dirty="0">
              <a:solidFill>
                <a:srgbClr val="FFFFFF"/>
              </a:solidFill>
            </a:endParaRPr>
          </a:p>
        </p:txBody>
      </p:sp>
      <p:pic>
        <p:nvPicPr>
          <p:cNvPr id="116" name="Google Shape;116;p19"/>
          <p:cNvPicPr preferRelativeResize="0"/>
          <p:nvPr/>
        </p:nvPicPr>
        <p:blipFill>
          <a:blip r:embed="rId4">
            <a:alphaModFix/>
          </a:blip>
          <a:stretch>
            <a:fillRect/>
          </a:stretch>
        </p:blipFill>
        <p:spPr>
          <a:xfrm>
            <a:off x="1041913" y="1217314"/>
            <a:ext cx="6121201" cy="234907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1195</Words>
  <Application>Microsoft Macintosh PowerPoint</Application>
  <PresentationFormat>On-screen Show (16:9)</PresentationFormat>
  <Paragraphs>124</Paragraphs>
  <Slides>23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Oswald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Price Prediction using Linear Reg</vt:lpstr>
      <vt:lpstr>PowerPoint Presentation</vt:lpstr>
      <vt:lpstr>PowerPoint Presentation</vt:lpstr>
      <vt:lpstr>PowerPoint Presentation</vt:lpstr>
      <vt:lpstr>Other features that should be gathered for model improvement</vt:lpstr>
      <vt:lpstr>Potential applications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Ruchika Singh</cp:lastModifiedBy>
  <cp:revision>13</cp:revision>
  <dcterms:modified xsi:type="dcterms:W3CDTF">2019-12-29T06:52:35Z</dcterms:modified>
</cp:coreProperties>
</file>