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09D79"/>
    <a:srgbClr val="636A58"/>
    <a:srgbClr val="505A47"/>
    <a:srgbClr val="D1D8B7"/>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varScale="1">
        <p:scale>
          <a:sx n="65" d="100"/>
          <a:sy n="65" d="100"/>
        </p:scale>
        <p:origin x="936"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FAAF470-E5B1-8260-4DC9-FC7FE9501BDF}"/>
              </a:ext>
            </a:extLst>
          </p:cNvPr>
          <p:cNvSpPr>
            <a:spLocks noGrp="1"/>
          </p:cNvSpPr>
          <p:nvPr>
            <p:ph type="title"/>
          </p:nvPr>
        </p:nvSpPr>
        <p:spPr>
          <a:xfrm>
            <a:off x="914400" y="604684"/>
            <a:ext cx="10360152" cy="1843548"/>
          </a:xfrm>
        </p:spPr>
        <p:txBody>
          <a:bodyPr/>
          <a:lstStyle/>
          <a:p>
            <a:r>
              <a:rPr lang="en-US" sz="2800" dirty="0"/>
              <a:t>SYMBIOSIS  SKILLS</a:t>
            </a:r>
            <a:r>
              <a:rPr lang="en-US" sz="2800" b="1" dirty="0"/>
              <a:t>  </a:t>
            </a:r>
            <a:r>
              <a:rPr lang="en-US" sz="2800" dirty="0"/>
              <a:t>AND  PROFESSIONAL  UNIVERSITY</a:t>
            </a:r>
            <a:br>
              <a:rPr lang="en-US" sz="2800" dirty="0"/>
            </a:br>
            <a:r>
              <a:rPr lang="en-US" sz="2800" dirty="0"/>
              <a:t>(SSPU) </a:t>
            </a:r>
            <a:br>
              <a:rPr lang="en-US" sz="2800" dirty="0"/>
            </a:br>
            <a:r>
              <a:rPr lang="en-US" sz="2800" dirty="0"/>
              <a:t>CERTIFICATE COURSE IN DATA ASSOCIATE </a:t>
            </a:r>
            <a:endParaRPr lang="en-IN" sz="2800" dirty="0"/>
          </a:p>
        </p:txBody>
      </p:sp>
      <p:sp>
        <p:nvSpPr>
          <p:cNvPr id="11" name="TextBox 10">
            <a:extLst>
              <a:ext uri="{FF2B5EF4-FFF2-40B4-BE49-F238E27FC236}">
                <a16:creationId xmlns:a16="http://schemas.microsoft.com/office/drawing/2014/main" id="{676CF2AF-6271-A9A7-8EC7-9285D1606465}"/>
              </a:ext>
            </a:extLst>
          </p:cNvPr>
          <p:cNvSpPr txBox="1"/>
          <p:nvPr/>
        </p:nvSpPr>
        <p:spPr>
          <a:xfrm>
            <a:off x="1253615" y="2613392"/>
            <a:ext cx="7846144" cy="1569660"/>
          </a:xfrm>
          <a:prstGeom prst="rect">
            <a:avLst/>
          </a:prstGeom>
          <a:noFill/>
        </p:spPr>
        <p:txBody>
          <a:bodyPr wrap="square" rtlCol="0">
            <a:spAutoFit/>
          </a:bodyPr>
          <a:lstStyle/>
          <a:p>
            <a:r>
              <a:rPr lang="en-US" sz="3200" dirty="0">
                <a:latin typeface="Bahnschrift Condensed" panose="020B0502040204020203" pitchFamily="34" charset="0"/>
              </a:rPr>
              <a:t>Project  :-   Predict Restaurant Customer satisfaction</a:t>
            </a:r>
          </a:p>
          <a:p>
            <a:r>
              <a:rPr lang="en-US" sz="3200" dirty="0">
                <a:latin typeface="Bahnschrift Condensed" panose="020B0502040204020203" pitchFamily="34" charset="0"/>
              </a:rPr>
              <a:t>Batch No  </a:t>
            </a:r>
            <a:r>
              <a:rPr lang="en-US" sz="3200" b="1" dirty="0">
                <a:latin typeface="Bahnschrift Condensed" panose="020B0502040204020203" pitchFamily="34" charset="0"/>
              </a:rPr>
              <a:t>:- </a:t>
            </a:r>
          </a:p>
          <a:p>
            <a:r>
              <a:rPr lang="en-US" sz="3200" dirty="0">
                <a:latin typeface="Bahnschrift Condensed" panose="020B0502040204020203" pitchFamily="34" charset="0"/>
              </a:rPr>
              <a:t>Training By  </a:t>
            </a:r>
            <a:r>
              <a:rPr lang="en-US" sz="3200" b="1" dirty="0">
                <a:latin typeface="Bahnschrift Condensed" panose="020B0502040204020203" pitchFamily="34" charset="0"/>
              </a:rPr>
              <a:t>:- </a:t>
            </a:r>
            <a:r>
              <a:rPr lang="en-US" sz="3200" dirty="0">
                <a:latin typeface="Bahnschrift Condensed" panose="020B0502040204020203" pitchFamily="34" charset="0"/>
              </a:rPr>
              <a:t>Ashwini</a:t>
            </a:r>
            <a:r>
              <a:rPr lang="en-US" sz="3200" b="1" dirty="0">
                <a:latin typeface="Bahnschrift Condensed" panose="020B0502040204020203" pitchFamily="34" charset="0"/>
              </a:rPr>
              <a:t> </a:t>
            </a:r>
            <a:r>
              <a:rPr lang="en-US" sz="3200" dirty="0" err="1">
                <a:latin typeface="Bahnschrift Condensed" panose="020B0502040204020203" pitchFamily="34" charset="0"/>
              </a:rPr>
              <a:t>Kakde</a:t>
            </a:r>
            <a:r>
              <a:rPr lang="en-US" sz="3200" dirty="0">
                <a:latin typeface="Bahnschrift Condensed" panose="020B0502040204020203" pitchFamily="34" charset="0"/>
              </a:rPr>
              <a:t> Mam</a:t>
            </a:r>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5924" y="1319655"/>
            <a:ext cx="10360152" cy="5106572"/>
          </a:xfrm>
        </p:spPr>
        <p:txBody>
          <a:bodyPr/>
          <a:lstStyle/>
          <a:p>
            <a:r>
              <a:rPr lang="en-US" sz="3600" dirty="0"/>
              <a:t>Goal  </a:t>
            </a:r>
            <a:br>
              <a:rPr lang="en-US" sz="3600" dirty="0"/>
            </a:br>
            <a:r>
              <a:rPr lang="en-US" sz="2800" dirty="0"/>
              <a:t>Keeping a restaurant business afloat requires more than just a passion for flavors it demands a strategic vision and well-defined restaurant goals. </a:t>
            </a:r>
            <a:br>
              <a:rPr lang="en-US" sz="2800" dirty="0"/>
            </a:br>
            <a:r>
              <a:rPr lang="en-US" sz="2800" dirty="0"/>
              <a:t>As someone who works in this field, we know how competitive the industry can get, so setting ambitious but attainable objectives is a delicate art and a crucial part of the business these goals will then serve as your guide that assists you in making the right decision delivering exceptional restaurant customer service. Providing excellent customer service is essential for success. Satisfied customers are more likely to become loyal patrons, leave positive reviews, and recommend your establishment to friends and family.</a:t>
            </a:r>
            <a:br>
              <a:rPr lang="en-US" sz="3600" dirty="0"/>
            </a:br>
            <a:r>
              <a:rPr lang="en-US" sz="3200" dirty="0"/>
              <a:t> </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914400"/>
            <a:ext cx="10360152" cy="2996418"/>
          </a:xfrm>
        </p:spPr>
        <p:txBody>
          <a:bodyPr/>
          <a:lstStyle/>
          <a:p>
            <a:r>
              <a:rPr lang="en-US" sz="3600" dirty="0"/>
              <a:t>Reference </a:t>
            </a:r>
            <a:br>
              <a:rPr lang="en-US" sz="3600" dirty="0"/>
            </a:br>
            <a:br>
              <a:rPr lang="en-US" sz="2800" dirty="0"/>
            </a:br>
            <a:r>
              <a:rPr lang="en-US" sz="2800" dirty="0"/>
              <a:t>Visited the website:--</a:t>
            </a:r>
            <a:br>
              <a:rPr lang="en-US" sz="2800" dirty="0"/>
            </a:br>
            <a:br>
              <a:rPr lang="en-US" sz="2800" dirty="0"/>
            </a:br>
            <a:r>
              <a:rPr lang="en-US" sz="2800" dirty="0"/>
              <a:t>Kaggle:--- </a:t>
            </a:r>
            <a:r>
              <a:rPr lang="en-US" sz="2800" dirty="0">
                <a:hlinkClick r:id="rId3"/>
              </a:rPr>
              <a:t>https://www.Kaggle.com</a:t>
            </a:r>
            <a:br>
              <a:rPr lang="en-US" sz="2800" dirty="0"/>
            </a:br>
            <a:r>
              <a:rPr lang="en-US" sz="2800" dirty="0" err="1"/>
              <a:t>Github</a:t>
            </a:r>
            <a:r>
              <a:rPr lang="en-US" sz="2800" dirty="0"/>
              <a:t>:--  </a:t>
            </a:r>
            <a:r>
              <a:rPr lang="en-US" sz="2800" dirty="0">
                <a:hlinkClick r:id="rId4"/>
              </a:rPr>
              <a:t>https://github.com</a:t>
            </a:r>
            <a:br>
              <a:rPr lang="en-US" sz="2800" dirty="0"/>
            </a:br>
            <a:r>
              <a:rPr lang="en-US" sz="2800" dirty="0"/>
              <a:t>  </a:t>
            </a:r>
            <a:endParaRPr lang="en-US" sz="3600"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745588" y="1871002"/>
            <a:ext cx="10608212" cy="1434905"/>
          </a:xfrm>
        </p:spPr>
        <p:txBody>
          <a:bodyPr/>
          <a:lstStyle/>
          <a:p>
            <a:r>
              <a:rPr lang="en-US" sz="3600" dirty="0"/>
              <a:t>                                               Thank You</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3600" dirty="0"/>
              <a:t>Represent By</a:t>
            </a:r>
          </a:p>
        </p:txBody>
      </p:sp>
      <p:sp>
        <p:nvSpPr>
          <p:cNvPr id="10" name="TextBox 9">
            <a:extLst>
              <a:ext uri="{FF2B5EF4-FFF2-40B4-BE49-F238E27FC236}">
                <a16:creationId xmlns:a16="http://schemas.microsoft.com/office/drawing/2014/main" id="{42047558-612B-A237-5682-0E2BF3FDE89F}"/>
              </a:ext>
            </a:extLst>
          </p:cNvPr>
          <p:cNvSpPr txBox="1"/>
          <p:nvPr/>
        </p:nvSpPr>
        <p:spPr>
          <a:xfrm>
            <a:off x="6938284" y="1917289"/>
            <a:ext cx="4547218" cy="1815882"/>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Kajal Pravin Patil</a:t>
            </a:r>
          </a:p>
          <a:p>
            <a:pPr marL="457200" indent="-457200">
              <a:buFont typeface="Wingdings" panose="05000000000000000000" pitchFamily="2" charset="2"/>
              <a:buChar char="v"/>
            </a:pPr>
            <a:r>
              <a:rPr lang="en-US" sz="2800" dirty="0"/>
              <a:t>Ruchika Sham </a:t>
            </a:r>
            <a:r>
              <a:rPr lang="en-US" sz="2800" dirty="0" err="1"/>
              <a:t>Wagh</a:t>
            </a:r>
            <a:endParaRPr lang="en-US" sz="2800" dirty="0"/>
          </a:p>
          <a:p>
            <a:pPr marL="457200" indent="-457200">
              <a:buFont typeface="Wingdings" panose="05000000000000000000" pitchFamily="2" charset="2"/>
              <a:buChar char="v"/>
            </a:pPr>
            <a:r>
              <a:rPr lang="en-US" sz="2800" dirty="0"/>
              <a:t>Khushbu Rajendra Patil</a:t>
            </a:r>
          </a:p>
          <a:p>
            <a:pPr marL="457200" indent="-457200">
              <a:buFont typeface="Wingdings" panose="05000000000000000000" pitchFamily="2" charset="2"/>
              <a:buChar char="v"/>
            </a:pPr>
            <a:r>
              <a:rPr lang="en-US" sz="2800" dirty="0"/>
              <a:t>Poonam Satish </a:t>
            </a:r>
            <a:r>
              <a:rPr lang="en-US" sz="2800" dirty="0" err="1"/>
              <a:t>Saindane</a:t>
            </a:r>
            <a:endParaRPr lang="en-IN" sz="2800"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B118894-3913-A2CB-B681-DF2258B99152}"/>
              </a:ext>
            </a:extLst>
          </p:cNvPr>
          <p:cNvSpPr txBox="1"/>
          <p:nvPr/>
        </p:nvSpPr>
        <p:spPr>
          <a:xfrm>
            <a:off x="626034" y="560439"/>
            <a:ext cx="10191136" cy="5509200"/>
          </a:xfrm>
          <a:prstGeom prst="rect">
            <a:avLst/>
          </a:prstGeom>
          <a:noFill/>
        </p:spPr>
        <p:txBody>
          <a:bodyPr wrap="square" rtlCol="0">
            <a:spAutoFit/>
          </a:bodyPr>
          <a:lstStyle/>
          <a:p>
            <a:r>
              <a:rPr lang="en-US" sz="3600" dirty="0"/>
              <a:t>                         </a:t>
            </a:r>
            <a:r>
              <a:rPr lang="en-US" sz="3600" b="1" dirty="0"/>
              <a:t>Project Introduction</a:t>
            </a:r>
          </a:p>
          <a:p>
            <a:endParaRPr lang="en-US" sz="3600" b="1" dirty="0"/>
          </a:p>
          <a:p>
            <a:r>
              <a:rPr lang="en-IN" sz="2800" b="1" dirty="0"/>
              <a:t>In a world where customers are always looking for the  best deal it is more important than ever for restaurant </a:t>
            </a:r>
          </a:p>
          <a:p>
            <a:r>
              <a:rPr lang="en-IN" sz="2800" b="1" dirty="0"/>
              <a:t>To focus on customer satisfaction. Satisfied customers</a:t>
            </a:r>
          </a:p>
          <a:p>
            <a:r>
              <a:rPr lang="en-IN" sz="2800" b="1" dirty="0"/>
              <a:t>are more likely to return and recommend your </a:t>
            </a:r>
          </a:p>
          <a:p>
            <a:r>
              <a:rPr lang="en-IN" sz="2800" b="1" dirty="0"/>
              <a:t>Restaurant to others, while unhappy customers can </a:t>
            </a:r>
          </a:p>
          <a:p>
            <a:r>
              <a:rPr lang="en-IN" sz="2800" b="1" dirty="0"/>
              <a:t>damage your reputation with just one review. but what exactly</a:t>
            </a:r>
          </a:p>
          <a:p>
            <a:r>
              <a:rPr lang="en-IN" sz="2800" b="1" dirty="0"/>
              <a:t>Is restaurant customers satisfied? And how can you make sure your </a:t>
            </a:r>
          </a:p>
          <a:p>
            <a:r>
              <a:rPr lang="en-IN" sz="2800" b="1" dirty="0"/>
              <a:t>Are customers happy? Here’s a look at what you need to know about</a:t>
            </a:r>
          </a:p>
          <a:p>
            <a:r>
              <a:rPr lang="en-IN" sz="2800" b="1" dirty="0"/>
              <a:t>Customer satisfaction and how to achieve it.</a:t>
            </a:r>
          </a:p>
          <a:p>
            <a:endParaRPr lang="en-US" sz="2800" b="1" dirty="0"/>
          </a:p>
        </p:txBody>
      </p:sp>
      <p:pic>
        <p:nvPicPr>
          <p:cNvPr id="10" name="Picture 9">
            <a:extLst>
              <a:ext uri="{FF2B5EF4-FFF2-40B4-BE49-F238E27FC236}">
                <a16:creationId xmlns:a16="http://schemas.microsoft.com/office/drawing/2014/main" id="{611EC06A-C82C-FAAC-9200-5DC7080296CB}"/>
              </a:ext>
            </a:extLst>
          </p:cNvPr>
          <p:cNvPicPr>
            <a:picLocks noChangeAspect="1"/>
          </p:cNvPicPr>
          <p:nvPr/>
        </p:nvPicPr>
        <p:blipFill>
          <a:blip r:embed="rId3"/>
          <a:stretch>
            <a:fillRect/>
          </a:stretch>
        </p:blipFill>
        <p:spPr>
          <a:xfrm>
            <a:off x="8461613" y="437609"/>
            <a:ext cx="3578754" cy="3356468"/>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0E572F-4388-4212-7884-E80CF7128F71}"/>
              </a:ext>
            </a:extLst>
          </p:cNvPr>
          <p:cNvSpPr>
            <a:spLocks noGrp="1"/>
          </p:cNvSpPr>
          <p:nvPr>
            <p:ph type="title"/>
          </p:nvPr>
        </p:nvSpPr>
        <p:spPr>
          <a:xfrm>
            <a:off x="605471" y="3993951"/>
            <a:ext cx="10181229" cy="6499526"/>
          </a:xfrm>
        </p:spPr>
        <p:txBody>
          <a:bodyPr/>
          <a:lstStyle/>
          <a:p>
            <a:pPr marL="571500" indent="-571500">
              <a:buFont typeface="Wingdings" panose="05000000000000000000" pitchFamily="2" charset="2"/>
              <a:buChar char="§"/>
            </a:pPr>
            <a:br>
              <a:rPr lang="en-US" sz="3600" dirty="0"/>
            </a:br>
            <a:br>
              <a:rPr lang="en-US" sz="3600" dirty="0"/>
            </a:br>
            <a:br>
              <a:rPr lang="en-US" sz="3600" dirty="0"/>
            </a:br>
            <a:br>
              <a:rPr lang="en-US" sz="3600" dirty="0"/>
            </a:br>
            <a:r>
              <a:rPr lang="en-US" sz="3600" dirty="0"/>
              <a:t>  </a:t>
            </a:r>
            <a:br>
              <a:rPr lang="en-US" sz="3600" dirty="0"/>
            </a:br>
            <a:r>
              <a:rPr lang="en-US" sz="3600" dirty="0"/>
              <a:t>                                                Libraries </a:t>
            </a:r>
            <a:br>
              <a:rPr lang="en-US" sz="3600" dirty="0"/>
            </a:br>
            <a:r>
              <a:rPr lang="en-US" sz="2800" dirty="0"/>
              <a:t>Import </a:t>
            </a:r>
            <a:r>
              <a:rPr lang="en-US" sz="2800" dirty="0" err="1"/>
              <a:t>numpy</a:t>
            </a:r>
            <a:r>
              <a:rPr lang="en-US" sz="2800" dirty="0"/>
              <a:t> as pd </a:t>
            </a:r>
            <a:br>
              <a:rPr lang="en-US" sz="2800" dirty="0"/>
            </a:br>
            <a:r>
              <a:rPr lang="en-US" sz="2800" dirty="0"/>
              <a:t>Import pandas  as pd </a:t>
            </a:r>
            <a:br>
              <a:rPr lang="en-US" sz="2800" dirty="0"/>
            </a:br>
            <a:r>
              <a:rPr lang="en-US" sz="2800" dirty="0"/>
              <a:t>Import seaborn as  </a:t>
            </a:r>
            <a:r>
              <a:rPr lang="en-US" sz="2800" dirty="0" err="1"/>
              <a:t>sns</a:t>
            </a:r>
            <a:br>
              <a:rPr lang="en-US" sz="2800" dirty="0"/>
            </a:br>
            <a:r>
              <a:rPr lang="en-US" sz="2800" dirty="0"/>
              <a:t>Import  matplotlib .  </a:t>
            </a:r>
            <a:r>
              <a:rPr lang="en-US" sz="2800" dirty="0" err="1"/>
              <a:t>Pyplot</a:t>
            </a:r>
            <a:r>
              <a:rPr lang="en-US" sz="2800" dirty="0"/>
              <a:t>  as  </a:t>
            </a:r>
            <a:r>
              <a:rPr lang="en-US" sz="2800" dirty="0" err="1"/>
              <a:t>plt</a:t>
            </a:r>
            <a:br>
              <a:rPr lang="en-US" sz="2800" dirty="0"/>
            </a:br>
            <a:r>
              <a:rPr lang="en-US" sz="2800" dirty="0"/>
              <a:t>From </a:t>
            </a:r>
            <a:r>
              <a:rPr lang="en-US" sz="2800" dirty="0" err="1"/>
              <a:t>sklearn</a:t>
            </a:r>
            <a:r>
              <a:rPr lang="en-US" sz="2800" dirty="0"/>
              <a:t> import liner _model</a:t>
            </a:r>
            <a:br>
              <a:rPr lang="en-US" sz="2800" dirty="0"/>
            </a:br>
            <a:r>
              <a:rPr lang="en-US" sz="2800" dirty="0"/>
              <a:t>From </a:t>
            </a:r>
            <a:r>
              <a:rPr lang="en-US" sz="2800" dirty="0" err="1"/>
              <a:t>sklearn</a:t>
            </a:r>
            <a:r>
              <a:rPr lang="en-US" sz="2800" dirty="0"/>
              <a:t>. Preprocessing import </a:t>
            </a:r>
            <a:r>
              <a:rPr lang="en-US" sz="2800" dirty="0" err="1"/>
              <a:t>MinMaxscaler</a:t>
            </a:r>
            <a:br>
              <a:rPr lang="en-US" sz="2800" dirty="0"/>
            </a:br>
            <a:r>
              <a:rPr lang="en-US" sz="2800" dirty="0"/>
              <a:t>From </a:t>
            </a:r>
            <a:r>
              <a:rPr lang="en-US" sz="2800" dirty="0" err="1"/>
              <a:t>Sklearn</a:t>
            </a:r>
            <a:r>
              <a:rPr lang="en-US" sz="2800" dirty="0"/>
              <a:t>. Model _selection import train _</a:t>
            </a:r>
            <a:r>
              <a:rPr lang="en-US" sz="2800" dirty="0" err="1"/>
              <a:t>test_split</a:t>
            </a:r>
            <a:br>
              <a:rPr lang="en-US" sz="2800" dirty="0"/>
            </a:br>
            <a:r>
              <a:rPr lang="en-US" sz="2800" dirty="0"/>
              <a:t>From </a:t>
            </a:r>
            <a:r>
              <a:rPr lang="en-US" sz="2800" dirty="0" err="1"/>
              <a:t>Sklearn</a:t>
            </a:r>
            <a:r>
              <a:rPr lang="en-US" sz="2800" dirty="0"/>
              <a:t>. linear _model  import </a:t>
            </a:r>
            <a:r>
              <a:rPr lang="en-US" sz="2800" dirty="0" err="1"/>
              <a:t>LogisticRegression</a:t>
            </a:r>
            <a:br>
              <a:rPr lang="en-US" sz="2800" dirty="0"/>
            </a:br>
            <a:r>
              <a:rPr lang="en-US" sz="2800" dirty="0"/>
              <a:t>From </a:t>
            </a:r>
            <a:r>
              <a:rPr lang="en-US" sz="2800" dirty="0" err="1"/>
              <a:t>sklearn</a:t>
            </a:r>
            <a:r>
              <a:rPr lang="en-US" sz="2800" dirty="0"/>
              <a:t>. import tree model </a:t>
            </a:r>
            <a:br>
              <a:rPr lang="en-US" sz="2800" dirty="0"/>
            </a:br>
            <a:r>
              <a:rPr lang="en-US" sz="2800" dirty="0"/>
              <a:t>From </a:t>
            </a:r>
            <a:r>
              <a:rPr lang="en-US" sz="2800" dirty="0" err="1"/>
              <a:t>sklearn</a:t>
            </a:r>
            <a:r>
              <a:rPr lang="en-US" sz="2800" dirty="0"/>
              <a:t>. model _selection import </a:t>
            </a:r>
            <a:r>
              <a:rPr lang="en-US" sz="2800" dirty="0" err="1"/>
              <a:t>traint</a:t>
            </a:r>
            <a:r>
              <a:rPr lang="en-US" sz="2800" dirty="0"/>
              <a:t> _test _split</a:t>
            </a:r>
            <a:br>
              <a:rPr lang="en-US" sz="2800" dirty="0"/>
            </a:br>
            <a:r>
              <a:rPr lang="en-US" sz="2800" dirty="0"/>
              <a:t>from  </a:t>
            </a:r>
            <a:r>
              <a:rPr lang="en-US" sz="2800" dirty="0" err="1"/>
              <a:t>sklearn</a:t>
            </a:r>
            <a:r>
              <a:rPr lang="en-US" sz="2800" dirty="0"/>
              <a:t> . </a:t>
            </a:r>
            <a:r>
              <a:rPr lang="en-US" sz="2800" dirty="0" err="1"/>
              <a:t>naive_byes</a:t>
            </a:r>
            <a:r>
              <a:rPr lang="en-US" sz="2800" dirty="0"/>
              <a:t> import </a:t>
            </a:r>
            <a:r>
              <a:rPr lang="en-US" sz="2800" dirty="0" err="1"/>
              <a:t>GaussianNB</a:t>
            </a:r>
            <a:r>
              <a:rPr lang="en-US" sz="2800" dirty="0"/>
              <a:t>  model  </a:t>
            </a:r>
            <a:br>
              <a:rPr lang="en-US" sz="2800" dirty="0"/>
            </a:br>
            <a:br>
              <a:rPr lang="en-US" sz="2800" dirty="0"/>
            </a:br>
            <a:br>
              <a:rPr lang="en-US" sz="2800" dirty="0"/>
            </a:br>
            <a:br>
              <a:rPr lang="en-US" sz="3600" dirty="0"/>
            </a:br>
            <a:br>
              <a:rPr lang="en-US" sz="3600" dirty="0"/>
            </a:br>
            <a:br>
              <a:rPr lang="en-US" sz="3600" dirty="0"/>
            </a:br>
            <a:br>
              <a:rPr lang="en-US" sz="3600" dirty="0"/>
            </a:br>
            <a:br>
              <a:rPr lang="en-US" sz="3600" dirty="0"/>
            </a:br>
            <a:br>
              <a:rPr lang="en-US" sz="3600" dirty="0"/>
            </a:br>
            <a:br>
              <a:rPr lang="en-US" sz="3600" dirty="0"/>
            </a:br>
            <a:endParaRPr lang="en-IN" sz="3600"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2" name="TextBox 1">
            <a:extLst>
              <a:ext uri="{FF2B5EF4-FFF2-40B4-BE49-F238E27FC236}">
                <a16:creationId xmlns:a16="http://schemas.microsoft.com/office/drawing/2014/main" id="{4BA2E00A-E0FE-0FFD-82C2-2D5660955E64}"/>
              </a:ext>
            </a:extLst>
          </p:cNvPr>
          <p:cNvSpPr txBox="1"/>
          <p:nvPr/>
        </p:nvSpPr>
        <p:spPr>
          <a:xfrm>
            <a:off x="1433015" y="941696"/>
            <a:ext cx="7956645" cy="5816977"/>
          </a:xfrm>
          <a:prstGeom prst="rect">
            <a:avLst/>
          </a:prstGeom>
          <a:noFill/>
        </p:spPr>
        <p:txBody>
          <a:bodyPr wrap="square" rtlCol="0">
            <a:spAutoFit/>
          </a:bodyPr>
          <a:lstStyle/>
          <a:p>
            <a:r>
              <a:rPr lang="en-US" sz="3200" dirty="0"/>
              <a:t>   </a:t>
            </a:r>
            <a:r>
              <a:rPr lang="en-US" sz="3200" b="1" dirty="0"/>
              <a:t>Datasets And Tools</a:t>
            </a:r>
          </a:p>
          <a:p>
            <a:endParaRPr lang="en-US" sz="3200" b="1" dirty="0"/>
          </a:p>
          <a:p>
            <a:r>
              <a:rPr lang="en-US" sz="2800" b="1" dirty="0"/>
              <a:t>Dataset :- https:/ /www.kageel.com</a:t>
            </a:r>
          </a:p>
          <a:p>
            <a:r>
              <a:rPr lang="en-US" sz="2800" b="1" dirty="0"/>
              <a:t>Tools used :-</a:t>
            </a:r>
          </a:p>
          <a:p>
            <a:pPr marL="514350" indent="-514350">
              <a:buFont typeface="+mj-lt"/>
              <a:buAutoNum type="alphaLcParenR"/>
            </a:pPr>
            <a:r>
              <a:rPr lang="en-US" sz="2800" b="1" dirty="0"/>
              <a:t>Python</a:t>
            </a:r>
          </a:p>
          <a:p>
            <a:pPr marL="514350" indent="-514350">
              <a:buFont typeface="+mj-lt"/>
              <a:buAutoNum type="alphaLcParenR"/>
            </a:pPr>
            <a:r>
              <a:rPr lang="en-US" sz="2800" b="1" dirty="0" err="1"/>
              <a:t>Numpy</a:t>
            </a:r>
            <a:r>
              <a:rPr lang="en-US" sz="2800" b="1" dirty="0"/>
              <a:t>:-- used for numeric calculation </a:t>
            </a:r>
          </a:p>
          <a:p>
            <a:pPr marL="514350" indent="-514350">
              <a:buFont typeface="+mj-lt"/>
              <a:buAutoNum type="alphaLcParenR"/>
            </a:pPr>
            <a:r>
              <a:rPr lang="en-US" sz="2800" b="1" dirty="0"/>
              <a:t>Pandas:-- used for data analysis</a:t>
            </a:r>
          </a:p>
          <a:p>
            <a:pPr marL="514350" indent="-514350">
              <a:buFont typeface="+mj-lt"/>
              <a:buAutoNum type="alphaLcParenR"/>
            </a:pPr>
            <a:r>
              <a:rPr lang="en-US" sz="2800" b="1" dirty="0"/>
              <a:t>Matplotlib:-- used for data visualization</a:t>
            </a:r>
          </a:p>
          <a:p>
            <a:pPr marL="514350" indent="-514350">
              <a:buFont typeface="+mj-lt"/>
              <a:buAutoNum type="alphaLcParenR"/>
            </a:pPr>
            <a:r>
              <a:rPr lang="en-US" sz="2800" b="1" dirty="0"/>
              <a:t>Seaborn:-- used for data visualization </a:t>
            </a:r>
          </a:p>
          <a:p>
            <a:pPr marL="514350" indent="-514350">
              <a:buFont typeface="+mj-lt"/>
              <a:buAutoNum type="alphaLcParenR"/>
            </a:pPr>
            <a:r>
              <a:rPr lang="en-US" sz="2800" b="1" dirty="0" err="1"/>
              <a:t>Sklearn</a:t>
            </a:r>
            <a:r>
              <a:rPr lang="en-US" sz="2800" b="1" dirty="0"/>
              <a:t>:-- used for making statistical graphics </a:t>
            </a:r>
          </a:p>
          <a:p>
            <a:r>
              <a:rPr lang="en-US" sz="2800" b="1" dirty="0"/>
              <a:t> </a:t>
            </a:r>
          </a:p>
          <a:p>
            <a:endParaRPr lang="en-US" sz="2800" b="1" dirty="0"/>
          </a:p>
          <a:p>
            <a:endParaRPr lang="en-IN" sz="2800" b="1"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idx="4294967295"/>
          </p:nvPr>
        </p:nvSpPr>
        <p:spPr>
          <a:xfrm>
            <a:off x="0" y="914400"/>
            <a:ext cx="10360025" cy="6091238"/>
          </a:xfrm>
        </p:spPr>
        <p:txBody>
          <a:bodyPr anchor="b"/>
          <a:lstStyle/>
          <a:p>
            <a:br>
              <a:rPr lang="en-US"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endParaRPr lang="en-US" dirty="0"/>
          </a:p>
        </p:txBody>
      </p:sp>
      <p:sp>
        <p:nvSpPr>
          <p:cNvPr id="3" name="TextBox 2">
            <a:extLst>
              <a:ext uri="{FF2B5EF4-FFF2-40B4-BE49-F238E27FC236}">
                <a16:creationId xmlns:a16="http://schemas.microsoft.com/office/drawing/2014/main" id="{EE70B5EE-E38F-43C1-DCB5-2402E4AE5894}"/>
              </a:ext>
            </a:extLst>
          </p:cNvPr>
          <p:cNvSpPr txBox="1"/>
          <p:nvPr/>
        </p:nvSpPr>
        <p:spPr>
          <a:xfrm>
            <a:off x="1989803" y="474547"/>
            <a:ext cx="8212394" cy="6678751"/>
          </a:xfrm>
          <a:prstGeom prst="rect">
            <a:avLst/>
          </a:prstGeom>
          <a:noFill/>
        </p:spPr>
        <p:txBody>
          <a:bodyPr wrap="square" rtlCol="0">
            <a:spAutoFit/>
          </a:bodyPr>
          <a:lstStyle/>
          <a:p>
            <a:r>
              <a:rPr lang="en-US" sz="3600" b="1" dirty="0"/>
              <a:t>Feature Scaling</a:t>
            </a:r>
          </a:p>
          <a:p>
            <a:endParaRPr lang="en-US" sz="3600" b="1" dirty="0"/>
          </a:p>
          <a:p>
            <a:pPr marL="457200" indent="-457200">
              <a:buFont typeface="Arial" panose="020B0604020202020204" pitchFamily="34" charset="0"/>
              <a:buChar char="•"/>
            </a:pPr>
            <a:r>
              <a:rPr lang="en-US" sz="3200" b="1" dirty="0"/>
              <a:t>Feature scaling is a technique to standardize the independent features present in the data in a fixed range.</a:t>
            </a:r>
          </a:p>
          <a:p>
            <a:pPr marL="457200" indent="-457200">
              <a:buFont typeface="Arial" panose="020B0604020202020204" pitchFamily="34" charset="0"/>
              <a:buChar char="•"/>
            </a:pPr>
            <a:r>
              <a:rPr lang="en-US" sz="3200" b="1" dirty="0"/>
              <a:t>It is performed during data pre-processing to handle highly magnitudes, values, or units.</a:t>
            </a:r>
          </a:p>
          <a:p>
            <a:pPr marL="457200" indent="-457200">
              <a:buFont typeface="Arial" panose="020B0604020202020204" pitchFamily="34" charset="0"/>
              <a:buChar char="•"/>
            </a:pPr>
            <a:r>
              <a:rPr lang="en-US" sz="3200" b="1" dirty="0"/>
              <a:t>Feature scaling is a vital pre-processing step in machine learning that involves transforming numerical features to a common scale</a:t>
            </a:r>
          </a:p>
          <a:p>
            <a:endParaRPr lang="en-US" sz="3200" b="1" dirty="0"/>
          </a:p>
          <a:p>
            <a:pPr marL="457200" indent="-457200">
              <a:buFont typeface="Arial" panose="020B0604020202020204" pitchFamily="34" charset="0"/>
              <a:buChar char="•"/>
            </a:pPr>
            <a:endParaRPr lang="en-US" sz="3200" b="1" dirty="0"/>
          </a:p>
          <a:p>
            <a:endParaRPr lang="en-US" sz="3600" b="1"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725561" y="811162"/>
            <a:ext cx="9135397" cy="4940710"/>
          </a:xfrm>
        </p:spPr>
        <p:txBody>
          <a:bodyPr>
            <a:normAutofit fontScale="92500" lnSpcReduction="10000"/>
          </a:bodyPr>
          <a:lstStyle/>
          <a:p>
            <a:r>
              <a:rPr lang="en-US" sz="3600" dirty="0"/>
              <a:t>                           </a:t>
            </a:r>
            <a:r>
              <a:rPr lang="en-US" sz="3600" b="1" dirty="0"/>
              <a:t>Algorithms</a:t>
            </a:r>
          </a:p>
          <a:p>
            <a:pPr marL="514350" indent="-514350">
              <a:buFont typeface="+mj-lt"/>
              <a:buAutoNum type="arabicPeriod"/>
            </a:pPr>
            <a:r>
              <a:rPr lang="en-US" sz="2800" b="1" dirty="0"/>
              <a:t>Logistic Regression Classification:--  logistic regression is a classification algorithm used to estimate discrete values, typically binary, such as 0 and 1, yes or no.</a:t>
            </a:r>
          </a:p>
          <a:p>
            <a:pPr marL="514350" indent="-514350">
              <a:buFont typeface="+mj-lt"/>
              <a:buAutoNum type="arabicPeriod"/>
            </a:pPr>
            <a:r>
              <a:rPr lang="en-US" sz="2800" b="1" dirty="0"/>
              <a:t> Decision Tree Classification:--  Decision trees are versatile and simple classification and regression techniques.</a:t>
            </a:r>
          </a:p>
          <a:p>
            <a:pPr marL="514350" indent="-514350">
              <a:buFont typeface="+mj-lt"/>
              <a:buAutoNum type="arabicPeriod"/>
            </a:pPr>
            <a:r>
              <a:rPr lang="en-US" sz="2800" b="1" dirty="0"/>
              <a:t>Random forest Classification:-- Random forests are an ensemble learning technique that combines multiple decision trees  to improve  predictive accuracy and control overfitting</a:t>
            </a:r>
          </a:p>
          <a:p>
            <a:pPr marL="514350" indent="-514350">
              <a:buFont typeface="+mj-lt"/>
              <a:buAutoNum type="arabicPeriod"/>
            </a:pPr>
            <a:r>
              <a:rPr lang="en-US" sz="2800" b="1" dirty="0"/>
              <a:t>Naive Bayes Classification:-- Naïve Bayes it is not a single algorithm but a family of algorithms where all them share a common principle.</a:t>
            </a:r>
          </a:p>
          <a:p>
            <a:r>
              <a:rPr lang="en-US" sz="2800" b="1" dirty="0"/>
              <a:t> </a:t>
            </a:r>
          </a:p>
          <a:p>
            <a:endParaRPr lang="en-US" sz="2800" b="1"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Advantages And Disadvantages Of Predict Restaurant Customer Satisfaction .</a:t>
            </a:r>
          </a:p>
        </p:txBody>
      </p:sp>
      <p:sp>
        <p:nvSpPr>
          <p:cNvPr id="3" name="Content Placeholder 2">
            <a:extLst>
              <a:ext uri="{FF2B5EF4-FFF2-40B4-BE49-F238E27FC236}">
                <a16:creationId xmlns:a16="http://schemas.microsoft.com/office/drawing/2014/main" id="{19473CDC-0A77-F316-FE77-702A47AA93B2}"/>
              </a:ext>
            </a:extLst>
          </p:cNvPr>
          <p:cNvSpPr>
            <a:spLocks noGrp="1"/>
          </p:cNvSpPr>
          <p:nvPr>
            <p:ph sz="quarter" idx="11"/>
          </p:nvPr>
        </p:nvSpPr>
        <p:spPr/>
        <p:txBody>
          <a:bodyPr>
            <a:normAutofit fontScale="92500" lnSpcReduction="20000"/>
          </a:bodyPr>
          <a:lstStyle/>
          <a:p>
            <a:r>
              <a:rPr lang="en-US" sz="2800" dirty="0"/>
              <a:t>           </a:t>
            </a:r>
            <a:r>
              <a:rPr lang="en-US" sz="2800" b="1" dirty="0"/>
              <a:t>Advantages</a:t>
            </a:r>
          </a:p>
          <a:p>
            <a:pPr marL="457200" indent="-457200">
              <a:buFont typeface="Courier New" panose="02070309020205020404" pitchFamily="49" charset="0"/>
              <a:buChar char="o"/>
            </a:pPr>
            <a:r>
              <a:rPr lang="en-US" sz="2800" b="1" dirty="0"/>
              <a:t>Customer comments and suggestions, and responses about the restaurant.</a:t>
            </a:r>
          </a:p>
          <a:p>
            <a:pPr marL="457200" indent="-457200">
              <a:buFont typeface="Courier New" panose="02070309020205020404" pitchFamily="49" charset="0"/>
              <a:buChar char="o"/>
            </a:pPr>
            <a:r>
              <a:rPr lang="en-US" sz="2800" b="1" dirty="0"/>
              <a:t>Food and customer service orientation is one of the biggest advantages of customer feedback.</a:t>
            </a:r>
          </a:p>
          <a:p>
            <a:pPr marL="457200" indent="-457200">
              <a:buFont typeface="Courier New" panose="02070309020205020404" pitchFamily="49" charset="0"/>
              <a:buChar char="o"/>
            </a:pPr>
            <a:r>
              <a:rPr lang="en-US" sz="2800" b="1" dirty="0"/>
              <a:t>Making food practice and customer service is one of the major benefits of a customer satisfaction.</a:t>
            </a:r>
          </a:p>
          <a:p>
            <a:pPr marL="457200" indent="-457200">
              <a:buFont typeface="Courier New" panose="02070309020205020404" pitchFamily="49" charset="0"/>
              <a:buChar char="o"/>
            </a:pPr>
            <a:endParaRPr lang="en-US" sz="2800" b="1" dirty="0"/>
          </a:p>
          <a:p>
            <a:pPr marL="457200" indent="-457200">
              <a:buFont typeface="Courier New" panose="02070309020205020404" pitchFamily="49" charset="0"/>
              <a:buChar char="o"/>
            </a:pPr>
            <a:endParaRPr lang="en-US" sz="2800" b="1" dirty="0"/>
          </a:p>
          <a:p>
            <a:pPr marL="457200" indent="-457200">
              <a:buFont typeface="Courier New" panose="02070309020205020404" pitchFamily="49" charset="0"/>
              <a:buChar char="o"/>
            </a:pPr>
            <a:endParaRPr lang="en-US" sz="2800" b="1" dirty="0"/>
          </a:p>
          <a:p>
            <a:pPr marL="457200" indent="-457200">
              <a:buFont typeface="Courier New" panose="02070309020205020404" pitchFamily="49" charset="0"/>
              <a:buChar char="o"/>
            </a:pPr>
            <a:endParaRPr lang="en-IN" sz="2800" b="1" dirty="0"/>
          </a:p>
        </p:txBody>
      </p:sp>
      <p:sp>
        <p:nvSpPr>
          <p:cNvPr id="4" name="Content Placeholder 3">
            <a:extLst>
              <a:ext uri="{FF2B5EF4-FFF2-40B4-BE49-F238E27FC236}">
                <a16:creationId xmlns:a16="http://schemas.microsoft.com/office/drawing/2014/main" id="{BD9C07BC-E77C-2452-F761-56B3671843A2}"/>
              </a:ext>
            </a:extLst>
          </p:cNvPr>
          <p:cNvSpPr>
            <a:spLocks noGrp="1"/>
          </p:cNvSpPr>
          <p:nvPr>
            <p:ph sz="quarter" idx="12"/>
          </p:nvPr>
        </p:nvSpPr>
        <p:spPr/>
        <p:txBody>
          <a:bodyPr>
            <a:normAutofit fontScale="92500" lnSpcReduction="20000"/>
          </a:bodyPr>
          <a:lstStyle/>
          <a:p>
            <a:r>
              <a:rPr lang="en-US" sz="2800" b="1" dirty="0"/>
              <a:t>           Disadvantages</a:t>
            </a:r>
          </a:p>
          <a:p>
            <a:pPr marL="457200" indent="-457200">
              <a:buFont typeface="Courier New" panose="02070309020205020404" pitchFamily="49" charset="0"/>
              <a:buChar char="o"/>
            </a:pPr>
            <a:r>
              <a:rPr lang="en-US" sz="2800" b="1" dirty="0"/>
              <a:t>The fast-paced environment, variable hours, customer demands, and stress that result from time pressure weigh on managers and front-line workers.</a:t>
            </a:r>
          </a:p>
          <a:p>
            <a:pPr marL="457200" indent="-457200">
              <a:buFont typeface="Courier New" panose="02070309020205020404" pitchFamily="49" charset="0"/>
              <a:buChar char="o"/>
            </a:pPr>
            <a:r>
              <a:rPr lang="en-US" sz="2800" b="1" dirty="0"/>
              <a:t> This leads to regular turnover for many restaurants, which exacerbates the issue. You also have to deal with inexperienced workers. </a:t>
            </a:r>
            <a:endParaRPr lang="en-US" sz="2400" i="0" dirty="0">
              <a:solidFill>
                <a:srgbClr val="4D5156"/>
              </a:solidFill>
              <a:effectLst/>
              <a:highlight>
                <a:srgbClr val="FFFFFF"/>
              </a:highlight>
              <a:latin typeface="Google Sans"/>
            </a:endParaRPr>
          </a:p>
          <a:p>
            <a:pPr marL="342900" indent="-342900">
              <a:buFont typeface="Courier New" panose="02070309020205020404" pitchFamily="49" charset="0"/>
              <a:buChar char="o"/>
            </a:pPr>
            <a:endParaRPr lang="en-US" sz="2800" b="1" dirty="0"/>
          </a:p>
          <a:p>
            <a:endParaRPr lang="en-IN" sz="2800" b="1"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34845" y="0"/>
            <a:ext cx="5706256" cy="6680643"/>
          </a:xfrm>
        </p:spPr>
        <p:txBody>
          <a:bodyPr/>
          <a:lstStyle/>
          <a:p>
            <a:r>
              <a:rPr lang="en-US" sz="3600" dirty="0"/>
              <a:t>         Results </a:t>
            </a:r>
            <a:br>
              <a:rPr lang="en-US" sz="3600" dirty="0"/>
            </a:br>
            <a:br>
              <a:rPr lang="en-US" sz="2800" dirty="0"/>
            </a:br>
            <a:r>
              <a:rPr lang="en-US" sz="2800" dirty="0"/>
              <a:t>Now the model (the one with not the best validation accuracy )</a:t>
            </a:r>
            <a:br>
              <a:rPr lang="en-US" sz="2800" dirty="0"/>
            </a:br>
            <a:r>
              <a:rPr lang="en-US" sz="2800" dirty="0"/>
              <a:t>detects predict restaurant customer satisfaction with: </a:t>
            </a:r>
            <a:br>
              <a:rPr lang="en-US" sz="2800" dirty="0"/>
            </a:br>
            <a:br>
              <a:rPr lang="en-US" sz="2800" dirty="0"/>
            </a:br>
            <a:r>
              <a:rPr lang="en-US" sz="2800" dirty="0"/>
              <a:t>1%   accuracy on the high satisfaction.  </a:t>
            </a:r>
            <a:br>
              <a:rPr lang="en-US" sz="2800" dirty="0"/>
            </a:br>
            <a:r>
              <a:rPr lang="en-US" sz="2800" dirty="0"/>
              <a:t>0% score on the high satisfaction </a:t>
            </a:r>
            <a:br>
              <a:rPr lang="en-US" sz="2800" dirty="0"/>
            </a:br>
            <a:r>
              <a:rPr lang="en-US" sz="2800" dirty="0"/>
              <a:t> </a:t>
            </a:r>
            <a:br>
              <a:rPr lang="en-US" sz="2800" dirty="0"/>
            </a:br>
            <a:r>
              <a:rPr lang="en-US" sz="2800" dirty="0"/>
              <a:t>High satisfaction (1:yes, 0:no )</a:t>
            </a:r>
            <a:br>
              <a:rPr lang="en-US" sz="2800" dirty="0"/>
            </a:br>
            <a:r>
              <a:rPr lang="en-US" sz="2800" dirty="0"/>
              <a:t>these results are very bad customers are not satisfied considering that the data is unbalanced.</a:t>
            </a:r>
            <a:endParaRPr lang="en-US" sz="3600" dirty="0"/>
          </a:p>
        </p:txBody>
      </p:sp>
      <p:pic>
        <p:nvPicPr>
          <p:cNvPr id="10" name="Picture 9">
            <a:extLst>
              <a:ext uri="{FF2B5EF4-FFF2-40B4-BE49-F238E27FC236}">
                <a16:creationId xmlns:a16="http://schemas.microsoft.com/office/drawing/2014/main" id="{C8EBF493-3A74-8DD1-194C-916448BFFD48}"/>
              </a:ext>
            </a:extLst>
          </p:cNvPr>
          <p:cNvPicPr>
            <a:picLocks noChangeAspect="1"/>
          </p:cNvPicPr>
          <p:nvPr/>
        </p:nvPicPr>
        <p:blipFill>
          <a:blip r:embed="rId3"/>
          <a:stretch>
            <a:fillRect/>
          </a:stretch>
        </p:blipFill>
        <p:spPr>
          <a:xfrm>
            <a:off x="5666282" y="1808546"/>
            <a:ext cx="6325849" cy="4872098"/>
          </a:xfrm>
          <a:prstGeom prst="rect">
            <a:avLst/>
          </a:prstGeom>
        </p:spPr>
      </p:pic>
      <p:sp>
        <p:nvSpPr>
          <p:cNvPr id="11" name="TextBox 10">
            <a:extLst>
              <a:ext uri="{FF2B5EF4-FFF2-40B4-BE49-F238E27FC236}">
                <a16:creationId xmlns:a16="http://schemas.microsoft.com/office/drawing/2014/main" id="{9A63EF9A-3C03-1456-6106-D780E7420702}"/>
              </a:ext>
            </a:extLst>
          </p:cNvPr>
          <p:cNvSpPr txBox="1"/>
          <p:nvPr/>
        </p:nvSpPr>
        <p:spPr>
          <a:xfrm>
            <a:off x="6880485" y="674557"/>
            <a:ext cx="5016709" cy="954107"/>
          </a:xfrm>
          <a:prstGeom prst="rect">
            <a:avLst/>
          </a:prstGeom>
          <a:noFill/>
        </p:spPr>
        <p:txBody>
          <a:bodyPr wrap="square" rtlCol="0">
            <a:spAutoFit/>
          </a:bodyPr>
          <a:lstStyle/>
          <a:p>
            <a:r>
              <a:rPr lang="en-US" sz="2800" b="1" dirty="0"/>
              <a:t>Performance distribution of high satisfaction of the model. </a:t>
            </a:r>
            <a:endParaRPr lang="en-IN" sz="2800" b="1"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{57A215ED-6DA5-40BF-86AB-97757CA4072F}tf11964407_win32</Template>
  <TotalTime>339</TotalTime>
  <Words>804</Words>
  <Application>Microsoft Office PowerPoint</Application>
  <PresentationFormat>Widescreen</PresentationFormat>
  <Paragraphs>76</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Condensed</vt:lpstr>
      <vt:lpstr>Calibri</vt:lpstr>
      <vt:lpstr>Courier New</vt:lpstr>
      <vt:lpstr>Gill Sans Nova Light</vt:lpstr>
      <vt:lpstr>Google Sans</vt:lpstr>
      <vt:lpstr>Sagona Book</vt:lpstr>
      <vt:lpstr>Wingdings</vt:lpstr>
      <vt:lpstr>Custom</vt:lpstr>
      <vt:lpstr>SYMBIOSIS  SKILLS  AND  PROFESSIONAL  UNIVERSITY (SSPU)  CERTIFICATE COURSE IN DATA ASSOCIATE </vt:lpstr>
      <vt:lpstr>Represent By</vt:lpstr>
      <vt:lpstr>PowerPoint Presentation</vt:lpstr>
      <vt:lpstr>                                                       Libraries  Import numpy as pd  Import pandas  as pd  Import seaborn as  sns Import  matplotlib .  Pyplot  as  plt From sklearn import liner _model From sklearn. Preprocessing import MinMaxscaler From Sklearn. Model _selection import train _test_split From Sklearn. linear _model  import LogisticRegression From sklearn. import tree model  From sklearn. model _selection import traint _test _split from  sklearn . naive_byes import GaussianNB  model            </vt:lpstr>
      <vt:lpstr>PowerPoint Presentation</vt:lpstr>
      <vt:lpstr>         </vt:lpstr>
      <vt:lpstr>PowerPoint Presentation</vt:lpstr>
      <vt:lpstr>Advantages And Disadvantages Of Predict Restaurant Customer Satisfaction .</vt:lpstr>
      <vt:lpstr>         Results   Now the model (the one with not the best validation accuracy ) detects predict restaurant customer satisfaction with:   1%   accuracy on the high satisfaction.   0% score on the high satisfaction    High satisfaction (1:yes, 0:no ) these results are very bad customers are not satisfied considering that the data is unbalanced.</vt:lpstr>
      <vt:lpstr>Goal   Keeping a restaurant business afloat requires more than just a passion for flavors it demands a strategic vision and well-defined restaurant goals.  As someone who works in this field, we know how competitive the industry can get, so setting ambitious but attainable objectives is a delicate art and a crucial part of the business these goals will then serve as your guide that assists you in making the right decision delivering exceptional restaurant customer service. Providing excellent customer service is essential for success. Satisfied customers are more likely to become loyal patrons, leave positive reviews, and recommend your establishment to friends and family.  </vt:lpstr>
      <vt:lpstr>Reference   Visited the website:--  Kaggle:--- https://www.Kaggle.com Github:--  https://github.com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7</cp:revision>
  <dcterms:created xsi:type="dcterms:W3CDTF">2024-08-02T15:39:41Z</dcterms:created>
  <dcterms:modified xsi:type="dcterms:W3CDTF">2024-08-04T15:55:19Z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