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Albert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5F7C86-E735-4ADD-A9B9-71B9258CB6A9}">
  <a:tblStyle styleId="{C55F7C86-E735-4ADD-A9B9-71B9258CB6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bertSans-bold.fntdata"/><Relationship Id="rId20" Type="http://schemas.openxmlformats.org/officeDocument/2006/relationships/slide" Target="slides/slide14.xml"/><Relationship Id="rId42" Type="http://schemas.openxmlformats.org/officeDocument/2006/relationships/font" Target="fonts/AlbertSans-boldItalic.fntdata"/><Relationship Id="rId41" Type="http://schemas.openxmlformats.org/officeDocument/2006/relationships/font" Target="fonts/Albert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lbertSan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2befa7b40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2befa7b40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2befa7b40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2befa7b40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2befa7b40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2befa7b40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2befa7b40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72befa7b40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72befa7b40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72befa7b40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72befa7b40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72befa7b40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72befa7b40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72befa7b40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72befa7b40_1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72befa7b40_1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72befa7b40_1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72befa7b40_1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72befa7b40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72befa7b40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2ae3d0e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2ae3d0e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2befa7b40_1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72befa7b40_1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72befa7b40_1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72befa7b40_1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72befa7b40_1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72befa7b40_1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72befa7b40_1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72befa7b40_1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72befa7b40_1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72befa7b40_1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2befa7b40_1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2befa7b40_1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72befa7b40_1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72befa7b40_1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72befa7b40_1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72befa7b40_1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72befa7b40_1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72befa7b40_1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72d655c3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72d655c3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2ae3d0e5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2ae3d0e5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72d655c3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72d655c3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72d655c3a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72d655c3a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72d655c3a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72d655c3a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befa7b40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2befa7b4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2befa7b40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2befa7b40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2befa7b4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2befa7b4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2befa7b40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2befa7b40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2befa7b40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2befa7b40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2befa7b40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2befa7b40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3.png"/><Relationship Id="rId5" Type="http://schemas.openxmlformats.org/officeDocument/2006/relationships/hyperlink" Target="https://www.youtube.com/watch?v=mMa2PmYJlCo&amp;t=14s" TargetMode="External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5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5.png"/><Relationship Id="rId10" Type="http://schemas.openxmlformats.org/officeDocument/2006/relationships/image" Target="../media/image31.png"/><Relationship Id="rId9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42.png"/><Relationship Id="rId7" Type="http://schemas.openxmlformats.org/officeDocument/2006/relationships/image" Target="../media/image35.pn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Relationship Id="rId5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10" Type="http://schemas.openxmlformats.org/officeDocument/2006/relationships/hyperlink" Target="https://www.youtube.com/watch?v=ISNdQcPhsts" TargetMode="External"/><Relationship Id="rId9" Type="http://schemas.openxmlformats.org/officeDocument/2006/relationships/image" Target="../media/image43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Relationship Id="rId8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www.youtube.com/watch?v=lWPkNkShNbo&amp;list=PLuhqtP7jdD8ARBnzj8SZwNFhwWT89fAFr" TargetMode="External"/><Relationship Id="rId10" Type="http://schemas.openxmlformats.org/officeDocument/2006/relationships/hyperlink" Target="https://medium.com/metaor-artificial-intelligence/the-exploding-and-vanishing-gradients-problem-in-time-series-6b87d558d22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medium.com/metaor-artificial-intelligence/the-exploding-and-vanishing-gradients-problem-in-time-series-6b87d558d22" TargetMode="External"/><Relationship Id="rId6" Type="http://schemas.openxmlformats.org/officeDocument/2006/relationships/hyperlink" Target="https://towardsdatascience.com/learn-how-recurrent-neural-networks-work-84e975feaaf7" TargetMode="External"/><Relationship Id="rId7" Type="http://schemas.openxmlformats.org/officeDocument/2006/relationships/image" Target="../media/image19.png"/><Relationship Id="rId8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9" Type="http://schemas.openxmlformats.org/officeDocument/2006/relationships/image" Target="../media/image3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23.png"/><Relationship Id="rId8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hyperlink" Target="https://medium.com/metaor-artificial-intelligence/the-exploding-and-vanishing-gradients-problem-in-time-series-6b87d558d22" TargetMode="External"/><Relationship Id="rId12" Type="http://schemas.openxmlformats.org/officeDocument/2006/relationships/image" Target="../media/image18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hyperlink" Target="https://medium.com/metaor-artificial-intelligence/the-exploding-and-vanishing-gradients-problem-in-time-series-6b87d558d22" TargetMode="External"/><Relationship Id="rId7" Type="http://schemas.openxmlformats.org/officeDocument/2006/relationships/hyperlink" Target="https://www.youtube.com/watch?v=nLPRvGogtrI" TargetMode="External"/><Relationship Id="rId8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Relationship Id="rId4" Type="http://schemas.openxmlformats.org/officeDocument/2006/relationships/image" Target="../media/image36.png"/><Relationship Id="rId5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Relationship Id="rId4" Type="http://schemas.openxmlformats.org/officeDocument/2006/relationships/image" Target="../media/image4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hyperlink" Target="https://medium.com/@saschametzger/what-are-tokens-vectors-and-embeddings-how-do-you-create-them-e2a3e698e037#:~:text=Tokens%20in%20Natural%20Language%20Processing,'%2C%20'outside'%5D" TargetMode="External"/><Relationship Id="rId5" Type="http://schemas.openxmlformats.org/officeDocument/2006/relationships/hyperlink" Target="https://medium.com/@saschametzger/what-are-tokens-vectors-and-embeddings-how-do-you-create-them-e2a3e698e037#:~:text=Tokens%20in%20Natural%20Language%20Processing,'%2C%20'outside'%5D" TargetMode="External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medium.com/@saschametzger/what-are-tokens-vectors-and-embeddings-how-do-you-create-them-e2a3e698e037#:~:text=Tokens%20in%20Natural%20Language%20Processing,'%2C%20'outside'%5D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jp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50483" y="131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76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Workshop- Part 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316550" y="2759375"/>
            <a:ext cx="6510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Ruchik Mishra,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PhD candidate,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Department of Electrical and Computer engineering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A red and white logo&#10;&#10;Description automatically generated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199578" y="46043"/>
            <a:ext cx="845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A close up of a sign&#10;&#10;Description automatically generated"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905" y="4117475"/>
            <a:ext cx="3746575" cy="6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235500" y="3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Multi-Head Attention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3636250" y="545900"/>
            <a:ext cx="1605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Self-attention</a:t>
            </a:r>
            <a:endParaRPr b="1">
              <a:solidFill>
                <a:srgbClr val="FF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01" name="Google Shape;301;p22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302" name="Google Shape;3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2"/>
          <p:cNvCxnSpPr/>
          <p:nvPr/>
        </p:nvCxnSpPr>
        <p:spPr>
          <a:xfrm flipH="1" rot="10800000">
            <a:off x="204750" y="45346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22" title="[0,0,0,&quot;https://www.codecogs.com/eqnedit.php?latex=Attention%20(Q%2CK%2CV)%20%3D%20softmax%20%5Cleft(%5Cfrac%7BQ%20K%5E%7BT%7D%7D%7B%5Csqrt%7Bd_%7Bk%7D%7D%7D%5Cright)V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25" y="1096400"/>
            <a:ext cx="3503172" cy="4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2"/>
          <p:cNvSpPr txBox="1"/>
          <p:nvPr/>
        </p:nvSpPr>
        <p:spPr>
          <a:xfrm>
            <a:off x="204750" y="4598150"/>
            <a:ext cx="83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https://www.youtube.com/watch?v=mMa2PmYJlCo&amp;t=14s</a:t>
            </a: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4137825" y="1099350"/>
            <a:ext cx="48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Q: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Query  </a:t>
            </a: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K: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Keys  </a:t>
            </a: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V: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Values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7" name="Google Shape;30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725" y="1649523"/>
            <a:ext cx="5503677" cy="276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22"/>
          <p:cNvCxnSpPr/>
          <p:nvPr/>
        </p:nvCxnSpPr>
        <p:spPr>
          <a:xfrm>
            <a:off x="2887475" y="1746475"/>
            <a:ext cx="32550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2"/>
          <p:cNvSpPr txBox="1"/>
          <p:nvPr/>
        </p:nvSpPr>
        <p:spPr>
          <a:xfrm>
            <a:off x="6322475" y="1564000"/>
            <a:ext cx="1187100" cy="452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Query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2285000" y="1629575"/>
            <a:ext cx="602400" cy="19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3130250" y="2007250"/>
            <a:ext cx="1537800" cy="638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22"/>
          <p:cNvCxnSpPr>
            <a:stCxn id="311" idx="3"/>
          </p:cNvCxnSpPr>
          <p:nvPr/>
        </p:nvCxnSpPr>
        <p:spPr>
          <a:xfrm>
            <a:off x="4668050" y="2326450"/>
            <a:ext cx="17622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2"/>
          <p:cNvSpPr txBox="1"/>
          <p:nvPr/>
        </p:nvSpPr>
        <p:spPr>
          <a:xfrm>
            <a:off x="6430250" y="2507725"/>
            <a:ext cx="1187100" cy="452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Key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6430250" y="3622275"/>
            <a:ext cx="1187100" cy="452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Value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7770200" y="1584625"/>
            <a:ext cx="1285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Search text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7858200" y="2571750"/>
            <a:ext cx="1285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Video title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7858200" y="3704625"/>
            <a:ext cx="1285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Video contents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181950" y="3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Multi-Head Attention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23" name="Google Shape;323;p23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324" name="Google Shape;3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23"/>
          <p:cNvCxnSpPr/>
          <p:nvPr/>
        </p:nvCxnSpPr>
        <p:spPr>
          <a:xfrm flipH="1" rot="10800000">
            <a:off x="204750" y="45346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3712450" y="622100"/>
            <a:ext cx="1605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Self-attention</a:t>
            </a:r>
            <a:endParaRPr b="1">
              <a:solidFill>
                <a:srgbClr val="FF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27" name="Google Shape;3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725" y="705575"/>
            <a:ext cx="1732675" cy="32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112975" y="3915975"/>
            <a:ext cx="195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Image taken from the original paper cited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30" name="Google Shape;330;p23" title="[89,89,89,&quot;https://www.codecogs.com/eqnedit.php?latex=e_%7Bp%7D%5E%7B0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125" y="1514102"/>
            <a:ext cx="233700" cy="3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3" title="[89,89,89,&quot;https://www.codecogs.com/eqnedit.php?latex=e_%7Bp%7D%5E%7B1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5113" y="1986599"/>
            <a:ext cx="233700" cy="377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3" title="[89,89,89,&quot;https://www.codecogs.com/eqnedit.php?latex=e_%7Bp%7D%5E%7B2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6911" y="2410544"/>
            <a:ext cx="233700" cy="3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 title="[89,89,89,&quot;https://www.codecogs.com/eqnedit.php?latex=e_%7Bp%7D%5E%7B3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6900" y="2851425"/>
            <a:ext cx="233700" cy="377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4" name="Google Shape;334;p23"/>
          <p:cNvGraphicFramePr/>
          <p:nvPr/>
        </p:nvGraphicFramePr>
        <p:xfrm>
          <a:off x="2983825" y="146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488550"/>
                <a:gridCol w="488550"/>
                <a:gridCol w="488550"/>
                <a:gridCol w="488550"/>
                <a:gridCol w="488550"/>
              </a:tblGrid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p23"/>
          <p:cNvSpPr/>
          <p:nvPr/>
        </p:nvSpPr>
        <p:spPr>
          <a:xfrm>
            <a:off x="5635224" y="2133775"/>
            <a:ext cx="298200" cy="354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 txBox="1"/>
          <p:nvPr/>
        </p:nvSpPr>
        <p:spPr>
          <a:xfrm>
            <a:off x="3326225" y="3207925"/>
            <a:ext cx="21003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4 x 5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(seq x d</a:t>
            </a:r>
            <a:r>
              <a:rPr baseline="-25000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337" name="Google Shape;337;p23"/>
          <p:cNvGraphicFramePr/>
          <p:nvPr/>
        </p:nvGraphicFramePr>
        <p:xfrm>
          <a:off x="5984950" y="14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420050"/>
                <a:gridCol w="420050"/>
                <a:gridCol w="420050"/>
                <a:gridCol w="420050"/>
                <a:gridCol w="420050"/>
              </a:tblGrid>
              <a:tr h="3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p23"/>
          <p:cNvSpPr/>
          <p:nvPr/>
        </p:nvSpPr>
        <p:spPr>
          <a:xfrm>
            <a:off x="8164175" y="2207425"/>
            <a:ext cx="298200" cy="206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 txBox="1"/>
          <p:nvPr/>
        </p:nvSpPr>
        <p:spPr>
          <a:xfrm>
            <a:off x="5993225" y="3207925"/>
            <a:ext cx="21003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x 5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(d</a:t>
            </a:r>
            <a:r>
              <a:rPr baseline="-25000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x d</a:t>
            </a:r>
            <a:r>
              <a:rPr baseline="-25000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2161450" y="1465950"/>
            <a:ext cx="3828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1914850" y="1923718"/>
            <a:ext cx="6294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am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1914850" y="2367663"/>
            <a:ext cx="6294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1558125" y="2811625"/>
            <a:ext cx="9873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student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8431350" y="2097175"/>
            <a:ext cx="4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Q’</a:t>
            </a:r>
            <a:endParaRPr b="1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5492000" y="1413775"/>
            <a:ext cx="142800" cy="177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23"/>
          <p:cNvCxnSpPr>
            <a:stCxn id="345" idx="0"/>
          </p:cNvCxnSpPr>
          <p:nvPr/>
        </p:nvCxnSpPr>
        <p:spPr>
          <a:xfrm flipH="1" rot="10800000">
            <a:off x="5492000" y="1036075"/>
            <a:ext cx="7497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3"/>
          <p:cNvSpPr txBox="1"/>
          <p:nvPr/>
        </p:nvSpPr>
        <p:spPr>
          <a:xfrm>
            <a:off x="6241700" y="737000"/>
            <a:ext cx="1196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seq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8" name="Google Shape;348;p23"/>
          <p:cNvSpPr/>
          <p:nvPr/>
        </p:nvSpPr>
        <p:spPr>
          <a:xfrm rot="-5400000">
            <a:off x="4145575" y="120825"/>
            <a:ext cx="142800" cy="246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23"/>
          <p:cNvCxnSpPr/>
          <p:nvPr/>
        </p:nvCxnSpPr>
        <p:spPr>
          <a:xfrm rot="10800000">
            <a:off x="2644725" y="1045100"/>
            <a:ext cx="6474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3"/>
          <p:cNvSpPr txBox="1"/>
          <p:nvPr/>
        </p:nvSpPr>
        <p:spPr>
          <a:xfrm>
            <a:off x="1988250" y="682000"/>
            <a:ext cx="8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r>
              <a:rPr baseline="-25000" lang="en" sz="1800">
                <a:solidFill>
                  <a:schemeClr val="dk2"/>
                </a:solidFill>
              </a:rPr>
              <a:t>model</a:t>
            </a:r>
            <a:endParaRPr baseline="-25000" sz="1800">
              <a:solidFill>
                <a:schemeClr val="dk2"/>
              </a:solidFill>
            </a:endParaRPr>
          </a:p>
        </p:txBody>
      </p:sp>
      <p:pic>
        <p:nvPicPr>
          <p:cNvPr id="351" name="Google Shape;351;p23" title="[89,89,89,&quot;https://www.codecogs.com/eqnedit.php?latex=Q'%20%5Cin%20%5Cmathcal%7BR%7D%5E%7Bseq%20%5Ctimes%20d_%7Bmodel%7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33866" y="2571753"/>
            <a:ext cx="875540" cy="1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Multi-Head Attention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57" name="Google Shape;357;p24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24"/>
          <p:cNvCxnSpPr/>
          <p:nvPr/>
        </p:nvCxnSpPr>
        <p:spPr>
          <a:xfrm flipH="1" rot="10800000">
            <a:off x="204750" y="2580426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4"/>
          <p:cNvSpPr txBox="1"/>
          <p:nvPr/>
        </p:nvSpPr>
        <p:spPr>
          <a:xfrm>
            <a:off x="7206350" y="1312475"/>
            <a:ext cx="5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K’</a:t>
            </a:r>
            <a:endParaRPr b="1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61" name="Google Shape;361;p24" title="[89,89,89,&quot;https://www.codecogs.com/eqnedit.php?latex=e_%7Bp%7D%5E%7B0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750" y="740777"/>
            <a:ext cx="233700" cy="3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 title="[89,89,89,&quot;https://www.codecogs.com/eqnedit.php?latex=e_%7Bp%7D%5E%7B1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738" y="1213274"/>
            <a:ext cx="233700" cy="377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4" title="[89,89,89,&quot;https://www.codecogs.com/eqnedit.php?latex=e_%7Bp%7D%5E%7B2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3536" y="1637219"/>
            <a:ext cx="233700" cy="3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4" title="[89,89,89,&quot;https://www.codecogs.com/eqnedit.php?latex=e_%7Bp%7D%5E%7B3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3525" y="2078100"/>
            <a:ext cx="233700" cy="377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5" name="Google Shape;365;p24"/>
          <p:cNvGraphicFramePr/>
          <p:nvPr/>
        </p:nvGraphicFramePr>
        <p:xfrm>
          <a:off x="1630450" y="69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488550"/>
                <a:gridCol w="488550"/>
                <a:gridCol w="488550"/>
                <a:gridCol w="488550"/>
                <a:gridCol w="488550"/>
              </a:tblGrid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24"/>
          <p:cNvSpPr/>
          <p:nvPr/>
        </p:nvSpPr>
        <p:spPr>
          <a:xfrm>
            <a:off x="4205649" y="1360450"/>
            <a:ext cx="298200" cy="354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7" name="Google Shape;367;p24"/>
          <p:cNvGraphicFramePr/>
          <p:nvPr/>
        </p:nvGraphicFramePr>
        <p:xfrm>
          <a:off x="4631575" y="69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420050"/>
                <a:gridCol w="420050"/>
                <a:gridCol w="420050"/>
                <a:gridCol w="420050"/>
                <a:gridCol w="420050"/>
              </a:tblGrid>
              <a:tr h="3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8" name="Google Shape;368;p24"/>
          <p:cNvSpPr/>
          <p:nvPr/>
        </p:nvSpPr>
        <p:spPr>
          <a:xfrm>
            <a:off x="6887000" y="1434100"/>
            <a:ext cx="298200" cy="206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808075" y="692625"/>
            <a:ext cx="3828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561475" y="1150393"/>
            <a:ext cx="6294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am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561475" y="1594338"/>
            <a:ext cx="6294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204750" y="2038300"/>
            <a:ext cx="9873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student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7206350" y="3293675"/>
            <a:ext cx="5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V’</a:t>
            </a:r>
            <a:endParaRPr b="1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74" name="Google Shape;374;p24" title="[89,89,89,&quot;https://www.codecogs.com/eqnedit.php?latex=e_%7Bp%7D%5E%7B0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750" y="2721977"/>
            <a:ext cx="233700" cy="3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 title="[89,89,89,&quot;https://www.codecogs.com/eqnedit.php?latex=e_%7Bp%7D%5E%7B1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738" y="3194474"/>
            <a:ext cx="233700" cy="377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 title="[89,89,89,&quot;https://www.codecogs.com/eqnedit.php?latex=e_%7Bp%7D%5E%7B2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3536" y="3618419"/>
            <a:ext cx="233700" cy="3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 title="[89,89,89,&quot;https://www.codecogs.com/eqnedit.php?latex=e_%7Bp%7D%5E%7B3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3525" y="4059300"/>
            <a:ext cx="233700" cy="377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24"/>
          <p:cNvGraphicFramePr/>
          <p:nvPr/>
        </p:nvGraphicFramePr>
        <p:xfrm>
          <a:off x="1630450" y="267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488550"/>
                <a:gridCol w="488550"/>
                <a:gridCol w="488550"/>
                <a:gridCol w="488550"/>
                <a:gridCol w="488550"/>
              </a:tblGrid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24"/>
          <p:cNvSpPr/>
          <p:nvPr/>
        </p:nvSpPr>
        <p:spPr>
          <a:xfrm>
            <a:off x="4205649" y="3341650"/>
            <a:ext cx="298200" cy="354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0" name="Google Shape;380;p24"/>
          <p:cNvGraphicFramePr/>
          <p:nvPr/>
        </p:nvGraphicFramePr>
        <p:xfrm>
          <a:off x="4631575" y="267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420050"/>
                <a:gridCol w="420050"/>
                <a:gridCol w="420050"/>
                <a:gridCol w="420050"/>
                <a:gridCol w="420050"/>
              </a:tblGrid>
              <a:tr h="3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9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24"/>
          <p:cNvSpPr/>
          <p:nvPr/>
        </p:nvSpPr>
        <p:spPr>
          <a:xfrm>
            <a:off x="6887000" y="3415300"/>
            <a:ext cx="298200" cy="206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 txBox="1"/>
          <p:nvPr/>
        </p:nvSpPr>
        <p:spPr>
          <a:xfrm>
            <a:off x="808075" y="2673825"/>
            <a:ext cx="3828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561475" y="3131593"/>
            <a:ext cx="6294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am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4" name="Google Shape;384;p24"/>
          <p:cNvSpPr txBox="1"/>
          <p:nvPr/>
        </p:nvSpPr>
        <p:spPr>
          <a:xfrm>
            <a:off x="561475" y="3575538"/>
            <a:ext cx="6294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204750" y="4019500"/>
            <a:ext cx="987300" cy="377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student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1802225" y="4350925"/>
            <a:ext cx="2100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4 x 5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(seq x d</a:t>
            </a:r>
            <a:r>
              <a:rPr baseline="-25000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4012025" y="4556725"/>
            <a:ext cx="309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5 x 5</a:t>
            </a:r>
            <a:endParaRPr sz="13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(d</a:t>
            </a:r>
            <a:r>
              <a:rPr baseline="-25000" lang="en" sz="13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13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x d</a:t>
            </a:r>
            <a:r>
              <a:rPr baseline="-25000" lang="en" sz="13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13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3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88" name="Google Shape;388;p24" title="[89,89,89,&quot;https://www.codecogs.com/eqnedit.php?latex=K'%20%5Cin%20%5Cmathcal%7BR%7D%5E%7Bseq%20%5Ctimes%20d_%7Bmodel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5198" y="1783325"/>
            <a:ext cx="139190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4" title="[89,89,89,&quot;https://www.codecogs.com/eqnedit.php?latex=V'%20%5Cin%20%5Cmathcal%7BR%7D%5E%7Bseq%20%5Ctimes%20d_%7Bmodel%7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5211" y="3862425"/>
            <a:ext cx="1365481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2355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Multi-Head Attention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95" name="Google Shape;395;p25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396" name="Google Shape;3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25"/>
          <p:cNvCxnSpPr/>
          <p:nvPr/>
        </p:nvCxnSpPr>
        <p:spPr>
          <a:xfrm flipH="1" rot="10800000">
            <a:off x="204750" y="46870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8" name="Google Shape;3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75" y="1315175"/>
            <a:ext cx="1732675" cy="32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5"/>
          <p:cNvSpPr/>
          <p:nvPr/>
        </p:nvSpPr>
        <p:spPr>
          <a:xfrm>
            <a:off x="5594100" y="1268025"/>
            <a:ext cx="593400" cy="43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25"/>
          <p:cNvCxnSpPr>
            <a:stCxn id="399" idx="2"/>
          </p:cNvCxnSpPr>
          <p:nvPr/>
        </p:nvCxnSpPr>
        <p:spPr>
          <a:xfrm flipH="1">
            <a:off x="1520700" y="1487025"/>
            <a:ext cx="4073400" cy="219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1" name="Google Shape;401;p25"/>
          <p:cNvSpPr/>
          <p:nvPr/>
        </p:nvSpPr>
        <p:spPr>
          <a:xfrm>
            <a:off x="5594100" y="1681650"/>
            <a:ext cx="593400" cy="3327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25"/>
          <p:cNvCxnSpPr>
            <a:stCxn id="401" idx="2"/>
          </p:cNvCxnSpPr>
          <p:nvPr/>
        </p:nvCxnSpPr>
        <p:spPr>
          <a:xfrm flipH="1">
            <a:off x="1403700" y="1848000"/>
            <a:ext cx="4190400" cy="14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03" name="Google Shape;403;p25"/>
          <p:cNvSpPr txBox="1"/>
          <p:nvPr>
            <p:ph idx="1" type="body"/>
          </p:nvPr>
        </p:nvSpPr>
        <p:spPr>
          <a:xfrm>
            <a:off x="3712450" y="622100"/>
            <a:ext cx="1605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Self-attention</a:t>
            </a:r>
            <a:endParaRPr b="1">
              <a:solidFill>
                <a:srgbClr val="FF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04" name="Google Shape;404;p25" title="[89,89,89,&quot;https://www.codecogs.com/eqnedit.php?latex=Q'%20%5Cin%20%5Cmathcal%7BR%7D%5E%7Bseq%20%5Ctimes%20d_%7Bmodel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0701" y="2372369"/>
            <a:ext cx="1732674" cy="28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 title="[0,0,0,&quot;https://www.codecogs.com/eqnedit.php?latex=Attention%20(Q'%2CK'%2CV')%20%3D%20softmax%20%5Cleft(%5Cfrac%7BQ'%20K'%5E%7BT%7D%7D%7B%5Csqrt%7Bd_%7Bk%7D%7D%7D%5Cright)V'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6246" y="1399181"/>
            <a:ext cx="4162254" cy="5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 title="[89,89,89,&quot;https://www.codecogs.com/eqnedit.php?latex=Q'*K'%5E%7BT%7D%20%5Cin%20%5Cmathcal%7BR%7D%5E%7Bseq%20%5Ctimes%20seq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475" y="3027825"/>
            <a:ext cx="2163041" cy="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5" title="[89,89,89,&quot;https://www.codecogs.com/eqnedit.php?latex=(Q'*K'%5E%7BT%7D)*V'%20%5Cin%20%5Cmathcal%7BR%7D%5E%7Bseq%20%5Ctimes%20d_%7Bmodel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9632" y="3518900"/>
            <a:ext cx="2958104" cy="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5" title="[89,89,89,&quot;https://www.codecogs.com/eqnedit.php?latex=K'%20%5Cin%20%5Cmathcal%7BR%7D%5E%7Bseq%20%5Ctimes%20d_%7Bmodel%7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8600" y="2810275"/>
            <a:ext cx="1860982" cy="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5" title="[89,89,89,&quot;https://www.codecogs.com/eqnedit.php?latex=V'%20%5Cin%20%5Cmathcal%7BR%7D%5E%7Bseq%20%5Ctimes%20d_%7Bmodel%7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72147" y="3316552"/>
            <a:ext cx="1825685" cy="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2355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Multi-Head Attention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415" name="Google Shape;415;p26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6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7" name="Google Shape;4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925" y="927500"/>
            <a:ext cx="3096568" cy="36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275" y="1225725"/>
            <a:ext cx="1732675" cy="32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6"/>
          <p:cNvSpPr txBox="1"/>
          <p:nvPr/>
        </p:nvSpPr>
        <p:spPr>
          <a:xfrm>
            <a:off x="1107025" y="627175"/>
            <a:ext cx="2445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Scaled dot product attention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5404800" y="627175"/>
            <a:ext cx="2445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Multi-Head attention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3084775" y="2772975"/>
            <a:ext cx="195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Images taken from the original paper cited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A red and white logo&#10;&#10;Description automatically generated" id="423" name="Google Shape;4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/>
          <p:nvPr>
            <p:ph type="title"/>
          </p:nvPr>
        </p:nvSpPr>
        <p:spPr>
          <a:xfrm>
            <a:off x="181950" y="-4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Albert Sans"/>
                <a:ea typeface="Albert Sans"/>
                <a:cs typeface="Albert Sans"/>
                <a:sym typeface="Albert Sans"/>
              </a:rPr>
              <a:t>Multi-Head Attention</a:t>
            </a:r>
            <a:endParaRPr sz="22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429" name="Google Shape;429;p27"/>
          <p:cNvCxnSpPr/>
          <p:nvPr/>
        </p:nvCxnSpPr>
        <p:spPr>
          <a:xfrm flipH="1" rot="10800000">
            <a:off x="156825" y="3746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430" name="Google Shape;4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7"/>
          <p:cNvPicPr preferRelativeResize="0"/>
          <p:nvPr/>
        </p:nvPicPr>
        <p:blipFill rotWithShape="1">
          <a:blip r:embed="rId4">
            <a:alphaModFix/>
          </a:blip>
          <a:srcRect b="3011" l="0" r="46783" t="36638"/>
          <a:stretch/>
        </p:blipFill>
        <p:spPr>
          <a:xfrm>
            <a:off x="6900" y="767875"/>
            <a:ext cx="2103751" cy="28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7"/>
          <p:cNvSpPr/>
          <p:nvPr/>
        </p:nvSpPr>
        <p:spPr>
          <a:xfrm>
            <a:off x="752550" y="1809425"/>
            <a:ext cx="1160100" cy="52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 txBox="1"/>
          <p:nvPr/>
        </p:nvSpPr>
        <p:spPr>
          <a:xfrm>
            <a:off x="2550950" y="1029725"/>
            <a:ext cx="5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Q’</a:t>
            </a:r>
            <a:endParaRPr b="1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3549100" y="1175075"/>
            <a:ext cx="548400" cy="1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5" name="Google Shape;435;p27"/>
          <p:cNvGraphicFramePr/>
          <p:nvPr/>
        </p:nvGraphicFramePr>
        <p:xfrm>
          <a:off x="4230825" y="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4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6" name="Google Shape;436;p27"/>
          <p:cNvGraphicFramePr/>
          <p:nvPr/>
        </p:nvGraphicFramePr>
        <p:xfrm>
          <a:off x="4688025" y="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7" name="Google Shape;437;p27"/>
          <p:cNvGraphicFramePr/>
          <p:nvPr/>
        </p:nvGraphicFramePr>
        <p:xfrm>
          <a:off x="5145225" y="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8" name="Google Shape;438;p27"/>
          <p:cNvSpPr/>
          <p:nvPr/>
        </p:nvSpPr>
        <p:spPr>
          <a:xfrm rot="5400000">
            <a:off x="4364493" y="561927"/>
            <a:ext cx="115500" cy="375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3835800" y="505263"/>
            <a:ext cx="4509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r>
              <a:rPr baseline="-25000" lang="en" sz="1800">
                <a:solidFill>
                  <a:schemeClr val="dk2"/>
                </a:solidFill>
              </a:rPr>
              <a:t>k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982300" y="1872875"/>
            <a:ext cx="142800" cy="120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 txBox="1"/>
          <p:nvPr/>
        </p:nvSpPr>
        <p:spPr>
          <a:xfrm>
            <a:off x="8066050" y="2158600"/>
            <a:ext cx="890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seq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2" name="Google Shape;442;p27"/>
          <p:cNvSpPr/>
          <p:nvPr/>
        </p:nvSpPr>
        <p:spPr>
          <a:xfrm rot="-5400000">
            <a:off x="4810125" y="-19200"/>
            <a:ext cx="142800" cy="1301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 txBox="1"/>
          <p:nvPr/>
        </p:nvSpPr>
        <p:spPr>
          <a:xfrm>
            <a:off x="4682025" y="225888"/>
            <a:ext cx="7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</a:t>
            </a:r>
            <a:r>
              <a:rPr baseline="-25000" lang="en" sz="1300">
                <a:solidFill>
                  <a:schemeClr val="dk2"/>
                </a:solidFill>
              </a:rPr>
              <a:t>model</a:t>
            </a:r>
            <a:endParaRPr baseline="-25000" sz="1300">
              <a:solidFill>
                <a:schemeClr val="dk2"/>
              </a:solidFill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2613425" y="2440300"/>
            <a:ext cx="5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K’</a:t>
            </a:r>
            <a:endParaRPr b="1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611575" y="2585650"/>
            <a:ext cx="548400" cy="1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6" name="Google Shape;446;p27"/>
          <p:cNvGraphicFramePr/>
          <p:nvPr/>
        </p:nvGraphicFramePr>
        <p:xfrm>
          <a:off x="4293300" y="22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4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7" name="Google Shape;447;p27"/>
          <p:cNvGraphicFramePr/>
          <p:nvPr/>
        </p:nvGraphicFramePr>
        <p:xfrm>
          <a:off x="4750500" y="22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8" name="Google Shape;448;p27"/>
          <p:cNvGraphicFramePr/>
          <p:nvPr/>
        </p:nvGraphicFramePr>
        <p:xfrm>
          <a:off x="5207700" y="22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49" name="Google Shape;449;p27"/>
          <p:cNvCxnSpPr/>
          <p:nvPr/>
        </p:nvCxnSpPr>
        <p:spPr>
          <a:xfrm flipH="1">
            <a:off x="4426050" y="1998725"/>
            <a:ext cx="90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7"/>
          <p:cNvCxnSpPr/>
          <p:nvPr/>
        </p:nvCxnSpPr>
        <p:spPr>
          <a:xfrm>
            <a:off x="4902650" y="1980725"/>
            <a:ext cx="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7"/>
          <p:cNvCxnSpPr/>
          <p:nvPr/>
        </p:nvCxnSpPr>
        <p:spPr>
          <a:xfrm>
            <a:off x="5334275" y="2007700"/>
            <a:ext cx="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27"/>
          <p:cNvSpPr txBox="1"/>
          <p:nvPr/>
        </p:nvSpPr>
        <p:spPr>
          <a:xfrm>
            <a:off x="2648538" y="3894850"/>
            <a:ext cx="5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V’</a:t>
            </a:r>
            <a:endParaRPr b="1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3646688" y="4040200"/>
            <a:ext cx="548400" cy="1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4" name="Google Shape;454;p27"/>
          <p:cNvGraphicFramePr/>
          <p:nvPr/>
        </p:nvGraphicFramePr>
        <p:xfrm>
          <a:off x="4328413" y="366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5" name="Google Shape;455;p27"/>
          <p:cNvGraphicFramePr/>
          <p:nvPr/>
        </p:nvGraphicFramePr>
        <p:xfrm>
          <a:off x="4785613" y="366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6" name="Google Shape;456;p27"/>
          <p:cNvGraphicFramePr/>
          <p:nvPr/>
        </p:nvGraphicFramePr>
        <p:xfrm>
          <a:off x="5242813" y="366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7" name="Google Shape;457;p27"/>
          <p:cNvCxnSpPr/>
          <p:nvPr/>
        </p:nvCxnSpPr>
        <p:spPr>
          <a:xfrm>
            <a:off x="4956600" y="3401500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7"/>
          <p:cNvCxnSpPr/>
          <p:nvPr/>
        </p:nvCxnSpPr>
        <p:spPr>
          <a:xfrm>
            <a:off x="5388225" y="3401500"/>
            <a:ext cx="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7"/>
          <p:cNvCxnSpPr/>
          <p:nvPr/>
        </p:nvCxnSpPr>
        <p:spPr>
          <a:xfrm flipH="1">
            <a:off x="4471025" y="3437450"/>
            <a:ext cx="900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60" name="Google Shape;460;p27"/>
          <p:cNvGraphicFramePr/>
          <p:nvPr/>
        </p:nvGraphicFramePr>
        <p:xfrm>
          <a:off x="6594988" y="188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1" name="Google Shape;461;p27"/>
          <p:cNvGraphicFramePr/>
          <p:nvPr/>
        </p:nvGraphicFramePr>
        <p:xfrm>
          <a:off x="7052188" y="188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2" name="Google Shape;462;p27"/>
          <p:cNvGraphicFramePr/>
          <p:nvPr/>
        </p:nvGraphicFramePr>
        <p:xfrm>
          <a:off x="7509388" y="188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63" name="Google Shape;4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957" y="3821518"/>
            <a:ext cx="2693998" cy="46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27"/>
          <p:cNvCxnSpPr/>
          <p:nvPr/>
        </p:nvCxnSpPr>
        <p:spPr>
          <a:xfrm flipH="1" rot="10800000">
            <a:off x="4470100" y="3086250"/>
            <a:ext cx="2311800" cy="1762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27"/>
          <p:cNvCxnSpPr/>
          <p:nvPr/>
        </p:nvCxnSpPr>
        <p:spPr>
          <a:xfrm flipH="1" rot="10800000">
            <a:off x="4956600" y="3095200"/>
            <a:ext cx="2319000" cy="175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27"/>
          <p:cNvCxnSpPr/>
          <p:nvPr/>
        </p:nvCxnSpPr>
        <p:spPr>
          <a:xfrm flipH="1" rot="10800000">
            <a:off x="5405275" y="3068275"/>
            <a:ext cx="2329800" cy="1762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467" name="Google Shape;467;p27"/>
          <p:cNvSpPr txBox="1"/>
          <p:nvPr/>
        </p:nvSpPr>
        <p:spPr>
          <a:xfrm>
            <a:off x="6543875" y="1339013"/>
            <a:ext cx="48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468" name="Google Shape;468;p27"/>
          <p:cNvSpPr txBox="1"/>
          <p:nvPr/>
        </p:nvSpPr>
        <p:spPr>
          <a:xfrm>
            <a:off x="7001075" y="1339013"/>
            <a:ext cx="48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469" name="Google Shape;469;p27"/>
          <p:cNvSpPr txBox="1"/>
          <p:nvPr/>
        </p:nvSpPr>
        <p:spPr>
          <a:xfrm>
            <a:off x="7534475" y="1339013"/>
            <a:ext cx="48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470" name="Google Shape;470;p27"/>
          <p:cNvSpPr/>
          <p:nvPr/>
        </p:nvSpPr>
        <p:spPr>
          <a:xfrm rot="5400000">
            <a:off x="6726693" y="1628727"/>
            <a:ext cx="115500" cy="375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7"/>
          <p:cNvSpPr txBox="1"/>
          <p:nvPr/>
        </p:nvSpPr>
        <p:spPr>
          <a:xfrm>
            <a:off x="6274200" y="1572063"/>
            <a:ext cx="4509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r>
              <a:rPr baseline="-25000" lang="en" sz="1800">
                <a:solidFill>
                  <a:schemeClr val="dk2"/>
                </a:solidFill>
              </a:rPr>
              <a:t>k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7154000" y="3454975"/>
            <a:ext cx="142800" cy="35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 rot="5400000">
            <a:off x="7161575" y="2703525"/>
            <a:ext cx="142800" cy="127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7"/>
          <p:cNvSpPr txBox="1"/>
          <p:nvPr/>
        </p:nvSpPr>
        <p:spPr>
          <a:xfrm>
            <a:off x="6605725" y="3814675"/>
            <a:ext cx="1301400" cy="5727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H </a:t>
            </a:r>
            <a:endParaRPr b="1" sz="2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(seq, h x d</a:t>
            </a:r>
            <a:r>
              <a:rPr baseline="-25000" lang="en" sz="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</a:t>
            </a:r>
            <a:r>
              <a:rPr lang="en" sz="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)</a:t>
            </a:r>
            <a:endParaRPr sz="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68025" y="3982525"/>
            <a:ext cx="188700" cy="197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 txBox="1"/>
          <p:nvPr/>
        </p:nvSpPr>
        <p:spPr>
          <a:xfrm>
            <a:off x="8080525" y="3775700"/>
            <a:ext cx="106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W</a:t>
            </a:r>
            <a:r>
              <a:rPr b="1" baseline="30000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o</a:t>
            </a:r>
            <a:endParaRPr b="1" baseline="30000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h x d</a:t>
            </a:r>
            <a:r>
              <a:rPr baseline="-25000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, d</a:t>
            </a:r>
            <a:r>
              <a:rPr baseline="-25000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7110475" y="4739675"/>
            <a:ext cx="291900" cy="171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"/>
          <p:cNvSpPr txBox="1"/>
          <p:nvPr/>
        </p:nvSpPr>
        <p:spPr>
          <a:xfrm>
            <a:off x="7486225" y="4461525"/>
            <a:ext cx="1609500" cy="6792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MultiHead</a:t>
            </a:r>
            <a:endParaRPr b="1" sz="1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(seq,d</a:t>
            </a:r>
            <a:r>
              <a:rPr baseline="-25000"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2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79" name="Google Shape;479;p27" title="[89,89,89,&quot;https://www.codecogs.com/eqnedit.php?latex=Q'%20%5Cin%20%5Cmathcal%7BR%7D%5E%7Bseq%20%5Ctimes%20d_%7Bmodel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098" y="1534187"/>
            <a:ext cx="116800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7" title="[89,89,89,&quot;https://www.codecogs.com/eqnedit.php?latex=K'%20%5Cin%20%5Cmathcal%7BR%7D%5E%7Bseq%20%5Ctimes%20d_%7Bmodel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6788" y="2945350"/>
            <a:ext cx="139190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7"/>
          <p:cNvSpPr/>
          <p:nvPr/>
        </p:nvSpPr>
        <p:spPr>
          <a:xfrm>
            <a:off x="5587150" y="765500"/>
            <a:ext cx="142800" cy="120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"/>
          <p:cNvSpPr txBox="1"/>
          <p:nvPr/>
        </p:nvSpPr>
        <p:spPr>
          <a:xfrm>
            <a:off x="5670900" y="1051225"/>
            <a:ext cx="890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seq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83" name="Google Shape;483;p27" title="[89,89,89,&quot;https://www.codecogs.com/eqnedit.php?latex=V'%20%5Cin%20%5Cmathcal%7BR%7D%5E%7Bseq%20%5Ctimes%20d_%7Bmodel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29500" y="4356542"/>
            <a:ext cx="136548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7" title="[0,0,0,&quot;https://www.codecogs.com/eqnedit.php?latex=Attention%20(Q%2CK%2CV)%20%3D%20softmax%20%5Cleft(%5Cfrac%7BQ%20K%5E%7BT%7D%7D%7B%5Csqrt%7Bd_%7Bk%7D%7D%7D%5Cright)V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93050" y="3457742"/>
            <a:ext cx="1481146" cy="1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7"/>
          <p:cNvSpPr txBox="1"/>
          <p:nvPr/>
        </p:nvSpPr>
        <p:spPr>
          <a:xfrm>
            <a:off x="148575" y="4816275"/>
            <a:ext cx="364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8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10"/>
              </a:rPr>
              <a:t>https://www.youtube.com/watch?v=ISNdQcPhsts</a:t>
            </a:r>
            <a:r>
              <a:rPr lang="en" sz="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Add &amp; Norm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491" name="Google Shape;491;p28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492" name="Google Shape;4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8"/>
          <p:cNvPicPr preferRelativeResize="0"/>
          <p:nvPr/>
        </p:nvPicPr>
        <p:blipFill rotWithShape="1">
          <a:blip r:embed="rId4">
            <a:alphaModFix/>
          </a:blip>
          <a:srcRect b="3011" l="0" r="46783" t="36638"/>
          <a:stretch/>
        </p:blipFill>
        <p:spPr>
          <a:xfrm>
            <a:off x="7825" y="947725"/>
            <a:ext cx="2576924" cy="354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8"/>
          <p:cNvSpPr/>
          <p:nvPr/>
        </p:nvSpPr>
        <p:spPr>
          <a:xfrm>
            <a:off x="842475" y="1890350"/>
            <a:ext cx="1555800" cy="36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3009025" y="2595975"/>
            <a:ext cx="18435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Multi-Head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Attention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496" name="Google Shape;496;p28"/>
          <p:cNvCxnSpPr/>
          <p:nvPr/>
        </p:nvCxnSpPr>
        <p:spPr>
          <a:xfrm flipH="1" rot="10800000">
            <a:off x="3395700" y="3171650"/>
            <a:ext cx="90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28"/>
          <p:cNvCxnSpPr>
            <a:endCxn id="495" idx="2"/>
          </p:cNvCxnSpPr>
          <p:nvPr/>
        </p:nvCxnSpPr>
        <p:spPr>
          <a:xfrm flipH="1" rot="10800000">
            <a:off x="3926275" y="3168675"/>
            <a:ext cx="45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28"/>
          <p:cNvCxnSpPr/>
          <p:nvPr/>
        </p:nvCxnSpPr>
        <p:spPr>
          <a:xfrm rot="10800000">
            <a:off x="4685825" y="3198625"/>
            <a:ext cx="90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28"/>
          <p:cNvSpPr txBox="1"/>
          <p:nvPr/>
        </p:nvSpPr>
        <p:spPr>
          <a:xfrm>
            <a:off x="2865100" y="3216775"/>
            <a:ext cx="47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3585638" y="3216775"/>
            <a:ext cx="47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4309100" y="3229825"/>
            <a:ext cx="47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02" name="Google Shape;502;p28"/>
          <p:cNvCxnSpPr/>
          <p:nvPr/>
        </p:nvCxnSpPr>
        <p:spPr>
          <a:xfrm>
            <a:off x="3386750" y="3675025"/>
            <a:ext cx="1313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8"/>
          <p:cNvCxnSpPr/>
          <p:nvPr/>
        </p:nvCxnSpPr>
        <p:spPr>
          <a:xfrm>
            <a:off x="3926233" y="3666050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28"/>
          <p:cNvSpPr/>
          <p:nvPr/>
        </p:nvSpPr>
        <p:spPr>
          <a:xfrm>
            <a:off x="3696701" y="1651825"/>
            <a:ext cx="476700" cy="5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3795616" y="1786716"/>
            <a:ext cx="242700" cy="226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28"/>
          <p:cNvCxnSpPr>
            <a:endCxn id="504" idx="2"/>
          </p:cNvCxnSpPr>
          <p:nvPr/>
        </p:nvCxnSpPr>
        <p:spPr>
          <a:xfrm flipH="1" rot="5400000">
            <a:off x="2725601" y="2879125"/>
            <a:ext cx="2189700" cy="247500"/>
          </a:xfrm>
          <a:prstGeom prst="bentConnector4">
            <a:avLst>
              <a:gd fmla="val 412" name="adj1"/>
              <a:gd fmla="val 5468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7" name="Google Shape;507;p28"/>
          <p:cNvCxnSpPr>
            <a:stCxn id="495" idx="0"/>
            <a:endCxn id="504" idx="4"/>
          </p:cNvCxnSpPr>
          <p:nvPr/>
        </p:nvCxnSpPr>
        <p:spPr>
          <a:xfrm flipH="1" rot="10800000">
            <a:off x="3930775" y="2164275"/>
            <a:ext cx="42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28"/>
          <p:cNvSpPr txBox="1"/>
          <p:nvPr/>
        </p:nvSpPr>
        <p:spPr>
          <a:xfrm>
            <a:off x="3305775" y="4062175"/>
            <a:ext cx="431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2566025" y="2145925"/>
            <a:ext cx="1380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Sublayer(x)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5013500" y="947725"/>
            <a:ext cx="3521400" cy="148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Add the residual connection: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residual_connection = 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x</a:t>
            </a: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+ Sublayer(x)</a:t>
            </a:r>
            <a:endParaRPr b="1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5040100" y="2835925"/>
            <a:ext cx="3521400" cy="21297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Reason for residual connection: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Knowledge preservation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Vanishing gradient 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problem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Add &amp; Norm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17" name="Google Shape;517;p29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518" name="Google Shape;5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9"/>
          <p:cNvPicPr preferRelativeResize="0"/>
          <p:nvPr/>
        </p:nvPicPr>
        <p:blipFill rotWithShape="1">
          <a:blip r:embed="rId4">
            <a:alphaModFix/>
          </a:blip>
          <a:srcRect b="3011" l="0" r="46783" t="36638"/>
          <a:stretch/>
        </p:blipFill>
        <p:spPr>
          <a:xfrm>
            <a:off x="7825" y="947725"/>
            <a:ext cx="2576924" cy="354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9"/>
          <p:cNvSpPr/>
          <p:nvPr/>
        </p:nvSpPr>
        <p:spPr>
          <a:xfrm>
            <a:off x="842475" y="1890350"/>
            <a:ext cx="1555800" cy="36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3275400" y="2761525"/>
            <a:ext cx="1843500" cy="57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Multi-Head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Attention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22" name="Google Shape;522;p29"/>
          <p:cNvCxnSpPr/>
          <p:nvPr/>
        </p:nvCxnSpPr>
        <p:spPr>
          <a:xfrm flipH="1" rot="10800000">
            <a:off x="3662075" y="3337200"/>
            <a:ext cx="9000" cy="5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29"/>
          <p:cNvCxnSpPr>
            <a:endCxn id="521" idx="2"/>
          </p:cNvCxnSpPr>
          <p:nvPr/>
        </p:nvCxnSpPr>
        <p:spPr>
          <a:xfrm flipH="1" rot="10800000">
            <a:off x="4192650" y="3334225"/>
            <a:ext cx="45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29"/>
          <p:cNvCxnSpPr/>
          <p:nvPr/>
        </p:nvCxnSpPr>
        <p:spPr>
          <a:xfrm rot="10800000">
            <a:off x="4952200" y="3364175"/>
            <a:ext cx="90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29"/>
          <p:cNvSpPr txBox="1"/>
          <p:nvPr/>
        </p:nvSpPr>
        <p:spPr>
          <a:xfrm>
            <a:off x="3131475" y="3382325"/>
            <a:ext cx="47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3852013" y="3382325"/>
            <a:ext cx="47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4575475" y="3395375"/>
            <a:ext cx="47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28" name="Google Shape;528;p29"/>
          <p:cNvCxnSpPr/>
          <p:nvPr/>
        </p:nvCxnSpPr>
        <p:spPr>
          <a:xfrm>
            <a:off x="3653125" y="3840575"/>
            <a:ext cx="1313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9"/>
          <p:cNvCxnSpPr/>
          <p:nvPr/>
        </p:nvCxnSpPr>
        <p:spPr>
          <a:xfrm>
            <a:off x="4192608" y="3831600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29"/>
          <p:cNvSpPr/>
          <p:nvPr/>
        </p:nvSpPr>
        <p:spPr>
          <a:xfrm>
            <a:off x="3963076" y="1817375"/>
            <a:ext cx="476700" cy="51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061991" y="1952266"/>
            <a:ext cx="242700" cy="226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29"/>
          <p:cNvCxnSpPr>
            <a:endCxn id="530" idx="2"/>
          </p:cNvCxnSpPr>
          <p:nvPr/>
        </p:nvCxnSpPr>
        <p:spPr>
          <a:xfrm flipH="1" rot="5400000">
            <a:off x="2991976" y="3044675"/>
            <a:ext cx="2189700" cy="247500"/>
          </a:xfrm>
          <a:prstGeom prst="bentConnector4">
            <a:avLst>
              <a:gd fmla="val 412" name="adj1"/>
              <a:gd fmla="val 54322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3" name="Google Shape;533;p29"/>
          <p:cNvCxnSpPr>
            <a:stCxn id="521" idx="0"/>
            <a:endCxn id="530" idx="4"/>
          </p:cNvCxnSpPr>
          <p:nvPr/>
        </p:nvCxnSpPr>
        <p:spPr>
          <a:xfrm flipH="1" rot="10800000">
            <a:off x="4197150" y="2329825"/>
            <a:ext cx="42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29"/>
          <p:cNvSpPr txBox="1"/>
          <p:nvPr/>
        </p:nvSpPr>
        <p:spPr>
          <a:xfrm>
            <a:off x="3572150" y="4227725"/>
            <a:ext cx="431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5" name="Google Shape;535;p29"/>
          <p:cNvSpPr txBox="1"/>
          <p:nvPr/>
        </p:nvSpPr>
        <p:spPr>
          <a:xfrm>
            <a:off x="2832400" y="2311475"/>
            <a:ext cx="1380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Sublayer(x)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6" name="Google Shape;536;p29"/>
          <p:cNvSpPr txBox="1"/>
          <p:nvPr/>
        </p:nvSpPr>
        <p:spPr>
          <a:xfrm>
            <a:off x="5553025" y="2232475"/>
            <a:ext cx="3521400" cy="218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z = x + Sublayer(x)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Norm(z) = 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37" name="Google Shape;537;p29" title="[89,89,89,&quot;https://www.codecogs.com/eqnedit.php?latex=%5Cfrac%7Bz-mean(z)%7D%7B%5Csqrt%7B%5Csigma(z)%5E%7B2%7D%2B%5Cepsilon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8325" y="3022769"/>
            <a:ext cx="1843499" cy="87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Feed Forward layer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43" name="Google Shape;543;p30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544" name="Google Shape;5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0"/>
          <p:cNvPicPr preferRelativeResize="0"/>
          <p:nvPr/>
        </p:nvPicPr>
        <p:blipFill rotWithShape="1">
          <a:blip r:embed="rId4">
            <a:alphaModFix/>
          </a:blip>
          <a:srcRect b="3011" l="0" r="46783" t="36638"/>
          <a:stretch/>
        </p:blipFill>
        <p:spPr>
          <a:xfrm>
            <a:off x="7825" y="947725"/>
            <a:ext cx="2690825" cy="3697873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0"/>
          <p:cNvSpPr/>
          <p:nvPr/>
        </p:nvSpPr>
        <p:spPr>
          <a:xfrm>
            <a:off x="1026100" y="1233925"/>
            <a:ext cx="1438800" cy="61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9475" y="1387525"/>
            <a:ext cx="4485725" cy="69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8" name="Google Shape;548;p30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30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50" name="Google Shape;550;p30"/>
          <p:cNvSpPr/>
          <p:nvPr/>
        </p:nvSpPr>
        <p:spPr>
          <a:xfrm>
            <a:off x="4784825" y="1215925"/>
            <a:ext cx="2104200" cy="1034100"/>
          </a:xfrm>
          <a:prstGeom prst="ellipse">
            <a:avLst/>
          </a:prstGeom>
          <a:noFill/>
          <a:ln cap="flat" cmpd="sng" w="28575">
            <a:solidFill>
              <a:srgbClr val="F1C23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30"/>
          <p:cNvCxnSpPr>
            <a:stCxn id="550" idx="4"/>
            <a:endCxn id="552" idx="0"/>
          </p:cNvCxnSpPr>
          <p:nvPr/>
        </p:nvCxnSpPr>
        <p:spPr>
          <a:xfrm>
            <a:off x="5836925" y="2250025"/>
            <a:ext cx="5400" cy="5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0"/>
          <p:cNvSpPr txBox="1"/>
          <p:nvPr/>
        </p:nvSpPr>
        <p:spPr>
          <a:xfrm>
            <a:off x="4614901" y="2839275"/>
            <a:ext cx="245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ReLU activation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Decoder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58" name="Google Shape;558;p31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559" name="Google Shape;5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31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31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62" name="Google Shape;56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75" y="612425"/>
            <a:ext cx="2678576" cy="3834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1"/>
          <p:cNvSpPr/>
          <p:nvPr/>
        </p:nvSpPr>
        <p:spPr>
          <a:xfrm>
            <a:off x="1417025" y="631450"/>
            <a:ext cx="1431000" cy="383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 txBox="1"/>
          <p:nvPr>
            <p:ph idx="1" type="body"/>
          </p:nvPr>
        </p:nvSpPr>
        <p:spPr>
          <a:xfrm>
            <a:off x="4414063" y="766375"/>
            <a:ext cx="14697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Outputs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5" name="Google Shape;565;p31"/>
          <p:cNvSpPr/>
          <p:nvPr/>
        </p:nvSpPr>
        <p:spPr>
          <a:xfrm>
            <a:off x="3796238" y="776725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6" name="Google Shape;566;p31"/>
          <p:cNvSpPr/>
          <p:nvPr/>
        </p:nvSpPr>
        <p:spPr>
          <a:xfrm>
            <a:off x="3796238" y="1995925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7" name="Google Shape;567;p31"/>
          <p:cNvSpPr txBox="1"/>
          <p:nvPr>
            <p:ph idx="1" type="body"/>
          </p:nvPr>
        </p:nvSpPr>
        <p:spPr>
          <a:xfrm>
            <a:off x="4414063" y="1985575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Positional Encoding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8" name="Google Shape;568;p31"/>
          <p:cNvSpPr/>
          <p:nvPr/>
        </p:nvSpPr>
        <p:spPr>
          <a:xfrm>
            <a:off x="3796238" y="2681725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9" name="Google Shape;569;p31"/>
          <p:cNvSpPr txBox="1"/>
          <p:nvPr>
            <p:ph idx="1" type="body"/>
          </p:nvPr>
        </p:nvSpPr>
        <p:spPr>
          <a:xfrm>
            <a:off x="4414063" y="2671375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Masked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Multi-Head Attention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0" name="Google Shape;570;p31"/>
          <p:cNvSpPr/>
          <p:nvPr/>
        </p:nvSpPr>
        <p:spPr>
          <a:xfrm>
            <a:off x="3796238" y="3977125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1" name="Google Shape;571;p31"/>
          <p:cNvSpPr txBox="1"/>
          <p:nvPr>
            <p:ph idx="1" type="body"/>
          </p:nvPr>
        </p:nvSpPr>
        <p:spPr>
          <a:xfrm>
            <a:off x="4414063" y="3966775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Feedforward network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3796238" y="1386325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3" name="Google Shape;573;p31"/>
          <p:cNvSpPr txBox="1"/>
          <p:nvPr>
            <p:ph idx="1" type="body"/>
          </p:nvPr>
        </p:nvSpPr>
        <p:spPr>
          <a:xfrm>
            <a:off x="4414063" y="1375975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Output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embedding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4" name="Google Shape;574;p31"/>
          <p:cNvSpPr/>
          <p:nvPr/>
        </p:nvSpPr>
        <p:spPr>
          <a:xfrm>
            <a:off x="3805230" y="3291325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5" name="Google Shape;575;p31"/>
          <p:cNvSpPr txBox="1"/>
          <p:nvPr>
            <p:ph idx="1" type="body"/>
          </p:nvPr>
        </p:nvSpPr>
        <p:spPr>
          <a:xfrm>
            <a:off x="4423055" y="3280975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Masked Multi-Head Attention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6" name="Google Shape;576;p31"/>
          <p:cNvSpPr/>
          <p:nvPr/>
        </p:nvSpPr>
        <p:spPr>
          <a:xfrm>
            <a:off x="7360963" y="3817800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7" name="Google Shape;577;p31"/>
          <p:cNvSpPr txBox="1"/>
          <p:nvPr>
            <p:ph idx="1" type="body"/>
          </p:nvPr>
        </p:nvSpPr>
        <p:spPr>
          <a:xfrm>
            <a:off x="7978792" y="3807450"/>
            <a:ext cx="9288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Linear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82575" y="7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Introduction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529650" y="595175"/>
            <a:ext cx="28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Sequential Models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84875" y="5951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 rot="10800000">
            <a:off x="257425" y="44860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03350" y="4510725"/>
            <a:ext cx="82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Source:</a:t>
            </a:r>
            <a:endParaRPr sz="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https://www.youtube.com/watch?v=lWPkNkShNbo&amp;list=PLuhqtP7jdD8ARBnzj8SZwNFhwWT89fAFr</a:t>
            </a:r>
            <a:r>
              <a:rPr lang="en" sz="7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https://medium.com/metaor-artificial-intelligence/the-exploding-and-vanishing-gradients-problem-in-time-series-6b87d558d22</a:t>
            </a:r>
            <a:r>
              <a:rPr lang="en" sz="7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6"/>
              </a:rPr>
              <a:t>https://towardsdatascience.com/learn-how-recurrent-neural-networks-work-84e975feaaf7</a:t>
            </a:r>
            <a:r>
              <a:rPr lang="en" sz="7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52775" y="793300"/>
            <a:ext cx="701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RNN</a:t>
            </a:r>
            <a:endParaRPr b="1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7400" y="1373075"/>
            <a:ext cx="364807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0900" y="1271725"/>
            <a:ext cx="1975325" cy="1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0175" y="2866675"/>
            <a:ext cx="27813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691550" y="1365500"/>
            <a:ext cx="988200" cy="4623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Predicted next word</a:t>
            </a:r>
            <a:endParaRPr sz="12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724075" y="3646250"/>
            <a:ext cx="988200" cy="4623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Input words</a:t>
            </a:r>
            <a:endParaRPr sz="12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855075" y="4170125"/>
            <a:ext cx="4484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Image Courtsey: </a:t>
            </a:r>
            <a:r>
              <a:rPr lang="en" sz="5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10"/>
              </a:rPr>
              <a:t>https://medium.com/metaor-artificial-intelligence/the-exploding-and-vanishing-gradients-problem-in-time-series-6b87d558d22</a:t>
            </a:r>
            <a:r>
              <a:rPr lang="en" sz="5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5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Outputs and output embedding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83" name="Google Shape;583;p32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584" name="Google Shape;5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5" name="Google Shape;585;p32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2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87" name="Google Shape;587;p32"/>
          <p:cNvPicPr preferRelativeResize="0"/>
          <p:nvPr/>
        </p:nvPicPr>
        <p:blipFill rotWithShape="1">
          <a:blip r:embed="rId4">
            <a:alphaModFix/>
          </a:blip>
          <a:srcRect b="0" l="50263" r="0" t="0"/>
          <a:stretch/>
        </p:blipFill>
        <p:spPr>
          <a:xfrm>
            <a:off x="204750" y="612425"/>
            <a:ext cx="1332200" cy="383492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2"/>
          <p:cNvSpPr txBox="1"/>
          <p:nvPr/>
        </p:nvSpPr>
        <p:spPr>
          <a:xfrm>
            <a:off x="2464850" y="627700"/>
            <a:ext cx="502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Consider a task of text generation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9" name="Google Shape;589;p32"/>
          <p:cNvSpPr txBox="1"/>
          <p:nvPr/>
        </p:nvSpPr>
        <p:spPr>
          <a:xfrm>
            <a:off x="1868950" y="1096400"/>
            <a:ext cx="169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How are you?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90" name="Google Shape;590;p32"/>
          <p:cNvSpPr txBox="1"/>
          <p:nvPr/>
        </p:nvSpPr>
        <p:spPr>
          <a:xfrm>
            <a:off x="1664550" y="1461350"/>
            <a:ext cx="288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&lt;start&gt;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I am good. </a:t>
            </a:r>
            <a:r>
              <a:rPr lang="en" sz="1800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&lt;end&gt;</a:t>
            </a:r>
            <a:endParaRPr sz="1800">
              <a:solidFill>
                <a:srgbClr val="FF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91" name="Google Shape;591;p32"/>
          <p:cNvSpPr/>
          <p:nvPr/>
        </p:nvSpPr>
        <p:spPr>
          <a:xfrm>
            <a:off x="288750" y="3095300"/>
            <a:ext cx="1375800" cy="135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2" name="Google Shape;592;p32"/>
          <p:cNvGraphicFramePr/>
          <p:nvPr/>
        </p:nvGraphicFramePr>
        <p:xfrm>
          <a:off x="1968025" y="238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3" name="Google Shape;593;p32"/>
          <p:cNvGraphicFramePr/>
          <p:nvPr/>
        </p:nvGraphicFramePr>
        <p:xfrm>
          <a:off x="2350875" y="2388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2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4" name="Google Shape;594;p32"/>
          <p:cNvGraphicFramePr/>
          <p:nvPr/>
        </p:nvGraphicFramePr>
        <p:xfrm>
          <a:off x="2731875" y="2388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95" name="Google Shape;595;p32" title="[89,89,89,&quot;https://www.codecogs.com/eqnedit.php?latex=e_%7Bp%7D%5E%7B1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5450" y="1958206"/>
            <a:ext cx="233700" cy="377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 title="[89,89,89,&quot;https://www.codecogs.com/eqnedit.php?latex=e_%7Bp%7D%5E%7B2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6461" y="1958213"/>
            <a:ext cx="233700" cy="3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2" title="[89,89,89,&quot;https://www.codecogs.com/eqnedit.php?latex=e_%7Bp%7D%5E%7B0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2600" y="1982043"/>
            <a:ext cx="233700" cy="377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8" name="Google Shape;598;p32"/>
          <p:cNvGraphicFramePr/>
          <p:nvPr/>
        </p:nvGraphicFramePr>
        <p:xfrm>
          <a:off x="3112875" y="2388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9" name="Google Shape;599;p32"/>
          <p:cNvGraphicFramePr/>
          <p:nvPr/>
        </p:nvGraphicFramePr>
        <p:xfrm>
          <a:off x="3493875" y="2388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00" name="Google Shape;600;p32" title="[89,89,89,&quot;https://www.codecogs.com/eqnedit.php?latex=e_%7Bp%7D%5E%7B3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7440" y="1958236"/>
            <a:ext cx="233700" cy="37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2" title="[89,89,89,&quot;https://www.codecogs.com/eqnedit.php?latex=e_%7Bp%7D%5E%7B4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68440" y="1958236"/>
            <a:ext cx="233700" cy="379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32"/>
          <p:cNvCxnSpPr/>
          <p:nvPr/>
        </p:nvCxnSpPr>
        <p:spPr>
          <a:xfrm flipH="1" rot="10800000">
            <a:off x="1655550" y="2411925"/>
            <a:ext cx="287700" cy="9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32"/>
          <p:cNvCxnSpPr/>
          <p:nvPr/>
        </p:nvCxnSpPr>
        <p:spPr>
          <a:xfrm flipH="1" rot="10800000">
            <a:off x="1682525" y="4372100"/>
            <a:ext cx="323700" cy="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32"/>
          <p:cNvCxnSpPr/>
          <p:nvPr/>
        </p:nvCxnSpPr>
        <p:spPr>
          <a:xfrm flipH="1" rot="10800000">
            <a:off x="3966525" y="2178200"/>
            <a:ext cx="1061100" cy="9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32"/>
          <p:cNvCxnSpPr/>
          <p:nvPr/>
        </p:nvCxnSpPr>
        <p:spPr>
          <a:xfrm>
            <a:off x="3993500" y="3365050"/>
            <a:ext cx="11061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32"/>
          <p:cNvCxnSpPr/>
          <p:nvPr/>
        </p:nvCxnSpPr>
        <p:spPr>
          <a:xfrm>
            <a:off x="3980250" y="3589850"/>
            <a:ext cx="1088100" cy="7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32"/>
          <p:cNvSpPr txBox="1"/>
          <p:nvPr/>
        </p:nvSpPr>
        <p:spPr>
          <a:xfrm>
            <a:off x="5427350" y="1893888"/>
            <a:ext cx="553800" cy="507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</a:t>
            </a:r>
            <a:r>
              <a:rPr baseline="-25000" lang="en" sz="1800">
                <a:solidFill>
                  <a:schemeClr val="dk2"/>
                </a:solidFill>
              </a:rPr>
              <a:t>q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608" name="Google Shape;608;p32"/>
          <p:cNvSpPr txBox="1"/>
          <p:nvPr/>
        </p:nvSpPr>
        <p:spPr>
          <a:xfrm>
            <a:off x="5427350" y="3095300"/>
            <a:ext cx="553800" cy="507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</a:t>
            </a:r>
            <a:r>
              <a:rPr baseline="-25000" lang="en" sz="1800">
                <a:solidFill>
                  <a:schemeClr val="dk2"/>
                </a:solidFill>
              </a:rPr>
              <a:t>k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609" name="Google Shape;609;p32"/>
          <p:cNvSpPr txBox="1"/>
          <p:nvPr/>
        </p:nvSpPr>
        <p:spPr>
          <a:xfrm>
            <a:off x="5427350" y="4021000"/>
            <a:ext cx="553800" cy="507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</a:t>
            </a:r>
            <a:r>
              <a:rPr baseline="-25000" lang="en" sz="1800">
                <a:solidFill>
                  <a:schemeClr val="dk2"/>
                </a:solidFill>
              </a:rPr>
              <a:t>v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610" name="Google Shape;610;p32"/>
          <p:cNvSpPr/>
          <p:nvPr/>
        </p:nvSpPr>
        <p:spPr>
          <a:xfrm>
            <a:off x="5110638" y="2022125"/>
            <a:ext cx="233700" cy="2493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2"/>
          <p:cNvSpPr/>
          <p:nvPr/>
        </p:nvSpPr>
        <p:spPr>
          <a:xfrm>
            <a:off x="5146613" y="3224600"/>
            <a:ext cx="233700" cy="2493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2"/>
          <p:cNvSpPr/>
          <p:nvPr/>
        </p:nvSpPr>
        <p:spPr>
          <a:xfrm>
            <a:off x="5171863" y="4150300"/>
            <a:ext cx="233700" cy="2493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2"/>
          <p:cNvSpPr/>
          <p:nvPr/>
        </p:nvSpPr>
        <p:spPr>
          <a:xfrm>
            <a:off x="6223550" y="2052200"/>
            <a:ext cx="233700" cy="1800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2"/>
          <p:cNvSpPr/>
          <p:nvPr/>
        </p:nvSpPr>
        <p:spPr>
          <a:xfrm>
            <a:off x="6223550" y="3259250"/>
            <a:ext cx="233700" cy="1800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2"/>
          <p:cNvSpPr/>
          <p:nvPr/>
        </p:nvSpPr>
        <p:spPr>
          <a:xfrm>
            <a:off x="6223550" y="4219600"/>
            <a:ext cx="233700" cy="1800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2"/>
          <p:cNvSpPr txBox="1"/>
          <p:nvPr/>
        </p:nvSpPr>
        <p:spPr>
          <a:xfrm>
            <a:off x="6798100" y="1888238"/>
            <a:ext cx="553800" cy="507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Q’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617" name="Google Shape;617;p32"/>
          <p:cNvSpPr txBox="1"/>
          <p:nvPr/>
        </p:nvSpPr>
        <p:spPr>
          <a:xfrm>
            <a:off x="6798100" y="3066263"/>
            <a:ext cx="553800" cy="507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K’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618" name="Google Shape;618;p32"/>
          <p:cNvSpPr txBox="1"/>
          <p:nvPr/>
        </p:nvSpPr>
        <p:spPr>
          <a:xfrm>
            <a:off x="6798100" y="3970363"/>
            <a:ext cx="553800" cy="507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V’</a:t>
            </a:r>
            <a:endParaRPr baseline="-25000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3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Masked Multi-Head Attention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24" name="Google Shape;624;p33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625" name="Google Shape;6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33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33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628" name="Google Shape;628;p33"/>
          <p:cNvPicPr preferRelativeResize="0"/>
          <p:nvPr/>
        </p:nvPicPr>
        <p:blipFill rotWithShape="1">
          <a:blip r:embed="rId4">
            <a:alphaModFix/>
          </a:blip>
          <a:srcRect b="0" l="50263" r="0" t="0"/>
          <a:stretch/>
        </p:blipFill>
        <p:spPr>
          <a:xfrm>
            <a:off x="204750" y="612425"/>
            <a:ext cx="1332200" cy="3834926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3"/>
          <p:cNvSpPr/>
          <p:nvPr/>
        </p:nvSpPr>
        <p:spPr>
          <a:xfrm>
            <a:off x="117900" y="2735600"/>
            <a:ext cx="1249800" cy="50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2786200" y="1819188"/>
            <a:ext cx="553800" cy="507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Q’</a:t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631" name="Google Shape;631;p33"/>
          <p:cNvSpPr txBox="1"/>
          <p:nvPr/>
        </p:nvSpPr>
        <p:spPr>
          <a:xfrm>
            <a:off x="3869525" y="1823503"/>
            <a:ext cx="553800" cy="507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K’</a:t>
            </a:r>
            <a:r>
              <a:rPr baseline="30000" lang="en" sz="1800">
                <a:solidFill>
                  <a:schemeClr val="dk2"/>
                </a:solidFill>
              </a:rPr>
              <a:t>T</a:t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3438850" y="1938625"/>
            <a:ext cx="313800" cy="306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3"/>
          <p:cNvSpPr/>
          <p:nvPr/>
        </p:nvSpPr>
        <p:spPr>
          <a:xfrm>
            <a:off x="4540625" y="1879959"/>
            <a:ext cx="345900" cy="269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3475" y="741300"/>
            <a:ext cx="1123867" cy="2082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33"/>
          <p:cNvGraphicFramePr/>
          <p:nvPr/>
        </p:nvGraphicFramePr>
        <p:xfrm>
          <a:off x="5540875" y="8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618025"/>
                <a:gridCol w="618025"/>
                <a:gridCol w="618025"/>
                <a:gridCol w="618025"/>
                <a:gridCol w="618025"/>
              </a:tblGrid>
              <a:tr h="42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&lt;start&gt;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am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good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&lt;end&gt;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6" name="Google Shape;636;p33"/>
          <p:cNvGraphicFramePr/>
          <p:nvPr/>
        </p:nvGraphicFramePr>
        <p:xfrm>
          <a:off x="4916825" y="136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553800"/>
              </a:tblGrid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&lt;start&gt;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am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good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&lt;end&gt;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7" name="Google Shape;637;p33"/>
          <p:cNvGraphicFramePr/>
          <p:nvPr/>
        </p:nvGraphicFramePr>
        <p:xfrm>
          <a:off x="5540875" y="1305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618025"/>
                <a:gridCol w="618025"/>
                <a:gridCol w="618025"/>
                <a:gridCol w="618025"/>
                <a:gridCol w="618025"/>
              </a:tblGrid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8" name="Google Shape;638;p33"/>
          <p:cNvSpPr txBox="1"/>
          <p:nvPr/>
        </p:nvSpPr>
        <p:spPr>
          <a:xfrm>
            <a:off x="5729000" y="3571875"/>
            <a:ext cx="27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Attention filter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4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Masked Multi-Head Attention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44" name="Google Shape;644;p34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645" name="Google Shape;6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6" name="Google Shape;646;p34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34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648" name="Google Shape;648;p34"/>
          <p:cNvPicPr preferRelativeResize="0"/>
          <p:nvPr/>
        </p:nvPicPr>
        <p:blipFill rotWithShape="1">
          <a:blip r:embed="rId4">
            <a:alphaModFix/>
          </a:blip>
          <a:srcRect b="0" l="50263" r="0" t="0"/>
          <a:stretch/>
        </p:blipFill>
        <p:spPr>
          <a:xfrm>
            <a:off x="204750" y="612425"/>
            <a:ext cx="1332200" cy="3834926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4"/>
          <p:cNvSpPr/>
          <p:nvPr/>
        </p:nvSpPr>
        <p:spPr>
          <a:xfrm>
            <a:off x="117900" y="2735600"/>
            <a:ext cx="1249800" cy="50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0" name="Google Shape;650;p34"/>
          <p:cNvGraphicFramePr/>
          <p:nvPr/>
        </p:nvGraphicFramePr>
        <p:xfrm>
          <a:off x="2264275" y="14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618025"/>
                <a:gridCol w="618025"/>
                <a:gridCol w="618025"/>
                <a:gridCol w="618025"/>
                <a:gridCol w="618025"/>
              </a:tblGrid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1" name="Google Shape;651;p34"/>
          <p:cNvGraphicFramePr/>
          <p:nvPr/>
        </p:nvGraphicFramePr>
        <p:xfrm>
          <a:off x="2264275" y="9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618025"/>
                <a:gridCol w="618025"/>
                <a:gridCol w="618025"/>
                <a:gridCol w="618025"/>
                <a:gridCol w="618025"/>
              </a:tblGrid>
              <a:tr h="42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&lt;start&gt;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am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good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&lt;end&gt;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2" name="Google Shape;652;p34"/>
          <p:cNvGraphicFramePr/>
          <p:nvPr/>
        </p:nvGraphicFramePr>
        <p:xfrm>
          <a:off x="1640225" y="15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553800"/>
              </a:tblGrid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&lt;start&gt;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am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good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&lt;end&gt;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3" name="Google Shape;653;p34"/>
          <p:cNvGraphicFramePr/>
          <p:nvPr/>
        </p:nvGraphicFramePr>
        <p:xfrm>
          <a:off x="5845675" y="14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618025"/>
                <a:gridCol w="618025"/>
                <a:gridCol w="618025"/>
                <a:gridCol w="618025"/>
                <a:gridCol w="618025"/>
              </a:tblGrid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4" name="Google Shape;654;p34"/>
          <p:cNvSpPr/>
          <p:nvPr/>
        </p:nvSpPr>
        <p:spPr>
          <a:xfrm>
            <a:off x="5405275" y="2088175"/>
            <a:ext cx="323700" cy="368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4"/>
          <p:cNvSpPr txBox="1"/>
          <p:nvPr/>
        </p:nvSpPr>
        <p:spPr>
          <a:xfrm>
            <a:off x="2447038" y="3679800"/>
            <a:ext cx="27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Attention filter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56" name="Google Shape;656;p34"/>
          <p:cNvSpPr txBox="1"/>
          <p:nvPr/>
        </p:nvSpPr>
        <p:spPr>
          <a:xfrm>
            <a:off x="6081738" y="3679800"/>
            <a:ext cx="27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Mask filter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5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Masked Multi-Head Attention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62" name="Google Shape;662;p35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663" name="Google Shape;6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Google Shape;664;p35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5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666" name="Google Shape;666;p35"/>
          <p:cNvPicPr preferRelativeResize="0"/>
          <p:nvPr/>
        </p:nvPicPr>
        <p:blipFill rotWithShape="1">
          <a:blip r:embed="rId4">
            <a:alphaModFix/>
          </a:blip>
          <a:srcRect b="0" l="50263" r="0" t="0"/>
          <a:stretch/>
        </p:blipFill>
        <p:spPr>
          <a:xfrm>
            <a:off x="204750" y="612425"/>
            <a:ext cx="1332200" cy="38349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5"/>
          <p:cNvSpPr/>
          <p:nvPr/>
        </p:nvSpPr>
        <p:spPr>
          <a:xfrm>
            <a:off x="117900" y="2735600"/>
            <a:ext cx="1249800" cy="50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8" name="Google Shape;668;p35"/>
          <p:cNvGraphicFramePr/>
          <p:nvPr/>
        </p:nvGraphicFramePr>
        <p:xfrm>
          <a:off x="4291138" y="103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618025"/>
                <a:gridCol w="618025"/>
                <a:gridCol w="618025"/>
                <a:gridCol w="618025"/>
                <a:gridCol w="618025"/>
              </a:tblGrid>
              <a:tr h="42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&lt;start&gt;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am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good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&lt;end&gt;</a:t>
                      </a:r>
                      <a:endParaRPr b="1" sz="10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9" name="Google Shape;669;p35"/>
          <p:cNvGraphicFramePr/>
          <p:nvPr/>
        </p:nvGraphicFramePr>
        <p:xfrm>
          <a:off x="2524088" y="179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553800"/>
              </a:tblGrid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&lt;start&gt;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am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good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&lt;end&gt;</a:t>
                      </a:r>
                      <a:endParaRPr b="1" sz="9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35"/>
          <p:cNvGraphicFramePr/>
          <p:nvPr/>
        </p:nvGraphicFramePr>
        <p:xfrm>
          <a:off x="4205250" y="17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618025"/>
                <a:gridCol w="618025"/>
                <a:gridCol w="618025"/>
                <a:gridCol w="618025"/>
                <a:gridCol w="618025"/>
              </a:tblGrid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-inf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  <a:tr h="41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1" name="Google Shape;671;p35"/>
          <p:cNvSpPr txBox="1"/>
          <p:nvPr/>
        </p:nvSpPr>
        <p:spPr>
          <a:xfrm>
            <a:off x="3051425" y="2334750"/>
            <a:ext cx="10824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softmax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72" name="Google Shape;672;p35"/>
          <p:cNvSpPr/>
          <p:nvPr/>
        </p:nvSpPr>
        <p:spPr>
          <a:xfrm>
            <a:off x="4079225" y="1621525"/>
            <a:ext cx="197400" cy="2247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5"/>
          <p:cNvSpPr/>
          <p:nvPr/>
        </p:nvSpPr>
        <p:spPr>
          <a:xfrm>
            <a:off x="7421900" y="1621525"/>
            <a:ext cx="197400" cy="2167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6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Masked Multi-Head Attention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79" name="Google Shape;679;p36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680" name="Google Shape;6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1" name="Google Shape;681;p36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36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683" name="Google Shape;683;p36"/>
          <p:cNvPicPr preferRelativeResize="0"/>
          <p:nvPr/>
        </p:nvPicPr>
        <p:blipFill rotWithShape="1">
          <a:blip r:embed="rId4">
            <a:alphaModFix/>
          </a:blip>
          <a:srcRect b="0" l="50263" r="0" t="0"/>
          <a:stretch/>
        </p:blipFill>
        <p:spPr>
          <a:xfrm>
            <a:off x="204750" y="612425"/>
            <a:ext cx="1332200" cy="38349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36"/>
          <p:cNvSpPr/>
          <p:nvPr/>
        </p:nvSpPr>
        <p:spPr>
          <a:xfrm>
            <a:off x="117900" y="2597925"/>
            <a:ext cx="1249800" cy="17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6"/>
          <p:cNvSpPr/>
          <p:nvPr/>
        </p:nvSpPr>
        <p:spPr>
          <a:xfrm>
            <a:off x="2683794" y="2221885"/>
            <a:ext cx="1647900" cy="497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Multi-Head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Attention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86" name="Google Shape;686;p36"/>
          <p:cNvCxnSpPr/>
          <p:nvPr/>
        </p:nvCxnSpPr>
        <p:spPr>
          <a:xfrm flipH="1" rot="10800000">
            <a:off x="3029439" y="2721932"/>
            <a:ext cx="810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36"/>
          <p:cNvCxnSpPr>
            <a:endCxn id="685" idx="2"/>
          </p:cNvCxnSpPr>
          <p:nvPr/>
        </p:nvCxnSpPr>
        <p:spPr>
          <a:xfrm flipH="1" rot="10800000">
            <a:off x="3503844" y="2719285"/>
            <a:ext cx="39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6"/>
          <p:cNvCxnSpPr/>
          <p:nvPr/>
        </p:nvCxnSpPr>
        <p:spPr>
          <a:xfrm rot="10800000">
            <a:off x="4182615" y="2745326"/>
            <a:ext cx="81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36"/>
          <p:cNvSpPr txBox="1"/>
          <p:nvPr/>
        </p:nvSpPr>
        <p:spPr>
          <a:xfrm>
            <a:off x="2555140" y="2761023"/>
            <a:ext cx="4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0" name="Google Shape;690;p36"/>
          <p:cNvSpPr txBox="1"/>
          <p:nvPr/>
        </p:nvSpPr>
        <p:spPr>
          <a:xfrm>
            <a:off x="3199222" y="2761023"/>
            <a:ext cx="4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1" name="Google Shape;691;p36"/>
          <p:cNvSpPr txBox="1"/>
          <p:nvPr/>
        </p:nvSpPr>
        <p:spPr>
          <a:xfrm>
            <a:off x="3845919" y="2772357"/>
            <a:ext cx="4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92" name="Google Shape;692;p36"/>
          <p:cNvCxnSpPr/>
          <p:nvPr/>
        </p:nvCxnSpPr>
        <p:spPr>
          <a:xfrm>
            <a:off x="3021439" y="3158994"/>
            <a:ext cx="1173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6"/>
          <p:cNvCxnSpPr/>
          <p:nvPr/>
        </p:nvCxnSpPr>
        <p:spPr>
          <a:xfrm>
            <a:off x="3503677" y="3151199"/>
            <a:ext cx="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36"/>
          <p:cNvSpPr/>
          <p:nvPr/>
        </p:nvSpPr>
        <p:spPr>
          <a:xfrm>
            <a:off x="3298501" y="1401931"/>
            <a:ext cx="426000" cy="4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3386920" y="1519078"/>
            <a:ext cx="216900" cy="197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36"/>
          <p:cNvCxnSpPr>
            <a:endCxn id="694" idx="2"/>
          </p:cNvCxnSpPr>
          <p:nvPr/>
        </p:nvCxnSpPr>
        <p:spPr>
          <a:xfrm flipH="1" rot="5400000">
            <a:off x="2458201" y="2464681"/>
            <a:ext cx="1901700" cy="221100"/>
          </a:xfrm>
          <a:prstGeom prst="bentConnector4">
            <a:avLst>
              <a:gd fmla="val -516" name="adj1"/>
              <a:gd fmla="val 65599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7" name="Google Shape;697;p36"/>
          <p:cNvCxnSpPr>
            <a:stCxn id="685" idx="0"/>
            <a:endCxn id="694" idx="4"/>
          </p:cNvCxnSpPr>
          <p:nvPr/>
        </p:nvCxnSpPr>
        <p:spPr>
          <a:xfrm flipH="1" rot="10800000">
            <a:off x="3507744" y="1846885"/>
            <a:ext cx="39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36"/>
          <p:cNvSpPr txBox="1"/>
          <p:nvPr/>
        </p:nvSpPr>
        <p:spPr>
          <a:xfrm>
            <a:off x="2949056" y="3495217"/>
            <a:ext cx="385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2287800" y="1831036"/>
            <a:ext cx="12336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Sublayer(x)</a:t>
            </a:r>
            <a:endParaRPr sz="15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5161375" y="942850"/>
            <a:ext cx="3147600" cy="128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Add the residual connection:</a:t>
            </a:r>
            <a:endParaRPr sz="1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residual_connection = </a:t>
            </a:r>
            <a:endParaRPr sz="1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x + Sublayer(x)</a:t>
            </a:r>
            <a:endParaRPr b="1" sz="1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5185153" y="2582671"/>
            <a:ext cx="3147600" cy="18495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Reason for residual connection: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Knowledge preservation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Vanishing gradient problem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7"/>
          <p:cNvSpPr txBox="1"/>
          <p:nvPr>
            <p:ph type="title"/>
          </p:nvPr>
        </p:nvSpPr>
        <p:spPr>
          <a:xfrm>
            <a:off x="181950" y="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lang="en" sz="2520">
                <a:latin typeface="Albert Sans"/>
                <a:ea typeface="Albert Sans"/>
                <a:cs typeface="Albert Sans"/>
                <a:sym typeface="Albert Sans"/>
              </a:rPr>
              <a:t>Masked Multi-Head Attention</a:t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sz="252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707" name="Google Shape;707;p37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708" name="Google Shape;7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9" name="Google Shape;709;p37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37"/>
          <p:cNvSpPr txBox="1"/>
          <p:nvPr/>
        </p:nvSpPr>
        <p:spPr>
          <a:xfrm>
            <a:off x="327150" y="45869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711" name="Google Shape;711;p37"/>
          <p:cNvPicPr preferRelativeResize="0"/>
          <p:nvPr/>
        </p:nvPicPr>
        <p:blipFill rotWithShape="1">
          <a:blip r:embed="rId4">
            <a:alphaModFix/>
          </a:blip>
          <a:srcRect b="2395" l="0" r="49065" t="34059"/>
          <a:stretch/>
        </p:blipFill>
        <p:spPr>
          <a:xfrm>
            <a:off x="80625" y="1046475"/>
            <a:ext cx="1751976" cy="312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7"/>
          <p:cNvPicPr preferRelativeResize="0"/>
          <p:nvPr/>
        </p:nvPicPr>
        <p:blipFill rotWithShape="1">
          <a:blip r:embed="rId4">
            <a:alphaModFix/>
          </a:blip>
          <a:srcRect b="47273" l="50951" r="0" t="34103"/>
          <a:stretch/>
        </p:blipFill>
        <p:spPr>
          <a:xfrm>
            <a:off x="2640050" y="1158875"/>
            <a:ext cx="3060075" cy="1663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Google Shape;713;p37"/>
          <p:cNvCxnSpPr/>
          <p:nvPr/>
        </p:nvCxnSpPr>
        <p:spPr>
          <a:xfrm>
            <a:off x="1824300" y="1783363"/>
            <a:ext cx="7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37"/>
          <p:cNvSpPr txBox="1"/>
          <p:nvPr/>
        </p:nvSpPr>
        <p:spPr>
          <a:xfrm>
            <a:off x="2797175" y="2178535"/>
            <a:ext cx="46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Q</a:t>
            </a:r>
            <a:endParaRPr b="1" sz="1800">
              <a:solidFill>
                <a:srgbClr val="FF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15" name="Google Shape;715;p37"/>
          <p:cNvSpPr txBox="1"/>
          <p:nvPr/>
        </p:nvSpPr>
        <p:spPr>
          <a:xfrm>
            <a:off x="3310192" y="2208031"/>
            <a:ext cx="46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K</a:t>
            </a:r>
            <a:endParaRPr b="1" sz="1800">
              <a:solidFill>
                <a:srgbClr val="FF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16" name="Google Shape;716;p37"/>
          <p:cNvSpPr txBox="1"/>
          <p:nvPr/>
        </p:nvSpPr>
        <p:spPr>
          <a:xfrm>
            <a:off x="4175369" y="2217023"/>
            <a:ext cx="46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V</a:t>
            </a:r>
            <a:endParaRPr b="1" sz="1800">
              <a:solidFill>
                <a:srgbClr val="FF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717" name="Google Shape;717;p37"/>
          <p:cNvPicPr preferRelativeResize="0"/>
          <p:nvPr/>
        </p:nvPicPr>
        <p:blipFill rotWithShape="1">
          <a:blip r:embed="rId4">
            <a:alphaModFix/>
          </a:blip>
          <a:srcRect b="0" l="50263" r="0" t="0"/>
          <a:stretch/>
        </p:blipFill>
        <p:spPr>
          <a:xfrm>
            <a:off x="5772563" y="681675"/>
            <a:ext cx="1332200" cy="3834926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7"/>
          <p:cNvSpPr/>
          <p:nvPr/>
        </p:nvSpPr>
        <p:spPr>
          <a:xfrm>
            <a:off x="5523863" y="2128713"/>
            <a:ext cx="1752000" cy="50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8"/>
          <p:cNvSpPr txBox="1"/>
          <p:nvPr>
            <p:ph type="title"/>
          </p:nvPr>
        </p:nvSpPr>
        <p:spPr>
          <a:xfrm>
            <a:off x="257750" y="5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Linear layer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24" name="Google Shape;724;p38"/>
          <p:cNvSpPr txBox="1"/>
          <p:nvPr>
            <p:ph idx="1" type="body"/>
          </p:nvPr>
        </p:nvSpPr>
        <p:spPr>
          <a:xfrm>
            <a:off x="7121275" y="2934609"/>
            <a:ext cx="14388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Flatten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725" name="Google Shape;725;p38"/>
          <p:cNvPicPr preferRelativeResize="0"/>
          <p:nvPr/>
        </p:nvPicPr>
        <p:blipFill rotWithShape="1">
          <a:blip r:embed="rId3">
            <a:alphaModFix/>
          </a:blip>
          <a:srcRect b="0" l="50263" r="0" t="0"/>
          <a:stretch/>
        </p:blipFill>
        <p:spPr>
          <a:xfrm>
            <a:off x="392350" y="602887"/>
            <a:ext cx="1367910" cy="3937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6" name="Google Shape;726;p38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727" name="Google Shape;7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8" name="Google Shape;728;p38"/>
          <p:cNvCxnSpPr/>
          <p:nvPr/>
        </p:nvCxnSpPr>
        <p:spPr>
          <a:xfrm flipH="1" rot="10800000">
            <a:off x="204750" y="50680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38"/>
          <p:cNvSpPr/>
          <p:nvPr/>
        </p:nvSpPr>
        <p:spPr>
          <a:xfrm>
            <a:off x="378675" y="1188950"/>
            <a:ext cx="987300" cy="25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8"/>
          <p:cNvSpPr txBox="1"/>
          <p:nvPr/>
        </p:nvSpPr>
        <p:spPr>
          <a:xfrm>
            <a:off x="2730350" y="631900"/>
            <a:ext cx="5075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The output of the Add and Norm has dimension: </a:t>
            </a:r>
            <a:r>
              <a:rPr b="1" lang="en" sz="1200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(seq, d</a:t>
            </a:r>
            <a:r>
              <a:rPr b="1" baseline="-25000" lang="en" sz="1200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b="1" lang="en" sz="1200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).</a:t>
            </a:r>
            <a:endParaRPr b="1" sz="1200">
              <a:solidFill>
                <a:srgbClr val="FF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731" name="Google Shape;731;p38"/>
          <p:cNvGraphicFramePr/>
          <p:nvPr/>
        </p:nvGraphicFramePr>
        <p:xfrm>
          <a:off x="2852188" y="15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568775"/>
                <a:gridCol w="568775"/>
                <a:gridCol w="568775"/>
                <a:gridCol w="568775"/>
                <a:gridCol w="568775"/>
              </a:tblGrid>
              <a:tr h="32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2" name="Google Shape;732;p38"/>
          <p:cNvGraphicFramePr/>
          <p:nvPr/>
        </p:nvGraphicFramePr>
        <p:xfrm>
          <a:off x="2202400" y="15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527950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</a:t>
                      </a:r>
                      <a:endParaRPr sz="11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am</a:t>
                      </a:r>
                      <a:endParaRPr sz="11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good</a:t>
                      </a:r>
                      <a:endParaRPr sz="11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3" name="Google Shape;733;p38"/>
          <p:cNvSpPr/>
          <p:nvPr/>
        </p:nvSpPr>
        <p:spPr>
          <a:xfrm>
            <a:off x="5890850" y="1498500"/>
            <a:ext cx="144000" cy="1117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8"/>
          <p:cNvSpPr txBox="1"/>
          <p:nvPr/>
        </p:nvSpPr>
        <p:spPr>
          <a:xfrm>
            <a:off x="5981225" y="1813225"/>
            <a:ext cx="6654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seq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5" name="Google Shape;735;p38"/>
          <p:cNvSpPr/>
          <p:nvPr/>
        </p:nvSpPr>
        <p:spPr>
          <a:xfrm rot="-5400000">
            <a:off x="4191225" y="-9900"/>
            <a:ext cx="142800" cy="280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8"/>
          <p:cNvSpPr txBox="1"/>
          <p:nvPr/>
        </p:nvSpPr>
        <p:spPr>
          <a:xfrm>
            <a:off x="3885600" y="901675"/>
            <a:ext cx="800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d</a:t>
            </a:r>
            <a:r>
              <a:rPr baseline="-25000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endParaRPr baseline="-25000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4209325" y="2650426"/>
            <a:ext cx="144000" cy="32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8" name="Google Shape;738;p38"/>
          <p:cNvGraphicFramePr/>
          <p:nvPr/>
        </p:nvGraphicFramePr>
        <p:xfrm>
          <a:off x="1822675" y="2966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582125"/>
                <a:gridCol w="582125"/>
                <a:gridCol w="582125"/>
                <a:gridCol w="582125"/>
                <a:gridCol w="582125"/>
                <a:gridCol w="582125"/>
                <a:gridCol w="582125"/>
                <a:gridCol w="582125"/>
                <a:gridCol w="582125"/>
              </a:tblGrid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9" name="Google Shape;739;p38"/>
          <p:cNvSpPr/>
          <p:nvPr/>
        </p:nvSpPr>
        <p:spPr>
          <a:xfrm>
            <a:off x="4209325" y="3349481"/>
            <a:ext cx="144000" cy="32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1808416" y="3666050"/>
            <a:ext cx="5239200" cy="32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1889350" y="36887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2346550" y="36887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8"/>
          <p:cNvSpPr/>
          <p:nvPr/>
        </p:nvSpPr>
        <p:spPr>
          <a:xfrm>
            <a:off x="2803750" y="36887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3184750" y="36887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8"/>
          <p:cNvSpPr/>
          <p:nvPr/>
        </p:nvSpPr>
        <p:spPr>
          <a:xfrm>
            <a:off x="5165950" y="36887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8"/>
          <p:cNvSpPr/>
          <p:nvPr/>
        </p:nvSpPr>
        <p:spPr>
          <a:xfrm>
            <a:off x="5623150" y="36887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6080350" y="36887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8"/>
          <p:cNvSpPr/>
          <p:nvPr/>
        </p:nvSpPr>
        <p:spPr>
          <a:xfrm>
            <a:off x="6613750" y="36887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9" name="Google Shape;749;p38"/>
          <p:cNvCxnSpPr/>
          <p:nvPr/>
        </p:nvCxnSpPr>
        <p:spPr>
          <a:xfrm>
            <a:off x="3678775" y="3841650"/>
            <a:ext cx="118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0" name="Google Shape;750;p38"/>
          <p:cNvSpPr txBox="1"/>
          <p:nvPr/>
        </p:nvSpPr>
        <p:spPr>
          <a:xfrm>
            <a:off x="7095800" y="3553900"/>
            <a:ext cx="1682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Linear layer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751" name="Google Shape;751;p38"/>
          <p:cNvCxnSpPr>
            <a:stCxn id="741" idx="4"/>
          </p:cNvCxnSpPr>
          <p:nvPr/>
        </p:nvCxnSpPr>
        <p:spPr>
          <a:xfrm>
            <a:off x="2024200" y="39404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38"/>
          <p:cNvCxnSpPr/>
          <p:nvPr/>
        </p:nvCxnSpPr>
        <p:spPr>
          <a:xfrm>
            <a:off x="2481400" y="39404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38"/>
          <p:cNvCxnSpPr/>
          <p:nvPr/>
        </p:nvCxnSpPr>
        <p:spPr>
          <a:xfrm>
            <a:off x="2938600" y="39404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38"/>
          <p:cNvCxnSpPr/>
          <p:nvPr/>
        </p:nvCxnSpPr>
        <p:spPr>
          <a:xfrm>
            <a:off x="3319600" y="39404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38"/>
          <p:cNvCxnSpPr/>
          <p:nvPr/>
        </p:nvCxnSpPr>
        <p:spPr>
          <a:xfrm>
            <a:off x="5300800" y="39404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38"/>
          <p:cNvCxnSpPr/>
          <p:nvPr/>
        </p:nvCxnSpPr>
        <p:spPr>
          <a:xfrm>
            <a:off x="5758000" y="39404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38"/>
          <p:cNvCxnSpPr/>
          <p:nvPr/>
        </p:nvCxnSpPr>
        <p:spPr>
          <a:xfrm>
            <a:off x="6215200" y="39404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38"/>
          <p:cNvCxnSpPr/>
          <p:nvPr/>
        </p:nvCxnSpPr>
        <p:spPr>
          <a:xfrm>
            <a:off x="6748600" y="39404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38"/>
          <p:cNvSpPr txBox="1"/>
          <p:nvPr/>
        </p:nvSpPr>
        <p:spPr>
          <a:xfrm>
            <a:off x="1853375" y="4120400"/>
            <a:ext cx="3489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2.8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0" name="Google Shape;760;p38"/>
          <p:cNvSpPr txBox="1"/>
          <p:nvPr/>
        </p:nvSpPr>
        <p:spPr>
          <a:xfrm>
            <a:off x="2310575" y="4120400"/>
            <a:ext cx="3489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1" name="Google Shape;761;p38"/>
          <p:cNvSpPr txBox="1"/>
          <p:nvPr/>
        </p:nvSpPr>
        <p:spPr>
          <a:xfrm>
            <a:off x="2767775" y="41204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-1.8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2" name="Google Shape;762;p38"/>
          <p:cNvSpPr txBox="1"/>
          <p:nvPr/>
        </p:nvSpPr>
        <p:spPr>
          <a:xfrm>
            <a:off x="3224975" y="41204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4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3" name="Google Shape;763;p38"/>
          <p:cNvSpPr txBox="1"/>
          <p:nvPr/>
        </p:nvSpPr>
        <p:spPr>
          <a:xfrm>
            <a:off x="5129975" y="41204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6.1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4" name="Google Shape;764;p38"/>
          <p:cNvSpPr txBox="1"/>
          <p:nvPr/>
        </p:nvSpPr>
        <p:spPr>
          <a:xfrm>
            <a:off x="5587175" y="41204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-1.5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5" name="Google Shape;765;p38"/>
          <p:cNvSpPr txBox="1"/>
          <p:nvPr/>
        </p:nvSpPr>
        <p:spPr>
          <a:xfrm>
            <a:off x="6044375" y="41204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-10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6" name="Google Shape;766;p38"/>
          <p:cNvSpPr txBox="1"/>
          <p:nvPr/>
        </p:nvSpPr>
        <p:spPr>
          <a:xfrm>
            <a:off x="6577775" y="41204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-5.3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7" name="Google Shape;767;p38"/>
          <p:cNvSpPr txBox="1"/>
          <p:nvPr/>
        </p:nvSpPr>
        <p:spPr>
          <a:xfrm>
            <a:off x="7204950" y="3940475"/>
            <a:ext cx="1682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Logits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9"/>
          <p:cNvSpPr txBox="1"/>
          <p:nvPr>
            <p:ph type="title"/>
          </p:nvPr>
        </p:nvSpPr>
        <p:spPr>
          <a:xfrm>
            <a:off x="257750" y="5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Linear layer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73" name="Google Shape;773;p39"/>
          <p:cNvSpPr txBox="1"/>
          <p:nvPr>
            <p:ph idx="1" type="body"/>
          </p:nvPr>
        </p:nvSpPr>
        <p:spPr>
          <a:xfrm>
            <a:off x="7197475" y="2706000"/>
            <a:ext cx="665400" cy="433800"/>
          </a:xfrm>
          <a:prstGeom prst="rect">
            <a:avLst/>
          </a:prstGeom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Albert Sans"/>
                <a:ea typeface="Albert Sans"/>
                <a:cs typeface="Albert Sans"/>
                <a:sym typeface="Albert Sans"/>
              </a:rPr>
              <a:t>Flatten</a:t>
            </a:r>
            <a:endParaRPr sz="10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774" name="Google Shape;774;p39"/>
          <p:cNvPicPr preferRelativeResize="0"/>
          <p:nvPr/>
        </p:nvPicPr>
        <p:blipFill rotWithShape="1">
          <a:blip r:embed="rId3">
            <a:alphaModFix/>
          </a:blip>
          <a:srcRect b="0" l="50263" r="0" t="0"/>
          <a:stretch/>
        </p:blipFill>
        <p:spPr>
          <a:xfrm>
            <a:off x="395300" y="631050"/>
            <a:ext cx="1367910" cy="3937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5" name="Google Shape;775;p39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776" name="Google Shape;7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7" name="Google Shape;777;p39"/>
          <p:cNvCxnSpPr/>
          <p:nvPr/>
        </p:nvCxnSpPr>
        <p:spPr>
          <a:xfrm flipH="1" rot="10800000">
            <a:off x="204750" y="50680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39"/>
          <p:cNvSpPr/>
          <p:nvPr/>
        </p:nvSpPr>
        <p:spPr>
          <a:xfrm>
            <a:off x="378675" y="960350"/>
            <a:ext cx="987300" cy="25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9" name="Google Shape;779;p39"/>
          <p:cNvGraphicFramePr/>
          <p:nvPr/>
        </p:nvGraphicFramePr>
        <p:xfrm>
          <a:off x="2852188" y="127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568775"/>
                <a:gridCol w="568775"/>
                <a:gridCol w="568775"/>
                <a:gridCol w="568775"/>
                <a:gridCol w="568775"/>
              </a:tblGrid>
              <a:tr h="32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0" name="Google Shape;780;p39"/>
          <p:cNvGraphicFramePr/>
          <p:nvPr/>
        </p:nvGraphicFramePr>
        <p:xfrm>
          <a:off x="2202400" y="127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527950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</a:t>
                      </a:r>
                      <a:endParaRPr sz="11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am</a:t>
                      </a:r>
                      <a:endParaRPr sz="11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good</a:t>
                      </a:r>
                      <a:endParaRPr sz="1100"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1" name="Google Shape;781;p39"/>
          <p:cNvSpPr/>
          <p:nvPr/>
        </p:nvSpPr>
        <p:spPr>
          <a:xfrm>
            <a:off x="5890850" y="1269900"/>
            <a:ext cx="144000" cy="1117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9"/>
          <p:cNvSpPr txBox="1"/>
          <p:nvPr/>
        </p:nvSpPr>
        <p:spPr>
          <a:xfrm>
            <a:off x="5981225" y="1584625"/>
            <a:ext cx="6654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seq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3" name="Google Shape;783;p39"/>
          <p:cNvSpPr/>
          <p:nvPr/>
        </p:nvSpPr>
        <p:spPr>
          <a:xfrm rot="-5400000">
            <a:off x="4191225" y="-238500"/>
            <a:ext cx="142800" cy="280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9"/>
          <p:cNvSpPr txBox="1"/>
          <p:nvPr/>
        </p:nvSpPr>
        <p:spPr>
          <a:xfrm>
            <a:off x="3885600" y="673075"/>
            <a:ext cx="800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d</a:t>
            </a:r>
            <a:r>
              <a:rPr baseline="-25000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endParaRPr baseline="-25000"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5" name="Google Shape;785;p39"/>
          <p:cNvSpPr/>
          <p:nvPr/>
        </p:nvSpPr>
        <p:spPr>
          <a:xfrm>
            <a:off x="4209325" y="2421826"/>
            <a:ext cx="144000" cy="32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6" name="Google Shape;786;p39"/>
          <p:cNvGraphicFramePr/>
          <p:nvPr/>
        </p:nvGraphicFramePr>
        <p:xfrm>
          <a:off x="1822675" y="27381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582125"/>
                <a:gridCol w="582125"/>
                <a:gridCol w="582125"/>
                <a:gridCol w="582125"/>
                <a:gridCol w="582125"/>
                <a:gridCol w="582125"/>
                <a:gridCol w="582125"/>
                <a:gridCol w="582125"/>
                <a:gridCol w="582125"/>
              </a:tblGrid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7" name="Google Shape;787;p39"/>
          <p:cNvSpPr/>
          <p:nvPr/>
        </p:nvSpPr>
        <p:spPr>
          <a:xfrm>
            <a:off x="4209325" y="3120881"/>
            <a:ext cx="144000" cy="32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1808416" y="3437450"/>
            <a:ext cx="5239200" cy="32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9"/>
          <p:cNvSpPr/>
          <p:nvPr/>
        </p:nvSpPr>
        <p:spPr>
          <a:xfrm>
            <a:off x="1889350" y="34601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9"/>
          <p:cNvSpPr/>
          <p:nvPr/>
        </p:nvSpPr>
        <p:spPr>
          <a:xfrm>
            <a:off x="2346550" y="34601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9"/>
          <p:cNvSpPr/>
          <p:nvPr/>
        </p:nvSpPr>
        <p:spPr>
          <a:xfrm>
            <a:off x="2803750" y="34601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9"/>
          <p:cNvSpPr/>
          <p:nvPr/>
        </p:nvSpPr>
        <p:spPr>
          <a:xfrm>
            <a:off x="3184750" y="34601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9"/>
          <p:cNvSpPr/>
          <p:nvPr/>
        </p:nvSpPr>
        <p:spPr>
          <a:xfrm>
            <a:off x="5165950" y="34601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9"/>
          <p:cNvSpPr/>
          <p:nvPr/>
        </p:nvSpPr>
        <p:spPr>
          <a:xfrm>
            <a:off x="5623150" y="34601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9"/>
          <p:cNvSpPr/>
          <p:nvPr/>
        </p:nvSpPr>
        <p:spPr>
          <a:xfrm>
            <a:off x="6080350" y="34601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9"/>
          <p:cNvSpPr/>
          <p:nvPr/>
        </p:nvSpPr>
        <p:spPr>
          <a:xfrm>
            <a:off x="6613750" y="3460175"/>
            <a:ext cx="269700" cy="2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7" name="Google Shape;797;p39"/>
          <p:cNvCxnSpPr/>
          <p:nvPr/>
        </p:nvCxnSpPr>
        <p:spPr>
          <a:xfrm>
            <a:off x="3678775" y="3613050"/>
            <a:ext cx="118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8" name="Google Shape;798;p39"/>
          <p:cNvSpPr txBox="1"/>
          <p:nvPr/>
        </p:nvSpPr>
        <p:spPr>
          <a:xfrm>
            <a:off x="7204950" y="3285138"/>
            <a:ext cx="890100" cy="4338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Linear layer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799" name="Google Shape;799;p39"/>
          <p:cNvCxnSpPr>
            <a:stCxn id="789" idx="4"/>
          </p:cNvCxnSpPr>
          <p:nvPr/>
        </p:nvCxnSpPr>
        <p:spPr>
          <a:xfrm>
            <a:off x="2024200" y="37118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39"/>
          <p:cNvCxnSpPr/>
          <p:nvPr/>
        </p:nvCxnSpPr>
        <p:spPr>
          <a:xfrm>
            <a:off x="2481400" y="37118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39"/>
          <p:cNvCxnSpPr/>
          <p:nvPr/>
        </p:nvCxnSpPr>
        <p:spPr>
          <a:xfrm>
            <a:off x="2938600" y="37118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39"/>
          <p:cNvCxnSpPr/>
          <p:nvPr/>
        </p:nvCxnSpPr>
        <p:spPr>
          <a:xfrm>
            <a:off x="3319600" y="37118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39"/>
          <p:cNvCxnSpPr/>
          <p:nvPr/>
        </p:nvCxnSpPr>
        <p:spPr>
          <a:xfrm>
            <a:off x="5300800" y="37118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39"/>
          <p:cNvCxnSpPr/>
          <p:nvPr/>
        </p:nvCxnSpPr>
        <p:spPr>
          <a:xfrm>
            <a:off x="5758000" y="37118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39"/>
          <p:cNvCxnSpPr/>
          <p:nvPr/>
        </p:nvCxnSpPr>
        <p:spPr>
          <a:xfrm>
            <a:off x="6215200" y="37118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39"/>
          <p:cNvCxnSpPr/>
          <p:nvPr/>
        </p:nvCxnSpPr>
        <p:spPr>
          <a:xfrm>
            <a:off x="6748600" y="37118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39"/>
          <p:cNvSpPr txBox="1"/>
          <p:nvPr/>
        </p:nvSpPr>
        <p:spPr>
          <a:xfrm>
            <a:off x="1853375" y="3891800"/>
            <a:ext cx="3489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2.8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08" name="Google Shape;808;p39"/>
          <p:cNvSpPr txBox="1"/>
          <p:nvPr/>
        </p:nvSpPr>
        <p:spPr>
          <a:xfrm>
            <a:off x="2310575" y="3891800"/>
            <a:ext cx="3489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09" name="Google Shape;809;p39"/>
          <p:cNvSpPr txBox="1"/>
          <p:nvPr/>
        </p:nvSpPr>
        <p:spPr>
          <a:xfrm>
            <a:off x="2767775" y="38918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-1.8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10" name="Google Shape;810;p39"/>
          <p:cNvSpPr txBox="1"/>
          <p:nvPr/>
        </p:nvSpPr>
        <p:spPr>
          <a:xfrm>
            <a:off x="3224975" y="38918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4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11" name="Google Shape;811;p39"/>
          <p:cNvSpPr txBox="1"/>
          <p:nvPr/>
        </p:nvSpPr>
        <p:spPr>
          <a:xfrm>
            <a:off x="5129975" y="38918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6.1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12" name="Google Shape;812;p39"/>
          <p:cNvSpPr txBox="1"/>
          <p:nvPr/>
        </p:nvSpPr>
        <p:spPr>
          <a:xfrm>
            <a:off x="5587175" y="38918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-1.5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13" name="Google Shape;813;p39"/>
          <p:cNvSpPr txBox="1"/>
          <p:nvPr/>
        </p:nvSpPr>
        <p:spPr>
          <a:xfrm>
            <a:off x="6044375" y="38918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-10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14" name="Google Shape;814;p39"/>
          <p:cNvSpPr txBox="1"/>
          <p:nvPr/>
        </p:nvSpPr>
        <p:spPr>
          <a:xfrm>
            <a:off x="6577775" y="3891800"/>
            <a:ext cx="417000" cy="225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-5.3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7204950" y="3887025"/>
            <a:ext cx="628200" cy="4338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Logits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16" name="Google Shape;816;p39"/>
          <p:cNvSpPr/>
          <p:nvPr/>
        </p:nvSpPr>
        <p:spPr>
          <a:xfrm>
            <a:off x="1808416" y="4351850"/>
            <a:ext cx="5239200" cy="323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Softmax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17" name="Google Shape;817;p39"/>
          <p:cNvCxnSpPr>
            <a:stCxn id="807" idx="2"/>
          </p:cNvCxnSpPr>
          <p:nvPr/>
        </p:nvCxnSpPr>
        <p:spPr>
          <a:xfrm flipH="1">
            <a:off x="2024225" y="41168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39"/>
          <p:cNvCxnSpPr/>
          <p:nvPr/>
        </p:nvCxnSpPr>
        <p:spPr>
          <a:xfrm flipH="1">
            <a:off x="2481425" y="41168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39"/>
          <p:cNvCxnSpPr/>
          <p:nvPr/>
        </p:nvCxnSpPr>
        <p:spPr>
          <a:xfrm flipH="1">
            <a:off x="3014825" y="41168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39"/>
          <p:cNvCxnSpPr/>
          <p:nvPr/>
        </p:nvCxnSpPr>
        <p:spPr>
          <a:xfrm flipH="1">
            <a:off x="3413809" y="41168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39"/>
          <p:cNvCxnSpPr/>
          <p:nvPr/>
        </p:nvCxnSpPr>
        <p:spPr>
          <a:xfrm flipH="1">
            <a:off x="5318809" y="41168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39"/>
          <p:cNvCxnSpPr/>
          <p:nvPr/>
        </p:nvCxnSpPr>
        <p:spPr>
          <a:xfrm flipH="1">
            <a:off x="5834225" y="41168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39"/>
          <p:cNvCxnSpPr/>
          <p:nvPr/>
        </p:nvCxnSpPr>
        <p:spPr>
          <a:xfrm flipH="1">
            <a:off x="6291425" y="41168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39"/>
          <p:cNvCxnSpPr/>
          <p:nvPr/>
        </p:nvCxnSpPr>
        <p:spPr>
          <a:xfrm flipH="1">
            <a:off x="6784594" y="41168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39"/>
          <p:cNvCxnSpPr/>
          <p:nvPr/>
        </p:nvCxnSpPr>
        <p:spPr>
          <a:xfrm flipH="1">
            <a:off x="2024225" y="46502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39"/>
          <p:cNvCxnSpPr/>
          <p:nvPr/>
        </p:nvCxnSpPr>
        <p:spPr>
          <a:xfrm flipH="1">
            <a:off x="2481425" y="46502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39"/>
          <p:cNvCxnSpPr/>
          <p:nvPr/>
        </p:nvCxnSpPr>
        <p:spPr>
          <a:xfrm flipH="1">
            <a:off x="3014825" y="46502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39"/>
          <p:cNvCxnSpPr/>
          <p:nvPr/>
        </p:nvCxnSpPr>
        <p:spPr>
          <a:xfrm flipH="1">
            <a:off x="3413809" y="46502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39"/>
          <p:cNvCxnSpPr/>
          <p:nvPr/>
        </p:nvCxnSpPr>
        <p:spPr>
          <a:xfrm flipH="1">
            <a:off x="5318809" y="46502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39"/>
          <p:cNvCxnSpPr/>
          <p:nvPr/>
        </p:nvCxnSpPr>
        <p:spPr>
          <a:xfrm flipH="1">
            <a:off x="5852209" y="46502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39"/>
          <p:cNvCxnSpPr/>
          <p:nvPr/>
        </p:nvCxnSpPr>
        <p:spPr>
          <a:xfrm flipH="1">
            <a:off x="6309409" y="46502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39"/>
          <p:cNvCxnSpPr/>
          <p:nvPr/>
        </p:nvCxnSpPr>
        <p:spPr>
          <a:xfrm flipH="1">
            <a:off x="6793586" y="4650200"/>
            <a:ext cx="3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39"/>
          <p:cNvSpPr txBox="1"/>
          <p:nvPr/>
        </p:nvSpPr>
        <p:spPr>
          <a:xfrm>
            <a:off x="7223800" y="4634250"/>
            <a:ext cx="1474800" cy="4338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Prob. of each word in vocabulary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0"/>
          <p:cNvSpPr txBox="1"/>
          <p:nvPr>
            <p:ph type="title"/>
          </p:nvPr>
        </p:nvSpPr>
        <p:spPr>
          <a:xfrm>
            <a:off x="257750" y="5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Large Language Models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39" name="Google Shape;839;p40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0"/>
          <p:cNvCxnSpPr/>
          <p:nvPr/>
        </p:nvCxnSpPr>
        <p:spPr>
          <a:xfrm flipH="1" rot="10800000">
            <a:off x="204750" y="47632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841" name="Google Shape;8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0"/>
          <p:cNvSpPr txBox="1"/>
          <p:nvPr/>
        </p:nvSpPr>
        <p:spPr>
          <a:xfrm>
            <a:off x="666425" y="730350"/>
            <a:ext cx="5790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Pre-trained transformer models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43" name="Google Shape;843;p40"/>
          <p:cNvSpPr/>
          <p:nvPr/>
        </p:nvSpPr>
        <p:spPr>
          <a:xfrm>
            <a:off x="869450" y="1858650"/>
            <a:ext cx="1807500" cy="26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BERT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ALBERT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RoBERTa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DIstilBERT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44" name="Google Shape;844;p40"/>
          <p:cNvSpPr txBox="1"/>
          <p:nvPr/>
        </p:nvSpPr>
        <p:spPr>
          <a:xfrm>
            <a:off x="774325" y="1305850"/>
            <a:ext cx="1902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Encoder only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45" name="Google Shape;845;p40"/>
          <p:cNvSpPr/>
          <p:nvPr/>
        </p:nvSpPr>
        <p:spPr>
          <a:xfrm>
            <a:off x="3536450" y="1858650"/>
            <a:ext cx="1807500" cy="2616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BART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Pegasus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T5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Switch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46" name="Google Shape;846;p40"/>
          <p:cNvSpPr txBox="1"/>
          <p:nvPr/>
        </p:nvSpPr>
        <p:spPr>
          <a:xfrm>
            <a:off x="3407275" y="1305850"/>
            <a:ext cx="2103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Encoder-Decoder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47" name="Google Shape;847;p40"/>
          <p:cNvSpPr/>
          <p:nvPr/>
        </p:nvSpPr>
        <p:spPr>
          <a:xfrm>
            <a:off x="6355850" y="1858650"/>
            <a:ext cx="1807500" cy="26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GPT-x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Gopher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Gato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PaLM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48" name="Google Shape;848;p40"/>
          <p:cNvSpPr txBox="1"/>
          <p:nvPr/>
        </p:nvSpPr>
        <p:spPr>
          <a:xfrm>
            <a:off x="6260725" y="1305850"/>
            <a:ext cx="1902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Decoder 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only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1"/>
          <p:cNvSpPr/>
          <p:nvPr/>
        </p:nvSpPr>
        <p:spPr>
          <a:xfrm>
            <a:off x="303425" y="1410025"/>
            <a:ext cx="3667500" cy="179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1"/>
          <p:cNvSpPr txBox="1"/>
          <p:nvPr>
            <p:ph type="title"/>
          </p:nvPr>
        </p:nvSpPr>
        <p:spPr>
          <a:xfrm>
            <a:off x="257750" y="5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Large Language Models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55" name="Google Shape;855;p41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1"/>
          <p:cNvCxnSpPr/>
          <p:nvPr/>
        </p:nvCxnSpPr>
        <p:spPr>
          <a:xfrm flipH="1" rot="10800000">
            <a:off x="204750" y="47632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857" name="Google Shape;8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41"/>
          <p:cNvSpPr txBox="1"/>
          <p:nvPr/>
        </p:nvSpPr>
        <p:spPr>
          <a:xfrm>
            <a:off x="525125" y="953950"/>
            <a:ext cx="150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General theme: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59" name="Google Shape;859;p41"/>
          <p:cNvSpPr/>
          <p:nvPr/>
        </p:nvSpPr>
        <p:spPr>
          <a:xfrm>
            <a:off x="303425" y="1783750"/>
            <a:ext cx="1241400" cy="11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Corpus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60" name="Google Shape;860;p41"/>
          <p:cNvCxnSpPr>
            <a:stCxn id="859" idx="6"/>
            <a:endCxn id="861" idx="1"/>
          </p:cNvCxnSpPr>
          <p:nvPr/>
        </p:nvCxnSpPr>
        <p:spPr>
          <a:xfrm>
            <a:off x="1544825" y="2373100"/>
            <a:ext cx="303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41"/>
          <p:cNvSpPr/>
          <p:nvPr/>
        </p:nvSpPr>
        <p:spPr>
          <a:xfrm>
            <a:off x="1848650" y="21764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Tokenization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62" name="Google Shape;862;p41"/>
          <p:cNvSpPr/>
          <p:nvPr/>
        </p:nvSpPr>
        <p:spPr>
          <a:xfrm>
            <a:off x="2991650" y="21764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Vocabulary creation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63" name="Google Shape;863;p41"/>
          <p:cNvCxnSpPr>
            <a:stCxn id="861" idx="3"/>
            <a:endCxn id="862" idx="1"/>
          </p:cNvCxnSpPr>
          <p:nvPr/>
        </p:nvCxnSpPr>
        <p:spPr>
          <a:xfrm>
            <a:off x="2779850" y="237913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41"/>
          <p:cNvSpPr/>
          <p:nvPr/>
        </p:nvSpPr>
        <p:spPr>
          <a:xfrm>
            <a:off x="4134650" y="21764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Model type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65" name="Google Shape;865;p41"/>
          <p:cNvCxnSpPr>
            <a:stCxn id="862" idx="3"/>
            <a:endCxn id="864" idx="1"/>
          </p:cNvCxnSpPr>
          <p:nvPr/>
        </p:nvCxnSpPr>
        <p:spPr>
          <a:xfrm>
            <a:off x="3922850" y="237913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6" name="Google Shape;866;p41"/>
          <p:cNvSpPr/>
          <p:nvPr/>
        </p:nvSpPr>
        <p:spPr>
          <a:xfrm>
            <a:off x="5667925" y="148643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Pre-training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67" name="Google Shape;867;p41"/>
          <p:cNvSpPr/>
          <p:nvPr/>
        </p:nvSpPr>
        <p:spPr>
          <a:xfrm>
            <a:off x="5731275" y="28039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Fine-tuning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68" name="Google Shape;868;p41"/>
          <p:cNvCxnSpPr>
            <a:stCxn id="864" idx="3"/>
            <a:endCxn id="866" idx="1"/>
          </p:cNvCxnSpPr>
          <p:nvPr/>
        </p:nvCxnSpPr>
        <p:spPr>
          <a:xfrm flipH="1" rot="10800000">
            <a:off x="5065850" y="1689134"/>
            <a:ext cx="6021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41"/>
          <p:cNvCxnSpPr>
            <a:stCxn id="864" idx="3"/>
            <a:endCxn id="867" idx="1"/>
          </p:cNvCxnSpPr>
          <p:nvPr/>
        </p:nvCxnSpPr>
        <p:spPr>
          <a:xfrm>
            <a:off x="5065850" y="2379134"/>
            <a:ext cx="6654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41"/>
          <p:cNvSpPr/>
          <p:nvPr/>
        </p:nvSpPr>
        <p:spPr>
          <a:xfrm>
            <a:off x="6810925" y="148643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Training objective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71" name="Google Shape;871;p41"/>
          <p:cNvSpPr/>
          <p:nvPr/>
        </p:nvSpPr>
        <p:spPr>
          <a:xfrm>
            <a:off x="6874275" y="28039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Task specific training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72" name="Google Shape;872;p41"/>
          <p:cNvCxnSpPr>
            <a:stCxn id="866" idx="3"/>
            <a:endCxn id="870" idx="1"/>
          </p:cNvCxnSpPr>
          <p:nvPr/>
        </p:nvCxnSpPr>
        <p:spPr>
          <a:xfrm>
            <a:off x="6599125" y="168908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3" name="Google Shape;873;p41"/>
          <p:cNvCxnSpPr>
            <a:stCxn id="867" idx="3"/>
            <a:endCxn id="871" idx="1"/>
          </p:cNvCxnSpPr>
          <p:nvPr/>
        </p:nvCxnSpPr>
        <p:spPr>
          <a:xfrm>
            <a:off x="6662475" y="300663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41"/>
          <p:cNvSpPr/>
          <p:nvPr/>
        </p:nvSpPr>
        <p:spPr>
          <a:xfrm>
            <a:off x="7953925" y="148643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Loss function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75" name="Google Shape;875;p41"/>
          <p:cNvCxnSpPr>
            <a:stCxn id="870" idx="3"/>
            <a:endCxn id="874" idx="1"/>
          </p:cNvCxnSpPr>
          <p:nvPr/>
        </p:nvCxnSpPr>
        <p:spPr>
          <a:xfrm>
            <a:off x="7742125" y="168908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41"/>
          <p:cNvSpPr/>
          <p:nvPr/>
        </p:nvSpPr>
        <p:spPr>
          <a:xfrm>
            <a:off x="7941075" y="28039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Loss function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77" name="Google Shape;877;p41"/>
          <p:cNvCxnSpPr>
            <a:stCxn id="871" idx="3"/>
            <a:endCxn id="876" idx="1"/>
          </p:cNvCxnSpPr>
          <p:nvPr/>
        </p:nvCxnSpPr>
        <p:spPr>
          <a:xfrm>
            <a:off x="7805475" y="3006634"/>
            <a:ext cx="1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41"/>
          <p:cNvSpPr txBox="1"/>
          <p:nvPr/>
        </p:nvSpPr>
        <p:spPr>
          <a:xfrm>
            <a:off x="6454100" y="815063"/>
            <a:ext cx="155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Predicting next token, </a:t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Masked Language Modeling</a:t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79" name="Google Shape;879;p41"/>
          <p:cNvSpPr txBox="1"/>
          <p:nvPr/>
        </p:nvSpPr>
        <p:spPr>
          <a:xfrm>
            <a:off x="6929550" y="3157950"/>
            <a:ext cx="931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Sentiment analysis,</a:t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Question answering</a:t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Limitations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59300" y="614100"/>
            <a:ext cx="85206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Vanishing and Exploding gradients</a:t>
            </a:r>
            <a:endParaRPr b="1">
              <a:solidFill>
                <a:srgbClr val="FF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84875" y="5951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675" y="1496869"/>
            <a:ext cx="2963607" cy="8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title="[89,89,89,&quot;https://www.codecogs.com/eqnedit.php?latex=h_%7Bt-1%7D%20%3D%20%5Csigma%7BWh_%7Bt-1%7D%2BUx_%7Bt%7D%20%2B%20b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6000" y="1189400"/>
            <a:ext cx="2440500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/>
          <p:nvPr/>
        </p:nvCxnSpPr>
        <p:spPr>
          <a:xfrm flipH="1" rot="10800000">
            <a:off x="257425" y="4562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403350" y="4510725"/>
            <a:ext cx="827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 sz="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6"/>
              </a:rPr>
              <a:t>https://medium.com/metaor-artificial-intelligence/the-exploding-and-vanishing-gradients-problem-in-time-series-6b87d558d22</a:t>
            </a:r>
            <a:endParaRPr sz="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7"/>
              </a:rPr>
              <a:t>https://www.youtube.com/watch?v=nLPRvGogtrI</a:t>
            </a:r>
            <a:r>
              <a:rPr lang="en" sz="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716150" y="1657350"/>
            <a:ext cx="783000" cy="767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>
            <a:stCxn id="89" idx="3"/>
            <a:endCxn id="91" idx="0"/>
          </p:cNvCxnSpPr>
          <p:nvPr/>
        </p:nvCxnSpPr>
        <p:spPr>
          <a:xfrm flipH="1">
            <a:off x="7312118" y="2312367"/>
            <a:ext cx="5187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9" idx="5"/>
            <a:endCxn id="93" idx="0"/>
          </p:cNvCxnSpPr>
          <p:nvPr/>
        </p:nvCxnSpPr>
        <p:spPr>
          <a:xfrm>
            <a:off x="8384482" y="2312367"/>
            <a:ext cx="3420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6342125" y="3364475"/>
            <a:ext cx="1187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Vanishing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942325" y="3167900"/>
            <a:ext cx="1187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Exploding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8">
            <a:alphaModFix/>
          </a:blip>
          <a:srcRect b="0" l="1893" r="0" t="0"/>
          <a:stretch/>
        </p:blipFill>
        <p:spPr>
          <a:xfrm>
            <a:off x="3489125" y="1139750"/>
            <a:ext cx="2440500" cy="296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1550" y="1274375"/>
            <a:ext cx="19050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397875" y="4017725"/>
            <a:ext cx="4484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Image Courtsey: </a:t>
            </a:r>
            <a:r>
              <a:rPr lang="en" sz="5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10"/>
              </a:rPr>
              <a:t>https://medium.com/metaor-artificial-intelligence/the-exploding-and-vanishing-gradients-problem-in-time-series-6b87d558d22</a:t>
            </a:r>
            <a:r>
              <a:rPr lang="en" sz="5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5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99" name="Google Shape;99;p15" title="[89,89,89,&quot;https://www.codecogs.com/eqnedit.php?latex=%5Cfrac%7B%5Cpartial%20h_%7Bi%7D%7D%7B%5Cpartial%20h_%7Bi-1%7D%7D%20%3C%201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82200" y="2792150"/>
            <a:ext cx="882425" cy="4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 title="[89,89,89,&quot;https://www.codecogs.com/eqnedit.php?latex=%5Cfrac%7B%5Cpartial%20h_%7Bi%7D%7D%7B%5Cpartial%20h_%7Bi-1%7D%7D%20%3E1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54888" y="2816759"/>
            <a:ext cx="790875" cy="42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2"/>
          <p:cNvSpPr txBox="1"/>
          <p:nvPr>
            <p:ph type="title"/>
          </p:nvPr>
        </p:nvSpPr>
        <p:spPr>
          <a:xfrm>
            <a:off x="257750" y="5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Large Language Models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85" name="Google Shape;885;p42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2"/>
          <p:cNvCxnSpPr/>
          <p:nvPr/>
        </p:nvCxnSpPr>
        <p:spPr>
          <a:xfrm flipH="1" rot="10800000">
            <a:off x="204750" y="47632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887" name="Google Shape;8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42"/>
          <p:cNvSpPr/>
          <p:nvPr/>
        </p:nvSpPr>
        <p:spPr>
          <a:xfrm>
            <a:off x="227200" y="1264325"/>
            <a:ext cx="3667500" cy="179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2"/>
          <p:cNvSpPr txBox="1"/>
          <p:nvPr/>
        </p:nvSpPr>
        <p:spPr>
          <a:xfrm>
            <a:off x="448900" y="808250"/>
            <a:ext cx="150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General theme: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90" name="Google Shape;890;p42"/>
          <p:cNvSpPr/>
          <p:nvPr/>
        </p:nvSpPr>
        <p:spPr>
          <a:xfrm>
            <a:off x="227200" y="1638050"/>
            <a:ext cx="1241400" cy="11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Corpus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91" name="Google Shape;891;p42"/>
          <p:cNvCxnSpPr>
            <a:stCxn id="890" idx="6"/>
            <a:endCxn id="892" idx="1"/>
          </p:cNvCxnSpPr>
          <p:nvPr/>
        </p:nvCxnSpPr>
        <p:spPr>
          <a:xfrm>
            <a:off x="1468600" y="2227400"/>
            <a:ext cx="303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42"/>
          <p:cNvSpPr/>
          <p:nvPr/>
        </p:nvSpPr>
        <p:spPr>
          <a:xfrm>
            <a:off x="1772425" y="20307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Tokenization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93" name="Google Shape;893;p42"/>
          <p:cNvSpPr/>
          <p:nvPr/>
        </p:nvSpPr>
        <p:spPr>
          <a:xfrm>
            <a:off x="2915425" y="20307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Vocabulary creation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94" name="Google Shape;894;p42"/>
          <p:cNvCxnSpPr>
            <a:stCxn id="892" idx="3"/>
            <a:endCxn id="893" idx="1"/>
          </p:cNvCxnSpPr>
          <p:nvPr/>
        </p:nvCxnSpPr>
        <p:spPr>
          <a:xfrm>
            <a:off x="2703625" y="223343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5" name="Google Shape;895;p42"/>
          <p:cNvSpPr/>
          <p:nvPr/>
        </p:nvSpPr>
        <p:spPr>
          <a:xfrm>
            <a:off x="4058425" y="20307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Model type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96" name="Google Shape;896;p42"/>
          <p:cNvCxnSpPr>
            <a:stCxn id="893" idx="3"/>
            <a:endCxn id="895" idx="1"/>
          </p:cNvCxnSpPr>
          <p:nvPr/>
        </p:nvCxnSpPr>
        <p:spPr>
          <a:xfrm>
            <a:off x="3846625" y="223343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42"/>
          <p:cNvSpPr/>
          <p:nvPr/>
        </p:nvSpPr>
        <p:spPr>
          <a:xfrm>
            <a:off x="5591700" y="134073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Pre-training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98" name="Google Shape;898;p42"/>
          <p:cNvSpPr/>
          <p:nvPr/>
        </p:nvSpPr>
        <p:spPr>
          <a:xfrm>
            <a:off x="5655050" y="26582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Fine-tuning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99" name="Google Shape;899;p42"/>
          <p:cNvCxnSpPr>
            <a:stCxn id="895" idx="3"/>
            <a:endCxn id="897" idx="1"/>
          </p:cNvCxnSpPr>
          <p:nvPr/>
        </p:nvCxnSpPr>
        <p:spPr>
          <a:xfrm flipH="1" rot="10800000">
            <a:off x="4989625" y="1543434"/>
            <a:ext cx="6021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42"/>
          <p:cNvCxnSpPr>
            <a:stCxn id="895" idx="3"/>
            <a:endCxn id="898" idx="1"/>
          </p:cNvCxnSpPr>
          <p:nvPr/>
        </p:nvCxnSpPr>
        <p:spPr>
          <a:xfrm>
            <a:off x="4989625" y="2233434"/>
            <a:ext cx="6654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42"/>
          <p:cNvSpPr/>
          <p:nvPr/>
        </p:nvSpPr>
        <p:spPr>
          <a:xfrm>
            <a:off x="6734700" y="134073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Training objective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02" name="Google Shape;902;p42"/>
          <p:cNvSpPr/>
          <p:nvPr/>
        </p:nvSpPr>
        <p:spPr>
          <a:xfrm>
            <a:off x="6798050" y="26582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Task specific training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03" name="Google Shape;903;p42"/>
          <p:cNvCxnSpPr>
            <a:stCxn id="897" idx="3"/>
            <a:endCxn id="901" idx="1"/>
          </p:cNvCxnSpPr>
          <p:nvPr/>
        </p:nvCxnSpPr>
        <p:spPr>
          <a:xfrm>
            <a:off x="6522900" y="154338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42"/>
          <p:cNvCxnSpPr>
            <a:stCxn id="898" idx="3"/>
            <a:endCxn id="902" idx="1"/>
          </p:cNvCxnSpPr>
          <p:nvPr/>
        </p:nvCxnSpPr>
        <p:spPr>
          <a:xfrm>
            <a:off x="6586250" y="286093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5" name="Google Shape;905;p42"/>
          <p:cNvSpPr/>
          <p:nvPr/>
        </p:nvSpPr>
        <p:spPr>
          <a:xfrm>
            <a:off x="7877700" y="134073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Loss function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06" name="Google Shape;906;p42"/>
          <p:cNvCxnSpPr>
            <a:stCxn id="901" idx="3"/>
            <a:endCxn id="905" idx="1"/>
          </p:cNvCxnSpPr>
          <p:nvPr/>
        </p:nvCxnSpPr>
        <p:spPr>
          <a:xfrm>
            <a:off x="7665900" y="1543384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42"/>
          <p:cNvSpPr/>
          <p:nvPr/>
        </p:nvSpPr>
        <p:spPr>
          <a:xfrm>
            <a:off x="7864850" y="2658284"/>
            <a:ext cx="931200" cy="405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bert Sans"/>
                <a:ea typeface="Albert Sans"/>
                <a:cs typeface="Albert Sans"/>
                <a:sym typeface="Albert Sans"/>
              </a:rPr>
              <a:t>Loss function</a:t>
            </a:r>
            <a:endParaRPr sz="9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08" name="Google Shape;908;p42"/>
          <p:cNvCxnSpPr>
            <a:stCxn id="902" idx="3"/>
            <a:endCxn id="907" idx="1"/>
          </p:cNvCxnSpPr>
          <p:nvPr/>
        </p:nvCxnSpPr>
        <p:spPr>
          <a:xfrm>
            <a:off x="7729250" y="2860934"/>
            <a:ext cx="1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42"/>
          <p:cNvSpPr txBox="1"/>
          <p:nvPr/>
        </p:nvSpPr>
        <p:spPr>
          <a:xfrm>
            <a:off x="6377875" y="669363"/>
            <a:ext cx="155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Predicting next token, </a:t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Masked Language Modeling</a:t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10" name="Google Shape;910;p42"/>
          <p:cNvSpPr txBox="1"/>
          <p:nvPr/>
        </p:nvSpPr>
        <p:spPr>
          <a:xfrm>
            <a:off x="6853325" y="3012250"/>
            <a:ext cx="931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Sentiment analysis,</a:t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Question answering</a:t>
            </a:r>
            <a:endParaRPr sz="9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911" name="Google Shape;911;p42"/>
          <p:cNvPicPr preferRelativeResize="0"/>
          <p:nvPr/>
        </p:nvPicPr>
        <p:blipFill rotWithShape="1">
          <a:blip r:embed="rId4">
            <a:alphaModFix/>
          </a:blip>
          <a:srcRect b="68858" l="0" r="0" t="0"/>
          <a:stretch/>
        </p:blipFill>
        <p:spPr>
          <a:xfrm>
            <a:off x="156825" y="3160675"/>
            <a:ext cx="386631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42"/>
          <p:cNvSpPr/>
          <p:nvPr/>
        </p:nvSpPr>
        <p:spPr>
          <a:xfrm>
            <a:off x="2596475" y="3481375"/>
            <a:ext cx="1026300" cy="335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3" name="Google Shape;913;p42"/>
          <p:cNvCxnSpPr>
            <a:stCxn id="912" idx="0"/>
            <a:endCxn id="895" idx="2"/>
          </p:cNvCxnSpPr>
          <p:nvPr/>
        </p:nvCxnSpPr>
        <p:spPr>
          <a:xfrm flipH="1" rot="10800000">
            <a:off x="3109625" y="2436175"/>
            <a:ext cx="1414500" cy="10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914" name="Google Shape;914;p42"/>
          <p:cNvPicPr preferRelativeResize="0"/>
          <p:nvPr/>
        </p:nvPicPr>
        <p:blipFill rotWithShape="1">
          <a:blip r:embed="rId4">
            <a:alphaModFix/>
          </a:blip>
          <a:srcRect b="36658" l="0" r="55478" t="37400"/>
          <a:stretch/>
        </p:blipFill>
        <p:spPr>
          <a:xfrm>
            <a:off x="210525" y="4028650"/>
            <a:ext cx="22645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42"/>
          <p:cNvPicPr preferRelativeResize="0"/>
          <p:nvPr/>
        </p:nvPicPr>
        <p:blipFill rotWithShape="1">
          <a:blip r:embed="rId5">
            <a:alphaModFix/>
          </a:blip>
          <a:srcRect b="0" l="0" r="59187" t="0"/>
          <a:stretch/>
        </p:blipFill>
        <p:spPr>
          <a:xfrm>
            <a:off x="3228700" y="4286925"/>
            <a:ext cx="3732001" cy="1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42"/>
          <p:cNvSpPr txBox="1"/>
          <p:nvPr/>
        </p:nvSpPr>
        <p:spPr>
          <a:xfrm>
            <a:off x="4406975" y="3778450"/>
            <a:ext cx="2264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Hello ,  how are you ?</a:t>
            </a:r>
            <a:endParaRPr b="1"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17" name="Google Shape;917;p42"/>
          <p:cNvCxnSpPr/>
          <p:nvPr/>
        </p:nvCxnSpPr>
        <p:spPr>
          <a:xfrm flipH="1">
            <a:off x="4661575" y="4013450"/>
            <a:ext cx="3483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42"/>
          <p:cNvCxnSpPr>
            <a:endCxn id="915" idx="0"/>
          </p:cNvCxnSpPr>
          <p:nvPr/>
        </p:nvCxnSpPr>
        <p:spPr>
          <a:xfrm flipH="1">
            <a:off x="5094701" y="4026225"/>
            <a:ext cx="1368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42"/>
          <p:cNvCxnSpPr/>
          <p:nvPr/>
        </p:nvCxnSpPr>
        <p:spPr>
          <a:xfrm flipH="1">
            <a:off x="5370825" y="4019800"/>
            <a:ext cx="951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42"/>
          <p:cNvCxnSpPr/>
          <p:nvPr/>
        </p:nvCxnSpPr>
        <p:spPr>
          <a:xfrm>
            <a:off x="5763650" y="4032450"/>
            <a:ext cx="126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42"/>
          <p:cNvCxnSpPr/>
          <p:nvPr/>
        </p:nvCxnSpPr>
        <p:spPr>
          <a:xfrm>
            <a:off x="6042375" y="4076800"/>
            <a:ext cx="633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42"/>
          <p:cNvCxnSpPr/>
          <p:nvPr/>
        </p:nvCxnSpPr>
        <p:spPr>
          <a:xfrm>
            <a:off x="6226050" y="4013450"/>
            <a:ext cx="25980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42"/>
          <p:cNvSpPr txBox="1"/>
          <p:nvPr/>
        </p:nvSpPr>
        <p:spPr>
          <a:xfrm>
            <a:off x="4379788" y="3779275"/>
            <a:ext cx="5511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[CLS]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24" name="Google Shape;924;p42"/>
          <p:cNvCxnSpPr/>
          <p:nvPr/>
        </p:nvCxnSpPr>
        <p:spPr>
          <a:xfrm flipH="1">
            <a:off x="4325850" y="4019800"/>
            <a:ext cx="1836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42"/>
          <p:cNvSpPr txBox="1"/>
          <p:nvPr/>
        </p:nvSpPr>
        <p:spPr>
          <a:xfrm>
            <a:off x="6284788" y="3779275"/>
            <a:ext cx="5511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[SEP]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26" name="Google Shape;926;p42"/>
          <p:cNvCxnSpPr/>
          <p:nvPr/>
        </p:nvCxnSpPr>
        <p:spPr>
          <a:xfrm>
            <a:off x="6560338" y="3976375"/>
            <a:ext cx="2739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3"/>
          <p:cNvSpPr txBox="1"/>
          <p:nvPr>
            <p:ph type="title"/>
          </p:nvPr>
        </p:nvSpPr>
        <p:spPr>
          <a:xfrm>
            <a:off x="257750" y="5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Next time …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32" name="Google Shape;932;p43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43"/>
          <p:cNvCxnSpPr/>
          <p:nvPr/>
        </p:nvCxnSpPr>
        <p:spPr>
          <a:xfrm flipH="1" rot="10800000">
            <a:off x="204750" y="47632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934" name="Google Shape;9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43"/>
          <p:cNvSpPr txBox="1"/>
          <p:nvPr/>
        </p:nvSpPr>
        <p:spPr>
          <a:xfrm>
            <a:off x="913650" y="1334025"/>
            <a:ext cx="24006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Vision transformers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36" name="Google Shape;936;p43"/>
          <p:cNvSpPr txBox="1"/>
          <p:nvPr/>
        </p:nvSpPr>
        <p:spPr>
          <a:xfrm>
            <a:off x="5898775" y="1310000"/>
            <a:ext cx="24006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BERT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37" name="Google Shape;937;p43"/>
          <p:cNvSpPr txBox="1"/>
          <p:nvPr/>
        </p:nvSpPr>
        <p:spPr>
          <a:xfrm>
            <a:off x="366775" y="2109450"/>
            <a:ext cx="3433200" cy="9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Theory</a:t>
            </a:r>
            <a:r>
              <a:rPr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 and formulation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Implementation from scratch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38" name="Google Shape;938;p43"/>
          <p:cNvSpPr txBox="1"/>
          <p:nvPr/>
        </p:nvSpPr>
        <p:spPr>
          <a:xfrm>
            <a:off x="4710175" y="2109450"/>
            <a:ext cx="3433200" cy="9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Theory and formulation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Fine tuning for sentiment analysis</a:t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4"/>
          <p:cNvSpPr txBox="1"/>
          <p:nvPr>
            <p:ph type="title"/>
          </p:nvPr>
        </p:nvSpPr>
        <p:spPr>
          <a:xfrm>
            <a:off x="3196900" y="837475"/>
            <a:ext cx="181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Thanks!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44" name="Google Shape;944;p44"/>
          <p:cNvCxnSpPr/>
          <p:nvPr/>
        </p:nvCxnSpPr>
        <p:spPr>
          <a:xfrm flipH="1" rot="10800000">
            <a:off x="156825" y="6032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44"/>
          <p:cNvCxnSpPr/>
          <p:nvPr/>
        </p:nvCxnSpPr>
        <p:spPr>
          <a:xfrm flipH="1" rot="10800000">
            <a:off x="204750" y="47632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946" name="Google Shape;9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44" title="Questions - Free of Charge Creative Commons Handwriting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800" y="1540175"/>
            <a:ext cx="4051101" cy="270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Attention is All you Need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 flipH="1">
            <a:off x="403350" y="2528287"/>
            <a:ext cx="1129800" cy="507900"/>
          </a:xfrm>
          <a:prstGeom prst="rect">
            <a:avLst/>
          </a:prstGeom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Encoder</a:t>
            </a:r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 flipH="1" rot="10800000">
            <a:off x="84875" y="5951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6"/>
          <p:cNvCxnSpPr/>
          <p:nvPr/>
        </p:nvCxnSpPr>
        <p:spPr>
          <a:xfrm flipH="1" rot="10800000">
            <a:off x="280950" y="46870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550" y="654288"/>
            <a:ext cx="2678576" cy="3834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3350" y="4663125"/>
            <a:ext cx="827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Source</a:t>
            </a: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Vaswani, A., Shazeer, N., Parmar, N., Uszkoreit, J., Jones, L., Gomez, A.N., Kaiser, Ł. and Polosukhin, I., 2017. Attention is all you need.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285000" y="4385325"/>
            <a:ext cx="287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Image taken from the original paper cited</a:t>
            </a:r>
            <a:endParaRPr sz="11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295200" y="1902050"/>
            <a:ext cx="1239600" cy="157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525925" y="990713"/>
            <a:ext cx="1239600" cy="2427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 flipH="1">
            <a:off x="6506500" y="2063862"/>
            <a:ext cx="1129800" cy="507900"/>
          </a:xfrm>
          <a:prstGeom prst="rect">
            <a:avLst/>
          </a:prstGeom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Decoder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4766850" y="999713"/>
            <a:ext cx="1744500" cy="10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 flipH="1" rot="10800000">
            <a:off x="4721875" y="2555788"/>
            <a:ext cx="1798500" cy="8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 flipH="1">
            <a:off x="1520575" y="1899350"/>
            <a:ext cx="7914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 rot="10800000">
            <a:off x="1529600" y="3023275"/>
            <a:ext cx="7554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235350" y="3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Encoder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848675" y="973200"/>
            <a:ext cx="14697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Inputs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flipH="1" rot="10800000">
            <a:off x="84875" y="5951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 flipH="1" rot="10800000">
            <a:off x="280950" y="47632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2351" l="0" r="49847" t="32696"/>
          <a:stretch/>
        </p:blipFill>
        <p:spPr>
          <a:xfrm>
            <a:off x="1196025" y="721375"/>
            <a:ext cx="2022025" cy="374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4230850" y="983550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230850" y="2202750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848675" y="2192400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Positional Encoding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230850" y="2888550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848675" y="2878200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MultiHead Attention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4230850" y="4107750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4848675" y="4097400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Feedforward network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230850" y="1593150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848675" y="1582800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Input embedding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230850" y="3498150"/>
            <a:ext cx="4407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endParaRPr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4848675" y="3487800"/>
            <a:ext cx="2718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Add &amp; Norm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49850" y="-4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Inputs and Input Embedding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149850" y="714450"/>
            <a:ext cx="8312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Corpus: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collection of texts          </a:t>
            </a: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Vocabulary: 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unique set of tokens in the corpus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 flipH="1" rot="10800000">
            <a:off x="84875" y="5951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8"/>
          <p:cNvCxnSpPr/>
          <p:nvPr/>
        </p:nvCxnSpPr>
        <p:spPr>
          <a:xfrm flipH="1" rot="10800000">
            <a:off x="280950" y="47632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8"/>
          <p:cNvSpPr txBox="1"/>
          <p:nvPr/>
        </p:nvSpPr>
        <p:spPr>
          <a:xfrm>
            <a:off x="1854575" y="1233525"/>
            <a:ext cx="49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“I am a student.”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2931925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695225"/>
                <a:gridCol w="695225"/>
                <a:gridCol w="695225"/>
                <a:gridCol w="695225"/>
              </a:tblGrid>
              <a:tr h="38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125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8874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1452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523</a:t>
                      </a:r>
                      <a:endParaRPr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2" name="Google Shape;152;p18"/>
          <p:cNvCxnSpPr/>
          <p:nvPr/>
        </p:nvCxnSpPr>
        <p:spPr>
          <a:xfrm flipH="1">
            <a:off x="3229150" y="1541525"/>
            <a:ext cx="3777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3894600" y="1568500"/>
            <a:ext cx="720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4217004" y="1577981"/>
            <a:ext cx="3726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4955675" y="1609200"/>
            <a:ext cx="3057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8"/>
          <p:cNvSpPr/>
          <p:nvPr/>
        </p:nvSpPr>
        <p:spPr>
          <a:xfrm>
            <a:off x="5827900" y="1887475"/>
            <a:ext cx="194100" cy="611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6356250" y="2017788"/>
            <a:ext cx="23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tokens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58" name="Google Shape;158;p18"/>
          <p:cNvCxnSpPr/>
          <p:nvPr/>
        </p:nvCxnSpPr>
        <p:spPr>
          <a:xfrm>
            <a:off x="3220175" y="2413750"/>
            <a:ext cx="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9" name="Google Shape;159;p18"/>
          <p:cNvGraphicFramePr/>
          <p:nvPr/>
        </p:nvGraphicFramePr>
        <p:xfrm>
          <a:off x="2985950" y="280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0" name="Google Shape;160;p18"/>
          <p:cNvCxnSpPr/>
          <p:nvPr/>
        </p:nvCxnSpPr>
        <p:spPr>
          <a:xfrm>
            <a:off x="3982175" y="2413750"/>
            <a:ext cx="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1" name="Google Shape;161;p18"/>
          <p:cNvGraphicFramePr/>
          <p:nvPr/>
        </p:nvGraphicFramePr>
        <p:xfrm>
          <a:off x="3747950" y="280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2" name="Google Shape;162;p18"/>
          <p:cNvCxnSpPr/>
          <p:nvPr/>
        </p:nvCxnSpPr>
        <p:spPr>
          <a:xfrm>
            <a:off x="4667975" y="2413750"/>
            <a:ext cx="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3" name="Google Shape;163;p18"/>
          <p:cNvGraphicFramePr/>
          <p:nvPr/>
        </p:nvGraphicFramePr>
        <p:xfrm>
          <a:off x="4433750" y="280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4" name="Google Shape;164;p18"/>
          <p:cNvCxnSpPr/>
          <p:nvPr/>
        </p:nvCxnSpPr>
        <p:spPr>
          <a:xfrm>
            <a:off x="5353775" y="2413750"/>
            <a:ext cx="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5" name="Google Shape;165;p18"/>
          <p:cNvGraphicFramePr/>
          <p:nvPr/>
        </p:nvGraphicFramePr>
        <p:xfrm>
          <a:off x="5119550" y="280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18"/>
          <p:cNvSpPr/>
          <p:nvPr/>
        </p:nvSpPr>
        <p:spPr>
          <a:xfrm>
            <a:off x="5881550" y="2804625"/>
            <a:ext cx="194100" cy="1945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6356250" y="3400875"/>
            <a:ext cx="23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Tokens into vectors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30850" y="4784475"/>
            <a:ext cx="86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Source</a:t>
            </a:r>
            <a:r>
              <a:rPr lang="en" sz="700">
                <a:solidFill>
                  <a:schemeClr val="dk2"/>
                </a:solidFill>
              </a:rPr>
              <a:t>: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ht</a:t>
            </a:r>
            <a:r>
              <a:rPr lang="en" sz="700" u="sng">
                <a:solidFill>
                  <a:schemeClr val="hlink"/>
                </a:solidFill>
                <a:hlinkClick r:id="rId5"/>
              </a:rPr>
              <a:t>tps://medium.com/@saschametzger/what-are-tokens-vectors-and-embeddings-how-do-you-create-them-e2a3e698e037#:~:text=Tokens%20in%20Natural%20Language%20Processing,'%2C%20'outside'%5D</a:t>
            </a:r>
            <a:r>
              <a:rPr lang="en" sz="700">
                <a:solidFill>
                  <a:schemeClr val="dk2"/>
                </a:solidFill>
              </a:rPr>
              <a:t>. 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6">
            <a:alphaModFix/>
          </a:blip>
          <a:srcRect b="2351" l="0" r="49847" t="32696"/>
          <a:stretch/>
        </p:blipFill>
        <p:spPr>
          <a:xfrm>
            <a:off x="576950" y="1307375"/>
            <a:ext cx="1559149" cy="28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>
            <a:off x="1152000" y="3400875"/>
            <a:ext cx="1079100" cy="79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59300" y="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Input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embeddings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235500" y="923875"/>
            <a:ext cx="85206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Text vector —&gt; Embedding matrix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77" name="Google Shape;177;p19"/>
          <p:cNvCxnSpPr/>
          <p:nvPr/>
        </p:nvCxnSpPr>
        <p:spPr>
          <a:xfrm flipH="1" rot="10800000">
            <a:off x="84875" y="5951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49850" y="4551675"/>
            <a:ext cx="866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Source: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https://medium.com/@saschametzger/what-are-tokens-vectors-and-embeddings-how-do-you-create-them-e2a3e698e037#:~:text=Tokens%20in%20Natural%20Language%20Processing,'%2C%20'outside'%5D</a:t>
            </a:r>
            <a:r>
              <a:rPr lang="en" sz="900">
                <a:solidFill>
                  <a:schemeClr val="dk2"/>
                </a:solidFill>
              </a:rPr>
              <a:t>. 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80" name="Google Shape;180;p19"/>
          <p:cNvCxnSpPr/>
          <p:nvPr/>
        </p:nvCxnSpPr>
        <p:spPr>
          <a:xfrm flipH="1" rot="10800000">
            <a:off x="204750" y="46108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 txBox="1"/>
          <p:nvPr/>
        </p:nvSpPr>
        <p:spPr>
          <a:xfrm>
            <a:off x="262225" y="1548650"/>
            <a:ext cx="7994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Represents text vectors in a higher dimensional space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25325" y="2173425"/>
            <a:ext cx="7994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Purpose: to capture the semantic similarity of the words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83" name="Google Shape;183;p19"/>
          <p:cNvCxnSpPr/>
          <p:nvPr/>
        </p:nvCxnSpPr>
        <p:spPr>
          <a:xfrm>
            <a:off x="1313850" y="2834525"/>
            <a:ext cx="27000" cy="16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4" name="Google Shape;184;p19"/>
          <p:cNvCxnSpPr/>
          <p:nvPr/>
        </p:nvCxnSpPr>
        <p:spPr>
          <a:xfrm>
            <a:off x="1331825" y="4462100"/>
            <a:ext cx="17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19"/>
          <p:cNvCxnSpPr/>
          <p:nvPr/>
        </p:nvCxnSpPr>
        <p:spPr>
          <a:xfrm flipH="1" rot="10800000">
            <a:off x="1583625" y="3113300"/>
            <a:ext cx="683400" cy="98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/>
          <p:nvPr/>
        </p:nvCxnSpPr>
        <p:spPr>
          <a:xfrm flipH="1" rot="10800000">
            <a:off x="1682525" y="3517975"/>
            <a:ext cx="917100" cy="620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/>
          <p:nvPr/>
        </p:nvCxnSpPr>
        <p:spPr>
          <a:xfrm flipH="1" rot="10800000">
            <a:off x="1790425" y="4030575"/>
            <a:ext cx="1151100" cy="21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 txBox="1"/>
          <p:nvPr/>
        </p:nvSpPr>
        <p:spPr>
          <a:xfrm>
            <a:off x="3746250" y="2695025"/>
            <a:ext cx="23199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Cake, bake, tree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2001775" y="2666075"/>
            <a:ext cx="1056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cake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2689650" y="3150150"/>
            <a:ext cx="1056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bake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2985925" y="3806125"/>
            <a:ext cx="1056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tree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92" name="Google Shape;192;p19"/>
          <p:cNvCxnSpPr/>
          <p:nvPr/>
        </p:nvCxnSpPr>
        <p:spPr>
          <a:xfrm>
            <a:off x="6448850" y="2753125"/>
            <a:ext cx="27000" cy="16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6466825" y="4380700"/>
            <a:ext cx="17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19"/>
          <p:cNvCxnSpPr/>
          <p:nvPr/>
        </p:nvCxnSpPr>
        <p:spPr>
          <a:xfrm flipH="1" rot="10800000">
            <a:off x="6754100" y="2816575"/>
            <a:ext cx="836400" cy="99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9"/>
          <p:cNvCxnSpPr/>
          <p:nvPr/>
        </p:nvCxnSpPr>
        <p:spPr>
          <a:xfrm flipH="1" rot="10800000">
            <a:off x="6745100" y="3346950"/>
            <a:ext cx="1205100" cy="476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9"/>
          <p:cNvCxnSpPr/>
          <p:nvPr/>
        </p:nvCxnSpPr>
        <p:spPr>
          <a:xfrm flipH="1" rot="10800000">
            <a:off x="6772075" y="3760675"/>
            <a:ext cx="1258800" cy="4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9"/>
          <p:cNvSpPr/>
          <p:nvPr/>
        </p:nvSpPr>
        <p:spPr>
          <a:xfrm>
            <a:off x="6934750" y="3265650"/>
            <a:ext cx="597000" cy="620400"/>
          </a:xfrm>
          <a:prstGeom prst="arc">
            <a:avLst>
              <a:gd fmla="val 16200000" name="adj1"/>
              <a:gd fmla="val 2091855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6704775" y="3517975"/>
            <a:ext cx="597000" cy="342600"/>
          </a:xfrm>
          <a:prstGeom prst="arc">
            <a:avLst>
              <a:gd fmla="val 16200000" name="adj1"/>
              <a:gd fmla="val 1249720" name="adj2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9" title="[89,89,89,&quot;https://www.codecogs.com/eqnedit.php?latex=%5Ctheta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2450" y="3095300"/>
            <a:ext cx="1114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7833150" y="2007250"/>
            <a:ext cx="7914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1" name="Google Shape;201;p19" title="[89,89,89,&quot;https://www.codecogs.com/eqnedit.php?latex=%5Cph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3008" y="3422975"/>
            <a:ext cx="196838" cy="3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76825" y="5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Positional embedding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-9425" l="0" r="46783" t="36640"/>
          <a:stretch/>
        </p:blipFill>
        <p:spPr>
          <a:xfrm>
            <a:off x="307175" y="758850"/>
            <a:ext cx="1903426" cy="315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0"/>
          <p:cNvCxnSpPr/>
          <p:nvPr/>
        </p:nvCxnSpPr>
        <p:spPr>
          <a:xfrm flipH="1" rot="10800000">
            <a:off x="84875" y="5951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0"/>
          <p:cNvCxnSpPr/>
          <p:nvPr/>
        </p:nvCxnSpPr>
        <p:spPr>
          <a:xfrm flipH="1" rot="10800000">
            <a:off x="204750" y="50680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0"/>
          <p:cNvSpPr/>
          <p:nvPr/>
        </p:nvSpPr>
        <p:spPr>
          <a:xfrm>
            <a:off x="307175" y="2315400"/>
            <a:ext cx="1370100" cy="38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50" y="4134675"/>
            <a:ext cx="2929439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/>
        </p:nvSpPr>
        <p:spPr>
          <a:xfrm>
            <a:off x="2915675" y="591338"/>
            <a:ext cx="49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“I am a student.”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214" name="Google Shape;214;p20"/>
          <p:cNvGraphicFramePr/>
          <p:nvPr/>
        </p:nvGraphicFramePr>
        <p:xfrm>
          <a:off x="2975925" y="10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1325575"/>
                <a:gridCol w="1325575"/>
                <a:gridCol w="1325575"/>
                <a:gridCol w="1325575"/>
              </a:tblGrid>
              <a:tr h="46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Google Shape;215;p20"/>
          <p:cNvGraphicFramePr/>
          <p:nvPr/>
        </p:nvGraphicFramePr>
        <p:xfrm>
          <a:off x="31231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20"/>
          <p:cNvGraphicFramePr/>
          <p:nvPr/>
        </p:nvGraphicFramePr>
        <p:xfrm>
          <a:off x="44185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20"/>
          <p:cNvGraphicFramePr/>
          <p:nvPr/>
        </p:nvGraphicFramePr>
        <p:xfrm>
          <a:off x="57901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20"/>
          <p:cNvGraphicFramePr/>
          <p:nvPr/>
        </p:nvGraphicFramePr>
        <p:xfrm>
          <a:off x="63235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Google Shape;219;p20"/>
          <p:cNvGraphicFramePr/>
          <p:nvPr/>
        </p:nvGraphicFramePr>
        <p:xfrm>
          <a:off x="36565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20"/>
          <p:cNvGraphicFramePr/>
          <p:nvPr/>
        </p:nvGraphicFramePr>
        <p:xfrm>
          <a:off x="49519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p20"/>
          <p:cNvGraphicFramePr/>
          <p:nvPr/>
        </p:nvGraphicFramePr>
        <p:xfrm>
          <a:off x="70855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20"/>
          <p:cNvGraphicFramePr/>
          <p:nvPr/>
        </p:nvGraphicFramePr>
        <p:xfrm>
          <a:off x="76189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20"/>
          <p:cNvSpPr txBox="1"/>
          <p:nvPr/>
        </p:nvSpPr>
        <p:spPr>
          <a:xfrm>
            <a:off x="2991200" y="37907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w.e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3571975" y="13958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4323800" y="36919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w.e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5695400" y="36919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w.e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7067000" y="36919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w.e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4867375" y="13958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6238975" y="13958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7534375" y="13958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1" name="Google Shape;231;p20"/>
          <p:cNvSpPr/>
          <p:nvPr/>
        </p:nvSpPr>
        <p:spPr>
          <a:xfrm rot="-5400000">
            <a:off x="3551353" y="3903075"/>
            <a:ext cx="115500" cy="91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3151975" y="4441850"/>
            <a:ext cx="9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Pos = 0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3" name="Google Shape;233;p20"/>
          <p:cNvSpPr/>
          <p:nvPr/>
        </p:nvSpPr>
        <p:spPr>
          <a:xfrm rot="-5400000">
            <a:off x="4846753" y="3903075"/>
            <a:ext cx="115500" cy="91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4447375" y="4441850"/>
            <a:ext cx="9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Pos = 1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5" name="Google Shape;235;p20"/>
          <p:cNvSpPr/>
          <p:nvPr/>
        </p:nvSpPr>
        <p:spPr>
          <a:xfrm rot="-5400000">
            <a:off x="6218353" y="3903075"/>
            <a:ext cx="115500" cy="91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5818975" y="4441850"/>
            <a:ext cx="9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Pos = 2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7" name="Google Shape;237;p20"/>
          <p:cNvSpPr/>
          <p:nvPr/>
        </p:nvSpPr>
        <p:spPr>
          <a:xfrm rot="-5400000">
            <a:off x="7589953" y="3903075"/>
            <a:ext cx="115500" cy="91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7190575" y="4441850"/>
            <a:ext cx="9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Pos = 3</a:t>
            </a:r>
            <a:endParaRPr sz="16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3448400" y="2654400"/>
            <a:ext cx="296700" cy="250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4743800" y="2654400"/>
            <a:ext cx="296700" cy="250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6115400" y="2654400"/>
            <a:ext cx="296700" cy="250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7410800" y="2654400"/>
            <a:ext cx="296700" cy="250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2611750" y="1801300"/>
            <a:ext cx="382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i=0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2611750" y="2258500"/>
            <a:ext cx="382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i=1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2611750" y="2639500"/>
            <a:ext cx="382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i=2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2611750" y="3020500"/>
            <a:ext cx="3828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i=3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2614000" y="3401500"/>
            <a:ext cx="456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i=4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151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+ Positional embedding</a:t>
            </a:r>
            <a:endParaRPr/>
          </a:p>
        </p:txBody>
      </p:sp>
      <p:graphicFrame>
        <p:nvGraphicFramePr>
          <p:cNvPr id="253" name="Google Shape;253;p21"/>
          <p:cNvGraphicFramePr/>
          <p:nvPr/>
        </p:nvGraphicFramePr>
        <p:xfrm>
          <a:off x="1513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21"/>
          <p:cNvGraphicFramePr/>
          <p:nvPr/>
        </p:nvGraphicFramePr>
        <p:xfrm>
          <a:off x="14467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21"/>
          <p:cNvGraphicFramePr/>
          <p:nvPr/>
        </p:nvGraphicFramePr>
        <p:xfrm>
          <a:off x="28183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p21"/>
          <p:cNvGraphicFramePr/>
          <p:nvPr/>
        </p:nvGraphicFramePr>
        <p:xfrm>
          <a:off x="33517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21"/>
          <p:cNvGraphicFramePr/>
          <p:nvPr/>
        </p:nvGraphicFramePr>
        <p:xfrm>
          <a:off x="6847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21"/>
          <p:cNvGraphicFramePr/>
          <p:nvPr/>
        </p:nvGraphicFramePr>
        <p:xfrm>
          <a:off x="19801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21"/>
          <p:cNvGraphicFramePr/>
          <p:nvPr/>
        </p:nvGraphicFramePr>
        <p:xfrm>
          <a:off x="41137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21"/>
          <p:cNvSpPr txBox="1"/>
          <p:nvPr/>
        </p:nvSpPr>
        <p:spPr>
          <a:xfrm>
            <a:off x="19400" y="39431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w.e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00175" y="15482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1352000" y="38443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w.e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2723600" y="38443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w.e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4095200" y="38443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w.e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1895575" y="15482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3267175" y="15482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4562575" y="1548250"/>
            <a:ext cx="5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p.e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476600" y="2806800"/>
            <a:ext cx="296700" cy="250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1772000" y="2806800"/>
            <a:ext cx="296700" cy="250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3143600" y="2806800"/>
            <a:ext cx="296700" cy="250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439000" y="2806800"/>
            <a:ext cx="296700" cy="250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1"/>
          <p:cNvCxnSpPr/>
          <p:nvPr/>
        </p:nvCxnSpPr>
        <p:spPr>
          <a:xfrm flipH="1" rot="10800000">
            <a:off x="84875" y="595175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 red and white logo&#10;&#10;Description automatically generated" id="273" name="Google Shape;2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50" y="0"/>
            <a:ext cx="987350" cy="10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1"/>
          <p:cNvCxnSpPr/>
          <p:nvPr/>
        </p:nvCxnSpPr>
        <p:spPr>
          <a:xfrm flipH="1" rot="10800000">
            <a:off x="204750" y="5068050"/>
            <a:ext cx="84750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1"/>
          <p:cNvSpPr/>
          <p:nvPr/>
        </p:nvSpPr>
        <p:spPr>
          <a:xfrm>
            <a:off x="5153500" y="2789550"/>
            <a:ext cx="233700" cy="250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6" name="Google Shape;276;p21"/>
          <p:cNvGraphicFramePr/>
          <p:nvPr/>
        </p:nvGraphicFramePr>
        <p:xfrm>
          <a:off x="59425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21"/>
          <p:cNvGraphicFramePr/>
          <p:nvPr/>
        </p:nvGraphicFramePr>
        <p:xfrm>
          <a:off x="67807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2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21"/>
          <p:cNvGraphicFramePr/>
          <p:nvPr/>
        </p:nvGraphicFramePr>
        <p:xfrm>
          <a:off x="75427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21"/>
          <p:cNvGraphicFramePr/>
          <p:nvPr/>
        </p:nvGraphicFramePr>
        <p:xfrm>
          <a:off x="82285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0" name="Google Shape;280;p21" title="[89,89,89,&quot;https://www.codecogs.com/eqnedit.php?latex=e_%7Bp%7D%5E%7B0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025" y="1532318"/>
            <a:ext cx="233700" cy="3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 title="[89,89,89,&quot;https://www.codecogs.com/eqnedit.php?latex=e_%7Bp%7D%5E%7B1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325" y="1532324"/>
            <a:ext cx="233700" cy="377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 title="[89,89,89,&quot;https://www.codecogs.com/eqnedit.php?latex=e_%7Bp%7D%5E%7B2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7336" y="1532331"/>
            <a:ext cx="233700" cy="3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 title="[89,89,89,&quot;https://www.codecogs.com/eqnedit.php?latex=e_%7Bp%7D%5E%7B3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3125" y="1532238"/>
            <a:ext cx="233700" cy="37720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/>
          <p:nvPr/>
        </p:nvSpPr>
        <p:spPr>
          <a:xfrm>
            <a:off x="5944800" y="4084425"/>
            <a:ext cx="382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6709125" y="4084425"/>
            <a:ext cx="629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am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7419475" y="4084425"/>
            <a:ext cx="629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8014875" y="4084425"/>
            <a:ext cx="987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student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288" name="Google Shape;288;p21"/>
          <p:cNvGraphicFramePr/>
          <p:nvPr/>
        </p:nvGraphicFramePr>
        <p:xfrm>
          <a:off x="151350" y="445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1325575"/>
                <a:gridCol w="1325575"/>
                <a:gridCol w="1325575"/>
                <a:gridCol w="1325575"/>
              </a:tblGrid>
              <a:tr h="46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21"/>
          <p:cNvSpPr/>
          <p:nvPr/>
        </p:nvSpPr>
        <p:spPr>
          <a:xfrm>
            <a:off x="5663100" y="1989250"/>
            <a:ext cx="155400" cy="19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21"/>
          <p:cNvCxnSpPr>
            <a:stCxn id="289" idx="1"/>
            <a:endCxn id="291" idx="3"/>
          </p:cNvCxnSpPr>
          <p:nvPr/>
        </p:nvCxnSpPr>
        <p:spPr>
          <a:xfrm rot="10800000">
            <a:off x="4525800" y="1116100"/>
            <a:ext cx="1137300" cy="18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1" name="Google Shape;291;p21"/>
          <p:cNvSpPr txBox="1"/>
          <p:nvPr/>
        </p:nvSpPr>
        <p:spPr>
          <a:xfrm>
            <a:off x="3110675" y="625750"/>
            <a:ext cx="1415100" cy="9807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 dimension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(d</a:t>
            </a:r>
            <a:r>
              <a:rPr baseline="-25000"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2" name="Google Shape;292;p21"/>
          <p:cNvSpPr/>
          <p:nvPr/>
        </p:nvSpPr>
        <p:spPr>
          <a:xfrm rot="5400000">
            <a:off x="7169250" y="104597"/>
            <a:ext cx="233700" cy="2771700"/>
          </a:xfrm>
          <a:prstGeom prst="leftBrace">
            <a:avLst>
              <a:gd fmla="val 50000" name="adj1"/>
              <a:gd fmla="val 50452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 txBox="1"/>
          <p:nvPr/>
        </p:nvSpPr>
        <p:spPr>
          <a:xfrm>
            <a:off x="6272972" y="701169"/>
            <a:ext cx="1968900" cy="6654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Sequence length (seq)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294" name="Google Shape;294;p21"/>
          <p:cNvGraphicFramePr/>
          <p:nvPr/>
        </p:nvGraphicFramePr>
        <p:xfrm>
          <a:off x="47233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{C55F7C86-E735-4ADD-A9B9-71B9258CB6A9}</a:tableStyleId>
              </a:tblPr>
              <a:tblGrid>
                <a:gridCol w="382850"/>
              </a:tblGrid>
              <a:tr h="10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