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57" r:id="rId4"/>
    <p:sldId id="281" r:id="rId5"/>
    <p:sldId id="282" r:id="rId6"/>
    <p:sldId id="288" r:id="rId7"/>
    <p:sldId id="280" r:id="rId8"/>
    <p:sldId id="277" r:id="rId9"/>
    <p:sldId id="294" r:id="rId10"/>
    <p:sldId id="295" r:id="rId11"/>
    <p:sldId id="283" r:id="rId12"/>
    <p:sldId id="293" r:id="rId13"/>
    <p:sldId id="284" r:id="rId14"/>
    <p:sldId id="297" r:id="rId15"/>
    <p:sldId id="298" r:id="rId16"/>
    <p:sldId id="286" r:id="rId17"/>
    <p:sldId id="268" r:id="rId18"/>
    <p:sldId id="291" r:id="rId19"/>
    <p:sldId id="287" r:id="rId20"/>
    <p:sldId id="290" r:id="rId21"/>
    <p:sldId id="292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29487-BF37-4541-B7D6-31D67C628D72}" v="75" dt="2021-08-12T22:17:53.68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7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Pravin Hirani" userId="S::dhirani@my.harrisburgu.edu::558d4a52-14bd-43c9-87eb-685b28d14a97" providerId="AD" clId="Web-{5AD29487-BF37-4541-B7D6-31D67C628D72}"/>
    <pc:docChg chg="modSld">
      <pc:chgData name="Dhruv Pravin Hirani" userId="S::dhirani@my.harrisburgu.edu::558d4a52-14bd-43c9-87eb-685b28d14a97" providerId="AD" clId="Web-{5AD29487-BF37-4541-B7D6-31D67C628D72}" dt="2021-08-12T22:17:53.680" v="49" actId="1076"/>
      <pc:docMkLst>
        <pc:docMk/>
      </pc:docMkLst>
      <pc:sldChg chg="modSp">
        <pc:chgData name="Dhruv Pravin Hirani" userId="S::dhirani@my.harrisburgu.edu::558d4a52-14bd-43c9-87eb-685b28d14a97" providerId="AD" clId="Web-{5AD29487-BF37-4541-B7D6-31D67C628D72}" dt="2021-08-12T22:09:33.476" v="8" actId="20577"/>
        <pc:sldMkLst>
          <pc:docMk/>
          <pc:sldMk cId="1920111014" sldId="256"/>
        </pc:sldMkLst>
        <pc:spChg chg="mod">
          <ac:chgData name="Dhruv Pravin Hirani" userId="S::dhirani@my.harrisburgu.edu::558d4a52-14bd-43c9-87eb-685b28d14a97" providerId="AD" clId="Web-{5AD29487-BF37-4541-B7D6-31D67C628D72}" dt="2021-08-12T22:09:33.476" v="8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modSp">
        <pc:chgData name="Dhruv Pravin Hirani" userId="S::dhirani@my.harrisburgu.edu::558d4a52-14bd-43c9-87eb-685b28d14a97" providerId="AD" clId="Web-{5AD29487-BF37-4541-B7D6-31D67C628D72}" dt="2021-08-12T22:17:53.680" v="49" actId="1076"/>
        <pc:sldMkLst>
          <pc:docMk/>
          <pc:sldMk cId="1373329173" sldId="283"/>
        </pc:sldMkLst>
        <pc:spChg chg="add mod">
          <ac:chgData name="Dhruv Pravin Hirani" userId="S::dhirani@my.harrisburgu.edu::558d4a52-14bd-43c9-87eb-685b28d14a97" providerId="AD" clId="Web-{5AD29487-BF37-4541-B7D6-31D67C628D72}" dt="2021-08-12T22:17:53.680" v="49" actId="1076"/>
          <ac:spMkLst>
            <pc:docMk/>
            <pc:sldMk cId="1373329173" sldId="283"/>
            <ac:spMk id="3" creationId="{B4F59DED-06C3-45AE-B320-1DA5A1F8E9AC}"/>
          </ac:spMkLst>
        </pc:spChg>
        <pc:spChg chg="mod">
          <ac:chgData name="Dhruv Pravin Hirani" userId="S::dhirani@my.harrisburgu.edu::558d4a52-14bd-43c9-87eb-685b28d14a97" providerId="AD" clId="Web-{5AD29487-BF37-4541-B7D6-31D67C628D72}" dt="2021-08-12T22:16:52.710" v="22" actId="1076"/>
          <ac:spMkLst>
            <pc:docMk/>
            <pc:sldMk cId="1373329173" sldId="283"/>
            <ac:spMk id="8" creationId="{86377810-D082-4D5B-824B-34032B0DFE0C}"/>
          </ac:spMkLst>
        </pc:spChg>
        <pc:spChg chg="mod">
          <ac:chgData name="Dhruv Pravin Hirani" userId="S::dhirani@my.harrisburgu.edu::558d4a52-14bd-43c9-87eb-685b28d14a97" providerId="AD" clId="Web-{5AD29487-BF37-4541-B7D6-31D67C628D72}" dt="2021-08-12T22:17:07.882" v="25" actId="1076"/>
          <ac:spMkLst>
            <pc:docMk/>
            <pc:sldMk cId="1373329173" sldId="283"/>
            <ac:spMk id="9" creationId="{7B3DBBE6-A33B-4126-8E1D-809D100CF37A}"/>
          </ac:spMkLst>
        </pc:spChg>
        <pc:picChg chg="mod">
          <ac:chgData name="Dhruv Pravin Hirani" userId="S::dhirani@my.harrisburgu.edu::558d4a52-14bd-43c9-87eb-685b28d14a97" providerId="AD" clId="Web-{5AD29487-BF37-4541-B7D6-31D67C628D72}" dt="2021-08-12T22:16:59.319" v="24" actId="1076"/>
          <ac:picMkLst>
            <pc:docMk/>
            <pc:sldMk cId="1373329173" sldId="283"/>
            <ac:picMk id="1026" creationId="{9FDADCE2-0A77-4B12-B868-986F37D68754}"/>
          </ac:picMkLst>
        </pc:picChg>
        <pc:cxnChg chg="add mod">
          <ac:chgData name="Dhruv Pravin Hirani" userId="S::dhirani@my.harrisburgu.edu::558d4a52-14bd-43c9-87eb-685b28d14a97" providerId="AD" clId="Web-{5AD29487-BF37-4541-B7D6-31D67C628D72}" dt="2021-08-12T22:17:15.054" v="27" actId="14100"/>
          <ac:cxnSpMkLst>
            <pc:docMk/>
            <pc:sldMk cId="1373329173" sldId="283"/>
            <ac:cxnSpMk id="2" creationId="{E6116FF3-C2AC-4723-A609-F2F806F56349}"/>
          </ac:cxnSpMkLst>
        </pc:cxnChg>
      </pc:sldChg>
      <pc:sldChg chg="modSp">
        <pc:chgData name="Dhruv Pravin Hirani" userId="S::dhirani@my.harrisburgu.edu::558d4a52-14bd-43c9-87eb-685b28d14a97" providerId="AD" clId="Web-{5AD29487-BF37-4541-B7D6-31D67C628D72}" dt="2021-08-12T22:09:08.913" v="0" actId="20577"/>
        <pc:sldMkLst>
          <pc:docMk/>
          <pc:sldMk cId="4119437459" sldId="289"/>
        </pc:sldMkLst>
        <pc:spChg chg="mod">
          <ac:chgData name="Dhruv Pravin Hirani" userId="S::dhirani@my.harrisburgu.edu::558d4a52-14bd-43c9-87eb-685b28d14a97" providerId="AD" clId="Web-{5AD29487-BF37-4541-B7D6-31D67C628D72}" dt="2021-08-12T22:09:08.913" v="0" actId="20577"/>
          <ac:spMkLst>
            <pc:docMk/>
            <pc:sldMk cId="4119437459" sldId="289"/>
            <ac:spMk id="13" creationId="{00000000-0000-0000-0000-000000000000}"/>
          </ac:spMkLst>
        </pc:spChg>
      </pc:sldChg>
      <pc:sldChg chg="addSp modSp">
        <pc:chgData name="Dhruv Pravin Hirani" userId="S::dhirani@my.harrisburgu.edu::558d4a52-14bd-43c9-87eb-685b28d14a97" providerId="AD" clId="Web-{5AD29487-BF37-4541-B7D6-31D67C628D72}" dt="2021-08-12T22:14:15.673" v="14" actId="1076"/>
        <pc:sldMkLst>
          <pc:docMk/>
          <pc:sldMk cId="1548845724" sldId="294"/>
        </pc:sldMkLst>
        <pc:spChg chg="mod">
          <ac:chgData name="Dhruv Pravin Hirani" userId="S::dhirani@my.harrisburgu.edu::558d4a52-14bd-43c9-87eb-685b28d14a97" providerId="AD" clId="Web-{5AD29487-BF37-4541-B7D6-31D67C628D72}" dt="2021-08-12T22:14:11.501" v="12" actId="20577"/>
          <ac:spMkLst>
            <pc:docMk/>
            <pc:sldMk cId="1548845724" sldId="294"/>
            <ac:spMk id="2" creationId="{DA36FB98-57F0-47EC-81DF-1AE305ED5FB6}"/>
          </ac:spMkLst>
        </pc:spChg>
        <pc:picChg chg="add mod">
          <ac:chgData name="Dhruv Pravin Hirani" userId="S::dhirani@my.harrisburgu.edu::558d4a52-14bd-43c9-87eb-685b28d14a97" providerId="AD" clId="Web-{5AD29487-BF37-4541-B7D6-31D67C628D72}" dt="2021-08-12T22:14:15.673" v="14" actId="1076"/>
          <ac:picMkLst>
            <pc:docMk/>
            <pc:sldMk cId="1548845724" sldId="294"/>
            <ac:picMk id="3" creationId="{9FBDA2BC-CE7D-4754-94F3-C8C120164EF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1% dataset was used as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hyperlink" Target="https://cs230.stanford.edu/projects_fall_2019/reports/26259259.pdf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cc.gatech.edu/~hic/CS7616/Papers/Kumar-Minz-201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.pm-research.com/content/iijstrfin/24/4/local/complete-issue.pdf" TargetMode="External"/><Relationship Id="rId5" Type="http://schemas.openxmlformats.org/officeDocument/2006/relationships/hyperlink" Target="https://www.msci.com/www/research-paper/msci-agency-fixed-rate/01118884978" TargetMode="External"/><Relationship Id="rId4" Type="http://schemas.openxmlformats.org/officeDocument/2006/relationships/hyperlink" Target="https://b-fine.be/wp-content/uploads/2020/12/Modeling_of_Mortgage_Loan_Prepayment_Risk_with_Machine_Learning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Predicting Mortgage Prepayment using Deep Neural Network 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1B0B-2CAB-4EED-AA5B-D05D450C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Exploratory Data Analysis</a:t>
            </a:r>
            <a:br>
              <a:rPr lang="en-US"/>
            </a:br>
            <a:r>
              <a:rPr lang="en-US" sz="2400"/>
              <a:t>Correlation Matrix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207F41-52C0-4159-AA35-3821BC2A8A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57" y="1905000"/>
            <a:ext cx="507905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elescope">
            <a:extLst>
              <a:ext uri="{FF2B5EF4-FFF2-40B4-BE49-F238E27FC236}">
                <a16:creationId xmlns:a16="http://schemas.microsoft.com/office/drawing/2014/main" id="{592AC64F-1223-4762-B4CC-C24FA575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6031" y="378005"/>
            <a:ext cx="647496" cy="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296398" cy="1173162"/>
          </a:xfrm>
        </p:spPr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Mortgage Refi Index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77810-D082-4D5B-824B-34032B0DFE0C}"/>
              </a:ext>
            </a:extLst>
          </p:cNvPr>
          <p:cNvSpPr txBox="1"/>
          <p:nvPr/>
        </p:nvSpPr>
        <p:spPr>
          <a:xfrm>
            <a:off x="2132012" y="1575506"/>
            <a:ext cx="3962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DADCE2-0A77-4B12-B868-986F37D6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50" y="2201970"/>
            <a:ext cx="9296397" cy="387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116FF3-C2AC-4723-A609-F2F806F5634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8734" y="2284910"/>
            <a:ext cx="968679" cy="23850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F59DED-06C3-45AE-B320-1DA5A1F8E9AC}"/>
              </a:ext>
            </a:extLst>
          </p:cNvPr>
          <p:cNvSpPr txBox="1"/>
          <p:nvPr/>
        </p:nvSpPr>
        <p:spPr>
          <a:xfrm>
            <a:off x="4623380" y="1967980"/>
            <a:ext cx="1728066" cy="316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Dotcom Bubble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4A3E86-10DB-4214-9211-1B223ABDCC2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4412" y="2245184"/>
            <a:ext cx="1080759" cy="8797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B78D52-46CC-488F-9D0C-0BF54573868B}"/>
              </a:ext>
            </a:extLst>
          </p:cNvPr>
          <p:cNvSpPr txBox="1"/>
          <p:nvPr/>
        </p:nvSpPr>
        <p:spPr>
          <a:xfrm>
            <a:off x="6328843" y="1931252"/>
            <a:ext cx="169265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Housing Crisis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E1BCA-73D3-42CA-82A0-5755ACA035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373096" y="3277751"/>
            <a:ext cx="584473" cy="53964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0B5A53-CD04-4ED8-BA46-E637302E89D8}"/>
              </a:ext>
            </a:extLst>
          </p:cNvPr>
          <p:cNvSpPr txBox="1"/>
          <p:nvPr/>
        </p:nvSpPr>
        <p:spPr>
          <a:xfrm>
            <a:off x="7386221" y="2960821"/>
            <a:ext cx="1973749" cy="316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COVID-19 Pandemic</a:t>
            </a:r>
          </a:p>
        </p:txBody>
      </p:sp>
      <p:pic>
        <p:nvPicPr>
          <p:cNvPr id="30" name="Graphic 29" descr="Telescope">
            <a:extLst>
              <a:ext uri="{FF2B5EF4-FFF2-40B4-BE49-F238E27FC236}">
                <a16:creationId xmlns:a16="http://schemas.microsoft.com/office/drawing/2014/main" id="{1532EC0F-069D-4772-A80F-5437D6BB1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6221" y="580583"/>
            <a:ext cx="647496" cy="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79D6-DDB2-4A25-918D-4DE237A5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  <a:br>
              <a:rPr lang="en-US"/>
            </a:br>
            <a:r>
              <a:rPr lang="en-US" sz="2400"/>
              <a:t>National House Price Index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5013536-5E95-496B-8EE1-0841B8777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3" y="1981200"/>
            <a:ext cx="10591800" cy="335747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799EEF-C67F-46FF-97AA-7EC84E73CA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13360" y="3190494"/>
            <a:ext cx="793608" cy="23850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3750A-2A88-42E4-8B62-FFBE49FEEE78}"/>
              </a:ext>
            </a:extLst>
          </p:cNvPr>
          <p:cNvSpPr txBox="1"/>
          <p:nvPr/>
        </p:nvSpPr>
        <p:spPr>
          <a:xfrm>
            <a:off x="7118005" y="2876562"/>
            <a:ext cx="13779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Housing Crisis</a:t>
            </a:r>
          </a:p>
        </p:txBody>
      </p:sp>
      <p:pic>
        <p:nvPicPr>
          <p:cNvPr id="12" name="Graphic 11" descr="Telescope">
            <a:extLst>
              <a:ext uri="{FF2B5EF4-FFF2-40B4-BE49-F238E27FC236}">
                <a16:creationId xmlns:a16="http://schemas.microsoft.com/office/drawing/2014/main" id="{E77921E3-D46B-477F-BF7A-9B21DE520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1542" y="404638"/>
            <a:ext cx="647496" cy="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Model Selection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68CC24-26D2-4C99-892F-97F79390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LSTM architecture</a:t>
            </a:r>
          </a:p>
          <a:p>
            <a:r>
              <a:rPr lang="en-US" sz="2800" b="0" i="0" u="none" strike="noStrike" noProof="0" dirty="0">
                <a:latin typeface="Corbel"/>
              </a:rPr>
              <a:t>5- layered sequential NN model(with all features)</a:t>
            </a:r>
          </a:p>
          <a:p>
            <a:r>
              <a:rPr lang="en-US" sz="2800" b="0" i="0" u="none" strike="noStrike" noProof="0" dirty="0">
                <a:latin typeface="Corbel"/>
              </a:rPr>
              <a:t>5- layered sequential NN model (with feature selection)</a:t>
            </a:r>
          </a:p>
          <a:p>
            <a:r>
              <a:rPr lang="en-US" sz="2800" b="0" i="0" u="none" strike="noStrike" noProof="0" dirty="0">
                <a:latin typeface="Corbel"/>
              </a:rPr>
              <a:t>5- layered sequential NN model (with hyper parameter tuning)</a:t>
            </a:r>
            <a:endParaRPr lang="en-US" sz="2800" dirty="0"/>
          </a:p>
          <a:p>
            <a:endParaRPr lang="en-US" sz="2400" b="0" i="0" u="none" strike="noStrike" noProof="0" dirty="0">
              <a:latin typeface="Corbel"/>
            </a:endParaRPr>
          </a:p>
          <a:p>
            <a:endParaRPr lang="en-US" sz="2400" b="0" i="0" u="none" strike="noStrike" noProof="0" dirty="0"/>
          </a:p>
          <a:p>
            <a:endParaRPr lang="en-US" dirty="0"/>
          </a:p>
        </p:txBody>
      </p:sp>
      <p:pic>
        <p:nvPicPr>
          <p:cNvPr id="4" name="Graphic 3" descr="Signpost">
            <a:extLst>
              <a:ext uri="{FF2B5EF4-FFF2-40B4-BE49-F238E27FC236}">
                <a16:creationId xmlns:a16="http://schemas.microsoft.com/office/drawing/2014/main" id="{67E9A78D-01B3-4ECE-9B6F-55F87E33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6719" y="701421"/>
            <a:ext cx="552635" cy="5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4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7780-D47A-4830-8E92-209EAB7F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Architecture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B2F1B9E-E59E-4856-98FE-E4C3BECE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3962399" cy="40386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 layers: 4 hidden and 1 output</a:t>
            </a:r>
          </a:p>
          <a:p>
            <a:pPr marL="285750" indent="-285750">
              <a:buFontTx/>
              <a:buChar char="-"/>
            </a:pPr>
            <a:r>
              <a:rPr lang="en-US" dirty="0"/>
              <a:t>Last layer has `linear` activation since we are predicting a continuous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Picking an arbitrary number of neurons, which is 50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loss function is Mean Absolute Percentage Error (MAPE)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 `</a:t>
            </a:r>
            <a:r>
              <a:rPr lang="en-US" dirty="0" err="1"/>
              <a:t>adam</a:t>
            </a:r>
            <a:r>
              <a:rPr lang="en-US" dirty="0"/>
              <a:t>` was selected</a:t>
            </a:r>
          </a:p>
          <a:p>
            <a:r>
              <a:rPr lang="en-US" dirty="0"/>
              <a:t>Initial Model Performance:</a:t>
            </a:r>
          </a:p>
          <a:p>
            <a:pPr lvl="1"/>
            <a:r>
              <a:rPr lang="en-US" dirty="0"/>
              <a:t>MAPE = 13.69</a:t>
            </a: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1257AD3-4F12-4BAB-96F9-403C9BE4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" t="9662" r="4939" b="10622"/>
          <a:stretch/>
        </p:blipFill>
        <p:spPr>
          <a:xfrm>
            <a:off x="5713412" y="1752600"/>
            <a:ext cx="5562599" cy="2514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3EF4A-0636-4CCF-8BFA-9D1072DC2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4648201"/>
            <a:ext cx="3356894" cy="1295399"/>
          </a:xfrm>
          <a:prstGeom prst="rect">
            <a:avLst/>
          </a:prstGeom>
        </p:spPr>
      </p:pic>
      <p:pic>
        <p:nvPicPr>
          <p:cNvPr id="7" name="Graphic 6" descr="Drawing compass">
            <a:extLst>
              <a:ext uri="{FF2B5EF4-FFF2-40B4-BE49-F238E27FC236}">
                <a16:creationId xmlns:a16="http://schemas.microsoft.com/office/drawing/2014/main" id="{E5363E34-26B3-42FB-9A89-FEBDAB6C1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5716" y="766972"/>
            <a:ext cx="479286" cy="4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45F0-A7CF-4DCC-8BDC-434C9FE6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737B-4558-49C9-BFA1-A7C60E52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5257798" cy="419100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Keras</a:t>
            </a:r>
            <a:r>
              <a:rPr lang="en-US" dirty="0"/>
              <a:t> Tuner Library for hp tuning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Tuner used was `Hyperband`</a:t>
            </a:r>
          </a:p>
          <a:p>
            <a:r>
              <a:rPr lang="en-US" dirty="0"/>
              <a:t>“The Hyperband tuning algorithm uses adaptive resource allocation and early-stopping to quickly converge on a high-performing model.”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Optimum parameters found:</a:t>
            </a:r>
          </a:p>
          <a:p>
            <a:pPr marL="742813" lvl="1" indent="-285750">
              <a:buFontTx/>
              <a:buChar char="-"/>
            </a:pPr>
            <a:r>
              <a:rPr lang="en-US" dirty="0"/>
              <a:t>Learning rate = 0.001</a:t>
            </a:r>
          </a:p>
          <a:p>
            <a:pPr marL="742813" lvl="1" indent="-285750">
              <a:buFontTx/>
              <a:buChar char="-"/>
            </a:pPr>
            <a:r>
              <a:rPr lang="en-US" dirty="0"/>
              <a:t>Dense Neurons = 448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816AC-481D-447D-A0DD-57767F5A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570975"/>
            <a:ext cx="4506027" cy="2265326"/>
          </a:xfrm>
          <a:prstGeom prst="rect">
            <a:avLst/>
          </a:prstGeom>
        </p:spPr>
      </p:pic>
      <p:pic>
        <p:nvPicPr>
          <p:cNvPr id="6" name="Graphic 5" descr="Wrench">
            <a:extLst>
              <a:ext uri="{FF2B5EF4-FFF2-40B4-BE49-F238E27FC236}">
                <a16:creationId xmlns:a16="http://schemas.microsoft.com/office/drawing/2014/main" id="{DDA42BEC-1BFB-4783-8640-1C62AF11E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9461" y="785019"/>
            <a:ext cx="448288" cy="4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Training &amp; Validation</a:t>
            </a:r>
            <a:endParaRPr lang="en-US" sz="36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6B94854-4761-4942-86EC-A2057282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109602"/>
            <a:ext cx="8915397" cy="421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C5484-0241-4C58-AAE7-B90FF4E47AC3}"/>
              </a:ext>
            </a:extLst>
          </p:cNvPr>
          <p:cNvSpPr txBox="1"/>
          <p:nvPr/>
        </p:nvSpPr>
        <p:spPr>
          <a:xfrm>
            <a:off x="3427412" y="174027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MAPE of the optimized model reduced to 8.44</a:t>
            </a:r>
          </a:p>
        </p:txBody>
      </p:sp>
      <p:pic>
        <p:nvPicPr>
          <p:cNvPr id="7" name="Graphic 6" descr="Hamster">
            <a:extLst>
              <a:ext uri="{FF2B5EF4-FFF2-40B4-BE49-F238E27FC236}">
                <a16:creationId xmlns:a16="http://schemas.microsoft.com/office/drawing/2014/main" id="{6BA9357F-FEC8-4315-99FC-65D22824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7230" y="544464"/>
            <a:ext cx="750936" cy="7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8403489"/>
              </p:ext>
            </p:extLst>
          </p:nvPr>
        </p:nvGraphicFramePr>
        <p:xfrm>
          <a:off x="2151326" y="2196971"/>
          <a:ext cx="9097690" cy="36809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02695">
                  <a:extLst>
                    <a:ext uri="{9D8B030D-6E8A-4147-A177-3AD203B41FA5}">
                      <a16:colId xmlns:a16="http://schemas.microsoft.com/office/drawing/2014/main" val="267065737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3953120164"/>
                    </a:ext>
                  </a:extLst>
                </a:gridCol>
                <a:gridCol w="115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579">
                  <a:extLst>
                    <a:ext uri="{9D8B030D-6E8A-4147-A177-3AD203B41FA5}">
                      <a16:colId xmlns:a16="http://schemas.microsoft.com/office/drawing/2014/main" val="1814429296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21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Model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/>
                        <a:t>RMSE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/>
                        <a:t>MAE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aseline="0" err="1"/>
                        <a:t>Varscore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41726"/>
                  </a:ext>
                </a:extLst>
              </a:tr>
              <a:tr h="9221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5- layered sequential NN model(with all features)</a:t>
                      </a: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91096.52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301.82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174.11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0.94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5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5- layered sequential NN model (with feature selection)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157647.36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434.24</a:t>
                      </a:r>
                    </a:p>
                    <a:p>
                      <a:pPr marL="0" lvl="0" algn="ctr" defTabSz="914400" rtl="0" eaLnBrk="1" latinLnBrk="0" hangingPunct="1">
                        <a:buNone/>
                      </a:pP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231.35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13.68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0.92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1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5- layered sequential NN model (with hyper parameter tuning)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40556.27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201.39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127.79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8.44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0.98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EC23CE25-8810-466B-9BEC-E8136F95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531" y="718461"/>
            <a:ext cx="576939" cy="5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657A-A19D-41AA-8A9B-D83A0357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243444"/>
          </a:xfrm>
        </p:spPr>
        <p:txBody>
          <a:bodyPr/>
          <a:lstStyle/>
          <a:p>
            <a:r>
              <a:rPr lang="en-US" dirty="0"/>
              <a:t>Model Test</a:t>
            </a:r>
            <a:br>
              <a:rPr lang="en-US" dirty="0"/>
            </a:br>
            <a:r>
              <a:rPr lang="en-US" sz="2400" dirty="0"/>
              <a:t>1% of the dataset used as test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BAE5300-87A2-4480-A82F-33041EA7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290" y="1932720"/>
            <a:ext cx="4874693" cy="3893160"/>
          </a:xfrm>
        </p:spPr>
      </p:pic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EA324F2B-4658-470E-B2A4-2D4E30B5B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18" y="1914964"/>
            <a:ext cx="6025454" cy="3893160"/>
          </a:xfrm>
          <a:prstGeom prst="rect">
            <a:avLst/>
          </a:prstGeom>
        </p:spPr>
      </p:pic>
      <p:pic>
        <p:nvPicPr>
          <p:cNvPr id="6" name="Graphic 5" descr="Test tubes">
            <a:extLst>
              <a:ext uri="{FF2B5EF4-FFF2-40B4-BE49-F238E27FC236}">
                <a16:creationId xmlns:a16="http://schemas.microsoft.com/office/drawing/2014/main" id="{E14445B2-9506-41B0-9080-1BCAB3D4B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9386" y="635208"/>
            <a:ext cx="522303" cy="5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1589C7-589C-4586-AEBC-73BAC665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800"/>
              <a:t>LSTM model did not work well with our dataset</a:t>
            </a:r>
          </a:p>
          <a:p>
            <a:r>
              <a:rPr lang="en-US" sz="2800"/>
              <a:t>Best performing model was </a:t>
            </a:r>
            <a:r>
              <a:rPr lang="en-US" sz="2800" b="0" i="0" u="none" strike="noStrike" noProof="0">
                <a:latin typeface="Corbel"/>
              </a:rPr>
              <a:t>5- layered sequential NN model (with hyper parameter tuning)</a:t>
            </a:r>
            <a:endParaRPr lang="en-US" sz="2800"/>
          </a:p>
          <a:p>
            <a:r>
              <a:rPr lang="en-US" sz="2800"/>
              <a:t> Best performing model had MAPE value of 8.44%. It is pretty good as you can see in the prediction graph.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6DB8C541-E97E-49BC-BB22-ABE770E7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442" y="725095"/>
            <a:ext cx="597023" cy="5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en-US" b="1">
                <a:ea typeface="+mn-ea"/>
                <a:cs typeface="+mn-cs"/>
              </a:rPr>
              <a:t>Outline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222" y="1828800"/>
            <a:ext cx="9144000" cy="3657600"/>
          </a:xfrm>
        </p:spPr>
        <p:txBody>
          <a:bodyPr>
            <a:normAutofit fontScale="25000" lnSpcReduction="20000"/>
          </a:bodyPr>
          <a:lstStyle/>
          <a:p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  <a:p>
            <a:endParaRPr lang="en-US" sz="1200">
              <a:solidFill>
                <a:prstClr val="white"/>
              </a:solidFill>
              <a:latin typeface="Consolas"/>
              <a:ea typeface="+mj-ea"/>
              <a:cs typeface="+mj-cs"/>
            </a:endParaRPr>
          </a:p>
          <a:p>
            <a:r>
              <a:rPr kumimoji="0" lang="en-US" sz="9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Introduction</a:t>
            </a:r>
          </a:p>
          <a:p>
            <a:r>
              <a:rPr lang="en-US" sz="9600">
                <a:solidFill>
                  <a:prstClr val="white"/>
                </a:solidFill>
                <a:latin typeface="Consolas"/>
                <a:ea typeface="+mj-ea"/>
                <a:cs typeface="+mj-cs"/>
              </a:rPr>
              <a:t>Literature Review</a:t>
            </a:r>
          </a:p>
          <a:p>
            <a:r>
              <a:rPr lang="en-US" sz="9600"/>
              <a:t>Exploratory Data Analysis </a:t>
            </a:r>
          </a:p>
          <a:p>
            <a:r>
              <a:rPr kumimoji="0" lang="en-US" sz="9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Model</a:t>
            </a:r>
          </a:p>
          <a:p>
            <a:r>
              <a:rPr kumimoji="0" lang="en-US" sz="9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Conclusion</a:t>
            </a:r>
          </a:p>
          <a:p>
            <a:r>
              <a:rPr lang="en-US" sz="9600">
                <a:solidFill>
                  <a:prstClr val="white"/>
                </a:solidFill>
                <a:latin typeface="Consolas"/>
                <a:ea typeface="+mj-ea"/>
                <a:cs typeface="+mj-cs"/>
              </a:rPr>
              <a:t>Future Aspects</a:t>
            </a:r>
            <a:br>
              <a:rPr kumimoji="0" lang="en-US" sz="9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7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74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03B9-02A6-4327-B932-AB64DDEE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86E-7A79-4BF8-96FC-DF123E36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800"/>
              <a:t>Our original plan was to use a single loan dataset from Freddie  Mac which had around 45.5 million loans with 62 different fields.</a:t>
            </a:r>
          </a:p>
          <a:p>
            <a:r>
              <a:rPr lang="en-US" sz="2800"/>
              <a:t>We did not have computing power to run the data thus used MBS refinance index as a proxy. </a:t>
            </a:r>
          </a:p>
          <a:p>
            <a:r>
              <a:rPr lang="en-US" sz="2800"/>
              <a:t>We can add this dataset to the dataset used in this project and build a model with high computing power.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BB6EB97F-4BA0-42F4-81E8-5305AA625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6922" y="760520"/>
            <a:ext cx="534880" cy="5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882C-87D7-4E3E-A5BA-0959E011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Thank you 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24DB7-2EFD-47D6-81CE-54E534C2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676400"/>
            <a:ext cx="91440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+mj-lt"/>
              </a:rPr>
              <a:t>Lending Tree estimates mortgages value of $10.5 trillion (2019)</a:t>
            </a:r>
          </a:p>
          <a:p>
            <a:r>
              <a:rPr lang="en-US">
                <a:latin typeface="+mj-lt"/>
              </a:rPr>
              <a:t>Mortgage prepayment is behavioral decisions and, historically, it has been difficult to model these behaviors. </a:t>
            </a:r>
          </a:p>
          <a:p>
            <a:r>
              <a:rPr lang="en-US">
                <a:latin typeface="+mj-lt"/>
              </a:rPr>
              <a:t>Two kinds of mortgage prepayment – </a:t>
            </a:r>
            <a:r>
              <a:rPr lang="en-US" b="1">
                <a:latin typeface="+mj-lt"/>
              </a:rPr>
              <a:t>Refinance and Turnover</a:t>
            </a:r>
          </a:p>
          <a:p>
            <a:r>
              <a:rPr lang="en-US">
                <a:latin typeface="+mj-lt"/>
              </a:rPr>
              <a:t>The ability to predict mortgage prepayment is of critical use to financial institutions from an interest rate risk perspective. </a:t>
            </a:r>
          </a:p>
          <a:p>
            <a:r>
              <a:rPr lang="en-US">
                <a:latin typeface="+mj-lt"/>
              </a:rPr>
              <a:t>We used an </a:t>
            </a:r>
            <a:r>
              <a:rPr lang="en-US" b="1">
                <a:latin typeface="+mj-lt"/>
              </a:rPr>
              <a:t>LSTM and RNN architecture</a:t>
            </a:r>
            <a:r>
              <a:rPr lang="en-US">
                <a:latin typeface="+mj-lt"/>
              </a:rPr>
              <a:t>, and hyper parameter tuning to build models and achieve MAPE value of 8.44%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Literature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52600"/>
            <a:ext cx="10286998" cy="4572000"/>
          </a:xfrm>
        </p:spPr>
        <p:txBody>
          <a:bodyPr>
            <a:normAutofit fontScale="25000" lnSpcReduction="20000"/>
          </a:bodyPr>
          <a:lstStyle/>
          <a:p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j-ea"/>
              <a:cs typeface="+mj-cs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3700">
              <a:solidFill>
                <a:prstClr val="white"/>
              </a:solidFill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Kumar, V. 2014. “Feature Selection: A Literature Review.” Smart Computing Review 4 (3)         </a:t>
            </a:r>
            <a:r>
              <a:rPr lang="en-US" sz="5600" u="sng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https://www.cc.gatech.edu/~hic/CS7616/Papers/Kumar-Minz-2014.pdf</a:t>
            </a:r>
            <a:endParaRPr lang="en-US" sz="56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▪"/>
              <a:tabLst>
                <a:tab pos="457200" algn="l"/>
              </a:tabLst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Peter G. </a:t>
            </a:r>
            <a:r>
              <a:rPr lang="en-US" sz="56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Drembelas</a:t>
            </a: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56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Vibhor</a:t>
            </a: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V. Khar, (2019)</a:t>
            </a:r>
            <a:b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600" u="sng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https://cs230.stanford.edu/projects_fall_2019/reports/26259259.pdf</a:t>
            </a:r>
            <a:endParaRPr lang="en-US" sz="56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56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Shlomo</a:t>
            </a: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Amar, (2020, November)</a:t>
            </a:r>
            <a:b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600" u="sng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https://b-fine.be/wp-content/uploads/2020/12/Modeling_of_Mortgage_Loan_Prepayment_Risk_with_Machine_Learning.pdf</a:t>
            </a:r>
            <a:endParaRPr lang="en-US" sz="56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Yu, Y. 2018. “MSCI Agency Fixed Rate Refinance Prepayment Model.” Research paper, MSCI.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5600" u="sng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https://www.msci.com/www/research-paper/msci-agency-fixed-rate/01118884978</a:t>
            </a:r>
            <a:endParaRPr lang="en-US" sz="56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56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Zhang, J. 2018a. “Is MBS Ref inance Risk Increasing?” Research paper, MSCI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5600" u="sng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https://jsf.pm-research.com/content/iijstrfin/24/4/local/complete-issue.pdf</a:t>
            </a:r>
            <a:endParaRPr lang="en-US" sz="56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20000"/>
              </a:lnSpc>
              <a:buNone/>
            </a:pPr>
            <a:br>
              <a:rPr kumimoji="0" lang="en-US" sz="3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sz="3700">
              <a:latin typeface="+mj-lt"/>
            </a:endParaRPr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B622055B-4981-4A7F-A145-D9B8499B3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5443" y="682101"/>
            <a:ext cx="613299" cy="6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7968" y="1981200"/>
            <a:ext cx="10473843" cy="44196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for MBA originated across USA between 1990-2021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Weekly performance update as a target variable</a:t>
            </a:r>
          </a:p>
          <a:p>
            <a:pPr marL="800100" lvl="1" indent="-342900">
              <a:spcBef>
                <a:spcPts val="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Mortgage Bankers Association Refi Index (Bloomberg Terminal)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for national economic factors from FRED (Federal Reserve Economic Data)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Economically significant data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>
                <a:solidFill>
                  <a:prstClr val="white"/>
                </a:solidFill>
                <a:latin typeface="+mj-lt"/>
              </a:rPr>
              <a:t>11,451 daily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observations, each described by roughly 26 feature variables 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Correlation was used to choose feature selection</a:t>
            </a:r>
          </a:p>
          <a:p>
            <a:endParaRPr lang="en-US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1B73475-A336-4B28-8CD5-FA136596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896" y="785019"/>
            <a:ext cx="505919" cy="5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4534" y="457200"/>
            <a:ext cx="8923278" cy="9906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Data</a:t>
            </a:r>
            <a:b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</a:b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EAEDC-6ACF-45DF-8BAD-E7EDB0A0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218809"/>
            <a:ext cx="8175445" cy="4145639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303166CF-BD98-4F12-B972-A42FBCB95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630" y="646274"/>
            <a:ext cx="505919" cy="5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609600"/>
            <a:ext cx="9143998" cy="1020762"/>
          </a:xfrm>
        </p:spPr>
        <p:txBody>
          <a:bodyPr/>
          <a:lstStyle/>
          <a:p>
            <a:r>
              <a:rPr lang="en-US"/>
              <a:t>Data</a:t>
            </a:r>
            <a:br>
              <a:rPr lang="en-US"/>
            </a:br>
            <a:endParaRPr lang="en-US" sz="20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95659" y="1631061"/>
            <a:ext cx="9753598" cy="44958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>
                <a:latin typeface="+mj-lt"/>
              </a:rPr>
              <a:t>Data Constraints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Data in format needed for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Weekly, monthly, and quarterly data were extrapolated to daily data points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Missing values removed  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prstClr val="white"/>
                </a:solidFill>
                <a:latin typeface="Consolas"/>
              </a:rPr>
              <a:t>Percentage &lt; 0.5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% </a:t>
            </a:r>
          </a:p>
          <a:p>
            <a:r>
              <a:rPr lang="en-US">
                <a:latin typeface="+mj-lt"/>
              </a:rPr>
              <a:t>Split in training and testing(module development)</a:t>
            </a:r>
          </a:p>
          <a:p>
            <a:r>
              <a:rPr lang="en-US">
                <a:latin typeface="+mj-lt"/>
              </a:rPr>
              <a:t>After cleaning roughly 26 features are remaining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EDB7D76D-D5EE-465D-944A-2E1A5EF96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896" y="867021"/>
            <a:ext cx="505919" cy="5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24FA-2503-4C89-A13F-6558D2AD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448798" cy="1249362"/>
          </a:xfrm>
        </p:spPr>
        <p:txBody>
          <a:bodyPr>
            <a:normAutofit/>
          </a:bodyPr>
          <a:lstStyle/>
          <a:p>
            <a:r>
              <a:rPr lang="en-US"/>
              <a:t>Summary Statistics for Variables </a:t>
            </a:r>
            <a:br>
              <a:rPr lang="en-US"/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Exploratory Data Analysis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7F1BF-7B44-4D02-A401-9C2B8473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2286000"/>
            <a:ext cx="8112918" cy="4236198"/>
          </a:xfrm>
          <a:prstGeom prst="rect">
            <a:avLst/>
          </a:prstGeom>
        </p:spPr>
      </p:pic>
      <p:pic>
        <p:nvPicPr>
          <p:cNvPr id="5" name="Graphic 3" descr="Bug under magnifying glass with solid fill">
            <a:extLst>
              <a:ext uri="{FF2B5EF4-FFF2-40B4-BE49-F238E27FC236}">
                <a16:creationId xmlns:a16="http://schemas.microsoft.com/office/drawing/2014/main" id="{777B4202-F621-487C-A43A-0D1479694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0935" y="669120"/>
            <a:ext cx="588045" cy="5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FB98-57F0-47EC-81DF-1AE305ED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Exploratory Data Analysis</a:t>
            </a:r>
            <a:br>
              <a:rPr lang="en-US"/>
            </a:br>
            <a:endParaRPr lang="en-US" sz="2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3A8654-3634-47BE-9651-69C20840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555" y="1676400"/>
            <a:ext cx="5538057" cy="451351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Graphic 3" descr="Bug under magnifying glass with solid fill">
            <a:extLst>
              <a:ext uri="{FF2B5EF4-FFF2-40B4-BE49-F238E27FC236}">
                <a16:creationId xmlns:a16="http://schemas.microsoft.com/office/drawing/2014/main" id="{9FBDA2BC-CE7D-4754-94F3-C8C12016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4266" y="393912"/>
            <a:ext cx="644073" cy="6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795</Words>
  <Application>Microsoft Office PowerPoint</Application>
  <PresentationFormat>Custom</PresentationFormat>
  <Paragraphs>134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Corbel</vt:lpstr>
      <vt:lpstr>Wingdings</vt:lpstr>
      <vt:lpstr>Chalkboard 16x9</vt:lpstr>
      <vt:lpstr>Predicting Mortgage Prepayment using Deep Neural Network </vt:lpstr>
      <vt:lpstr>Outline</vt:lpstr>
      <vt:lpstr>Introduction</vt:lpstr>
      <vt:lpstr>Literature Review</vt:lpstr>
      <vt:lpstr>Data</vt:lpstr>
      <vt:lpstr>Data </vt:lpstr>
      <vt:lpstr>Data </vt:lpstr>
      <vt:lpstr>Summary Statistics for Variables  Exploratory Data Analysis</vt:lpstr>
      <vt:lpstr>  Exploratory Data Analysis </vt:lpstr>
      <vt:lpstr>Exploratory Data Analysis Correlation Matrix</vt:lpstr>
      <vt:lpstr>Exploratory Data Analysis Mortgage Refi Index</vt:lpstr>
      <vt:lpstr>Exploratory Data Analysis National House Price Index</vt:lpstr>
      <vt:lpstr>Model Selection</vt:lpstr>
      <vt:lpstr>Neural Network Architecture</vt:lpstr>
      <vt:lpstr>HyperParameter Tuning</vt:lpstr>
      <vt:lpstr>Training &amp; Validation</vt:lpstr>
      <vt:lpstr>Model Results</vt:lpstr>
      <vt:lpstr>Model Test 1% of the dataset used as test</vt:lpstr>
      <vt:lpstr>Conclusion</vt:lpstr>
      <vt:lpstr>Future Aspects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Williams, Michelle A.</dc:creator>
  <cp:lastModifiedBy>ruchil Barya</cp:lastModifiedBy>
  <cp:revision>15</cp:revision>
  <dcterms:created xsi:type="dcterms:W3CDTF">2021-08-04T12:24:17Z</dcterms:created>
  <dcterms:modified xsi:type="dcterms:W3CDTF">2022-01-16T02:23:22Z</dcterms:modified>
</cp:coreProperties>
</file>