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5" r:id="rId6"/>
    <p:sldId id="260" r:id="rId7"/>
    <p:sldId id="261"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hin Shroff" userId="a475d7040509a049" providerId="LiveId" clId="{ECC2BEA5-F9AC-44FB-A321-C3CD199C13E3}"/>
    <pc:docChg chg="undo custSel addSld modSld">
      <pc:chgData name="Ruchin Shroff" userId="a475d7040509a049" providerId="LiveId" clId="{ECC2BEA5-F9AC-44FB-A321-C3CD199C13E3}" dt="2021-06-15T08:57:09.976" v="27" actId="20577"/>
      <pc:docMkLst>
        <pc:docMk/>
      </pc:docMkLst>
      <pc:sldChg chg="modSp mod">
        <pc:chgData name="Ruchin Shroff" userId="a475d7040509a049" providerId="LiveId" clId="{ECC2BEA5-F9AC-44FB-A321-C3CD199C13E3}" dt="2021-06-15T08:57:09.976" v="27" actId="20577"/>
        <pc:sldMkLst>
          <pc:docMk/>
          <pc:sldMk cId="0" sldId="256"/>
        </pc:sldMkLst>
        <pc:spChg chg="mod">
          <ac:chgData name="Ruchin Shroff" userId="a475d7040509a049" providerId="LiveId" clId="{ECC2BEA5-F9AC-44FB-A321-C3CD199C13E3}" dt="2021-06-15T08:57:09.976" v="27" actId="20577"/>
          <ac:spMkLst>
            <pc:docMk/>
            <pc:sldMk cId="0" sldId="256"/>
            <ac:spMk id="59" creationId="{00000000-0000-0000-0000-000000000000}"/>
          </ac:spMkLst>
        </pc:spChg>
      </pc:sldChg>
      <pc:sldChg chg="modSp mod">
        <pc:chgData name="Ruchin Shroff" userId="a475d7040509a049" providerId="LiveId" clId="{ECC2BEA5-F9AC-44FB-A321-C3CD199C13E3}" dt="2021-06-15T04:54:41.064" v="1" actId="255"/>
        <pc:sldMkLst>
          <pc:docMk/>
          <pc:sldMk cId="0" sldId="264"/>
        </pc:sldMkLst>
        <pc:spChg chg="mod">
          <ac:chgData name="Ruchin Shroff" userId="a475d7040509a049" providerId="LiveId" clId="{ECC2BEA5-F9AC-44FB-A321-C3CD199C13E3}" dt="2021-06-15T04:54:41.064" v="1" actId="255"/>
          <ac:spMkLst>
            <pc:docMk/>
            <pc:sldMk cId="0" sldId="264"/>
            <ac:spMk id="4" creationId="{3572901F-F522-4F80-9501-53B05A832A5F}"/>
          </ac:spMkLst>
        </pc:spChg>
      </pc:sldChg>
      <pc:sldChg chg="addSp delSp modSp new mod">
        <pc:chgData name="Ruchin Shroff" userId="a475d7040509a049" providerId="LiveId" clId="{ECC2BEA5-F9AC-44FB-A321-C3CD199C13E3}" dt="2021-06-15T08:54:40.976" v="25" actId="2711"/>
        <pc:sldMkLst>
          <pc:docMk/>
          <pc:sldMk cId="4012003445" sldId="265"/>
        </pc:sldMkLst>
        <pc:spChg chg="mod">
          <ac:chgData name="Ruchin Shroff" userId="a475d7040509a049" providerId="LiveId" clId="{ECC2BEA5-F9AC-44FB-A321-C3CD199C13E3}" dt="2021-06-15T08:54:40.976" v="25" actId="2711"/>
          <ac:spMkLst>
            <pc:docMk/>
            <pc:sldMk cId="4012003445" sldId="265"/>
            <ac:spMk id="2" creationId="{EB05BD79-3B08-4968-A159-287D44BC7D53}"/>
          </ac:spMkLst>
        </pc:spChg>
        <pc:spChg chg="mod">
          <ac:chgData name="Ruchin Shroff" userId="a475d7040509a049" providerId="LiveId" clId="{ECC2BEA5-F9AC-44FB-A321-C3CD199C13E3}" dt="2021-06-15T08:54:07.570" v="9"/>
          <ac:spMkLst>
            <pc:docMk/>
            <pc:sldMk cId="4012003445" sldId="265"/>
            <ac:spMk id="3" creationId="{7AEAB60F-4A66-466A-A5A2-2434CA566406}"/>
          </ac:spMkLst>
        </pc:spChg>
        <pc:spChg chg="add del mod">
          <ac:chgData name="Ruchin Shroff" userId="a475d7040509a049" providerId="LiveId" clId="{ECC2BEA5-F9AC-44FB-A321-C3CD199C13E3}" dt="2021-06-15T08:53:33.144" v="5"/>
          <ac:spMkLst>
            <pc:docMk/>
            <pc:sldMk cId="4012003445" sldId="265"/>
            <ac:spMk id="4" creationId="{11275D61-8E5B-40F7-852E-5539CC44F264}"/>
          </ac:spMkLst>
        </pc:spChg>
        <pc:spChg chg="add del mod">
          <ac:chgData name="Ruchin Shroff" userId="a475d7040509a049" providerId="LiveId" clId="{ECC2BEA5-F9AC-44FB-A321-C3CD199C13E3}" dt="2021-06-15T08:53:33.144" v="5"/>
          <ac:spMkLst>
            <pc:docMk/>
            <pc:sldMk cId="4012003445" sldId="265"/>
            <ac:spMk id="5" creationId="{74DB285D-2261-4FF0-877C-AA6094F8583A}"/>
          </ac:spMkLst>
        </pc:spChg>
        <pc:spChg chg="add del mod">
          <ac:chgData name="Ruchin Shroff" userId="a475d7040509a049" providerId="LiveId" clId="{ECC2BEA5-F9AC-44FB-A321-C3CD199C13E3}" dt="2021-06-15T08:53:33.144" v="5"/>
          <ac:spMkLst>
            <pc:docMk/>
            <pc:sldMk cId="4012003445" sldId="265"/>
            <ac:spMk id="6" creationId="{E6D6A689-1D50-4C8D-98F4-280804F24CA4}"/>
          </ac:spMkLst>
        </pc:spChg>
        <pc:spChg chg="add del mod">
          <ac:chgData name="Ruchin Shroff" userId="a475d7040509a049" providerId="LiveId" clId="{ECC2BEA5-F9AC-44FB-A321-C3CD199C13E3}" dt="2021-06-15T08:53:33.144" v="5"/>
          <ac:spMkLst>
            <pc:docMk/>
            <pc:sldMk cId="4012003445" sldId="265"/>
            <ac:spMk id="7" creationId="{A938C83B-EB6F-45DA-86C4-D4E95C73F19E}"/>
          </ac:spMkLst>
        </pc:spChg>
        <pc:spChg chg="add del mod">
          <ac:chgData name="Ruchin Shroff" userId="a475d7040509a049" providerId="LiveId" clId="{ECC2BEA5-F9AC-44FB-A321-C3CD199C13E3}" dt="2021-06-15T08:53:33.144" v="5"/>
          <ac:spMkLst>
            <pc:docMk/>
            <pc:sldMk cId="4012003445" sldId="265"/>
            <ac:spMk id="8" creationId="{BC1724BA-3384-417B-8EF1-DE50572BC661}"/>
          </ac:spMkLst>
        </pc:spChg>
        <pc:spChg chg="add del mod">
          <ac:chgData name="Ruchin Shroff" userId="a475d7040509a049" providerId="LiveId" clId="{ECC2BEA5-F9AC-44FB-A321-C3CD199C13E3}" dt="2021-06-15T08:53:33.144" v="5"/>
          <ac:spMkLst>
            <pc:docMk/>
            <pc:sldMk cId="4012003445" sldId="265"/>
            <ac:spMk id="9" creationId="{AA36A71C-142A-47C0-B1E0-8B5359383A48}"/>
          </ac:spMkLst>
        </pc:spChg>
        <pc:spChg chg="add del mod">
          <ac:chgData name="Ruchin Shroff" userId="a475d7040509a049" providerId="LiveId" clId="{ECC2BEA5-F9AC-44FB-A321-C3CD199C13E3}" dt="2021-06-15T08:53:33.144" v="5"/>
          <ac:spMkLst>
            <pc:docMk/>
            <pc:sldMk cId="4012003445" sldId="265"/>
            <ac:spMk id="10" creationId="{0FE3FC77-7EAF-4FFF-94BA-8EDC07CC467F}"/>
          </ac:spMkLst>
        </pc:spChg>
        <pc:spChg chg="add del mod">
          <ac:chgData name="Ruchin Shroff" userId="a475d7040509a049" providerId="LiveId" clId="{ECC2BEA5-F9AC-44FB-A321-C3CD199C13E3}" dt="2021-06-15T08:53:33.144" v="5"/>
          <ac:spMkLst>
            <pc:docMk/>
            <pc:sldMk cId="4012003445" sldId="265"/>
            <ac:spMk id="11" creationId="{B2B7138B-BCFC-4DDF-A9BA-7726E9958BF7}"/>
          </ac:spMkLst>
        </pc:spChg>
        <pc:spChg chg="add del mod">
          <ac:chgData name="Ruchin Shroff" userId="a475d7040509a049" providerId="LiveId" clId="{ECC2BEA5-F9AC-44FB-A321-C3CD199C13E3}" dt="2021-06-15T08:53:33.144" v="5"/>
          <ac:spMkLst>
            <pc:docMk/>
            <pc:sldMk cId="4012003445" sldId="265"/>
            <ac:spMk id="12" creationId="{CD11E35D-E4E8-4121-9601-F8A54B655F83}"/>
          </ac:spMkLst>
        </pc:spChg>
        <pc:picChg chg="add mod">
          <ac:chgData name="Ruchin Shroff" userId="a475d7040509a049" providerId="LiveId" clId="{ECC2BEA5-F9AC-44FB-A321-C3CD199C13E3}" dt="2021-06-15T08:54:27.372" v="11" actId="1076"/>
          <ac:picMkLst>
            <pc:docMk/>
            <pc:sldMk cId="4012003445" sldId="265"/>
            <ac:picMk id="13" creationId="{4480EF35-3745-4C8A-900E-5AA182B3D507}"/>
          </ac:picMkLst>
        </pc:picChg>
        <pc:picChg chg="add del mod">
          <ac:chgData name="Ruchin Shroff" userId="a475d7040509a049" providerId="LiveId" clId="{ECC2BEA5-F9AC-44FB-A321-C3CD199C13E3}" dt="2021-06-15T08:53:33.144" v="5"/>
          <ac:picMkLst>
            <pc:docMk/>
            <pc:sldMk cId="4012003445" sldId="265"/>
            <ac:picMk id="2049" creationId="{8342E59D-5463-495C-8A3F-D0FB052305DD}"/>
          </ac:picMkLst>
        </pc:picChg>
        <pc:picChg chg="add del mod">
          <ac:chgData name="Ruchin Shroff" userId="a475d7040509a049" providerId="LiveId" clId="{ECC2BEA5-F9AC-44FB-A321-C3CD199C13E3}" dt="2021-06-15T08:53:33.144" v="5"/>
          <ac:picMkLst>
            <pc:docMk/>
            <pc:sldMk cId="4012003445" sldId="265"/>
            <ac:picMk id="2053" creationId="{DEFE5AC6-2ED4-477E-954D-F1BA32909F03}"/>
          </ac:picMkLst>
        </pc:picChg>
        <pc:picChg chg="add del mod">
          <ac:chgData name="Ruchin Shroff" userId="a475d7040509a049" providerId="LiveId" clId="{ECC2BEA5-F9AC-44FB-A321-C3CD199C13E3}" dt="2021-06-15T08:53:33.144" v="5"/>
          <ac:picMkLst>
            <pc:docMk/>
            <pc:sldMk cId="4012003445" sldId="265"/>
            <ac:picMk id="2056" creationId="{1627A589-B0DC-46B6-B4C7-352258635A4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28ed1d9e901d3da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28ed1d9e901d3da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c85cad40c00733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c85cad40c00733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c85cad40c00733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c85cad40c00733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c85cad40c007339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c85cad40c007339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c85cad40c007339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c85cad40c007339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c85cad40c007339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85cad40c007339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c85cad40c007339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c85cad40c007339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c85cad40c007339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c85cad40c007339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55850" y="235312"/>
            <a:ext cx="8832300" cy="1472400"/>
          </a:xfrm>
          <a:prstGeom prst="rect">
            <a:avLst/>
          </a:prstGeom>
          <a:effectLst>
            <a:outerShdw blurRad="57150" dist="19050" dir="5400000" algn="bl" rotWithShape="0">
              <a:srgbClr val="000000">
                <a:alpha val="55000"/>
              </a:srgbClr>
            </a:outerShdw>
          </a:effectLst>
        </p:spPr>
        <p:txBody>
          <a:bodyPr spcFirstLastPara="1" wrap="square" lIns="91425" tIns="91425" rIns="91425" bIns="91425" anchor="b" anchorCtr="0">
            <a:normAutofit/>
          </a:bodyPr>
          <a:lstStyle/>
          <a:p>
            <a:pPr marL="0" lvl="0" indent="0" algn="ctr" rtl="0">
              <a:spcBef>
                <a:spcPts val="0"/>
              </a:spcBef>
              <a:spcAft>
                <a:spcPts val="0"/>
              </a:spcAft>
              <a:buNone/>
            </a:pPr>
            <a:r>
              <a:rPr lang="en-GB" sz="4000" dirty="0">
                <a:latin typeface="Comic Sans MS"/>
                <a:ea typeface="Comic Sans MS"/>
                <a:cs typeface="Comic Sans MS"/>
                <a:sym typeface="Comic Sans MS"/>
              </a:rPr>
              <a:t>Automated Plant Watering System Using C8051F340</a:t>
            </a:r>
            <a:endParaRPr sz="4000" dirty="0">
              <a:latin typeface="Comic Sans MS"/>
              <a:ea typeface="Comic Sans MS"/>
              <a:cs typeface="Comic Sans MS"/>
              <a:sym typeface="Comic Sans MS"/>
            </a:endParaRPr>
          </a:p>
        </p:txBody>
      </p:sp>
      <p:sp>
        <p:nvSpPr>
          <p:cNvPr id="60" name="Google Shape;60;p13"/>
          <p:cNvSpPr txBox="1">
            <a:spLocks noGrp="1"/>
          </p:cNvSpPr>
          <p:nvPr>
            <p:ph type="subTitle" idx="1"/>
          </p:nvPr>
        </p:nvSpPr>
        <p:spPr>
          <a:xfrm>
            <a:off x="311700" y="2843294"/>
            <a:ext cx="8520600" cy="164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solidFill>
                  <a:schemeClr val="dk1"/>
                </a:solidFill>
                <a:latin typeface="Comic Sans MS"/>
                <a:ea typeface="Comic Sans MS"/>
                <a:cs typeface="Comic Sans MS"/>
                <a:sym typeface="Comic Sans MS"/>
              </a:rPr>
              <a:t>By: </a:t>
            </a:r>
            <a:endParaRPr sz="2000" dirty="0">
              <a:solidFill>
                <a:schemeClr val="dk1"/>
              </a:solidFill>
              <a:latin typeface="Comic Sans MS"/>
              <a:ea typeface="Comic Sans MS"/>
              <a:cs typeface="Comic Sans MS"/>
              <a:sym typeface="Comic Sans MS"/>
            </a:endParaRPr>
          </a:p>
          <a:p>
            <a:pPr marL="457200" lvl="0" indent="-355600" algn="l" rtl="0">
              <a:spcBef>
                <a:spcPts val="0"/>
              </a:spcBef>
              <a:spcAft>
                <a:spcPts val="0"/>
              </a:spcAft>
              <a:buClr>
                <a:schemeClr val="dk1"/>
              </a:buClr>
              <a:buSzPts val="2000"/>
              <a:buFont typeface="Comic Sans MS"/>
              <a:buChar char="●"/>
            </a:pPr>
            <a:r>
              <a:rPr lang="en-GB" sz="2000" dirty="0">
                <a:solidFill>
                  <a:schemeClr val="dk1"/>
                </a:solidFill>
                <a:latin typeface="Comic Sans MS"/>
                <a:ea typeface="Comic Sans MS"/>
                <a:cs typeface="Comic Sans MS"/>
                <a:sym typeface="Comic Sans MS"/>
              </a:rPr>
              <a:t>Radhika Desai (PA34) </a:t>
            </a:r>
            <a:endParaRPr sz="2000" dirty="0">
              <a:solidFill>
                <a:schemeClr val="dk1"/>
              </a:solidFill>
              <a:latin typeface="Comic Sans MS"/>
              <a:ea typeface="Comic Sans MS"/>
              <a:cs typeface="Comic Sans MS"/>
              <a:sym typeface="Comic Sans MS"/>
            </a:endParaRPr>
          </a:p>
          <a:p>
            <a:pPr marL="457200" lvl="0" indent="-355600" algn="l" rtl="0">
              <a:spcBef>
                <a:spcPts val="0"/>
              </a:spcBef>
              <a:spcAft>
                <a:spcPts val="0"/>
              </a:spcAft>
              <a:buClr>
                <a:schemeClr val="dk1"/>
              </a:buClr>
              <a:buSzPts val="2000"/>
              <a:buFont typeface="Comic Sans MS"/>
              <a:buChar char="●"/>
            </a:pPr>
            <a:r>
              <a:rPr lang="en-GB" sz="2000" dirty="0">
                <a:solidFill>
                  <a:schemeClr val="dk1"/>
                </a:solidFill>
                <a:latin typeface="Comic Sans MS"/>
                <a:ea typeface="Comic Sans MS"/>
                <a:cs typeface="Comic Sans MS"/>
                <a:sym typeface="Comic Sans MS"/>
              </a:rPr>
              <a:t>Piyush Pamnani (PA35) </a:t>
            </a:r>
            <a:endParaRPr sz="2000" dirty="0">
              <a:solidFill>
                <a:schemeClr val="dk1"/>
              </a:solidFill>
              <a:latin typeface="Comic Sans MS"/>
              <a:ea typeface="Comic Sans MS"/>
              <a:cs typeface="Comic Sans MS"/>
              <a:sym typeface="Comic Sans MS"/>
            </a:endParaRPr>
          </a:p>
          <a:p>
            <a:pPr marL="457200" lvl="0" indent="-361950" algn="l" rtl="0">
              <a:spcBef>
                <a:spcPts val="0"/>
              </a:spcBef>
              <a:spcAft>
                <a:spcPts val="0"/>
              </a:spcAft>
              <a:buSzPts val="2100"/>
              <a:buChar char="●"/>
            </a:pPr>
            <a:r>
              <a:rPr lang="en-GB" sz="2000" dirty="0">
                <a:solidFill>
                  <a:schemeClr val="dk1"/>
                </a:solidFill>
                <a:latin typeface="Comic Sans MS"/>
                <a:ea typeface="Comic Sans MS"/>
                <a:cs typeface="Comic Sans MS"/>
                <a:sym typeface="Comic Sans MS"/>
              </a:rPr>
              <a:t>Ruchin Shroff (PA36)</a:t>
            </a:r>
            <a:r>
              <a:rPr lang="en-GB"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94041" y="291185"/>
            <a:ext cx="2568136"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latin typeface="Comic Sans MS"/>
                <a:ea typeface="Comic Sans MS"/>
                <a:cs typeface="Comic Sans MS"/>
                <a:sym typeface="Comic Sans MS"/>
              </a:rPr>
              <a:t>Thank You</a:t>
            </a:r>
            <a:endParaRPr dirty="0">
              <a:latin typeface="Comic Sans MS"/>
              <a:ea typeface="Comic Sans MS"/>
              <a:cs typeface="Comic Sans MS"/>
              <a:sym typeface="Comic Sans MS"/>
            </a:endParaRPr>
          </a:p>
        </p:txBody>
      </p:sp>
      <p:sp>
        <p:nvSpPr>
          <p:cNvPr id="4" name="TextBox 3">
            <a:extLst>
              <a:ext uri="{FF2B5EF4-FFF2-40B4-BE49-F238E27FC236}">
                <a16:creationId xmlns:a16="http://schemas.microsoft.com/office/drawing/2014/main" id="{3572901F-F522-4F80-9501-53B05A832A5F}"/>
              </a:ext>
            </a:extLst>
          </p:cNvPr>
          <p:cNvSpPr txBox="1"/>
          <p:nvPr/>
        </p:nvSpPr>
        <p:spPr>
          <a:xfrm>
            <a:off x="494041" y="1152185"/>
            <a:ext cx="7983652" cy="3631763"/>
          </a:xfrm>
          <a:prstGeom prst="rect">
            <a:avLst/>
          </a:prstGeom>
          <a:noFill/>
        </p:spPr>
        <p:txBody>
          <a:bodyPr wrap="square">
            <a:spAutoFit/>
          </a:bodyPr>
          <a:lstStyle/>
          <a:p>
            <a:pPr marL="0" indent="0">
              <a:buNone/>
            </a:pPr>
            <a:r>
              <a:rPr lang="en-US" sz="2300" dirty="0">
                <a:latin typeface="Comic Sans MS" panose="030F0702030302020204" pitchFamily="66" charset="0"/>
              </a:rPr>
              <a:t>I would like to express my special thanks of gratitude to our Professor Ms. Harshali Zodpe, who gave us the golden opportunity to do this wonderful presentation on the topic: </a:t>
            </a:r>
            <a:r>
              <a:rPr lang="en-GB" sz="2300" dirty="0">
                <a:latin typeface="Comic Sans MS"/>
                <a:ea typeface="Comic Sans MS"/>
                <a:cs typeface="Comic Sans MS"/>
                <a:sym typeface="Comic Sans MS"/>
              </a:rPr>
              <a:t>Automated Plant Watering System Using c8051F340</a:t>
            </a:r>
            <a:r>
              <a:rPr lang="en-US" sz="2300" dirty="0">
                <a:latin typeface="Comic Sans MS" panose="030F0702030302020204" pitchFamily="66" charset="0"/>
              </a:rPr>
              <a:t>. This also helped us in doing a lot of research which in turn added to our knowledge and skills. </a:t>
            </a:r>
          </a:p>
          <a:p>
            <a:pPr marL="0" indent="0">
              <a:buNone/>
            </a:pPr>
            <a:endParaRPr lang="en-US" sz="2300" dirty="0">
              <a:latin typeface="Comic Sans MS" panose="030F0702030302020204" pitchFamily="66" charset="0"/>
            </a:endParaRPr>
          </a:p>
          <a:p>
            <a:pPr marL="0" indent="0">
              <a:buNone/>
            </a:pPr>
            <a:r>
              <a:rPr lang="en-US" sz="2300" dirty="0">
                <a:latin typeface="Comic Sans MS" panose="030F0702030302020204" pitchFamily="66" charset="0"/>
              </a:rPr>
              <a:t>We would also like to thank each other who added great outlook on information and cumulatively we completed our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Comic Sans MS"/>
                <a:ea typeface="Comic Sans MS"/>
                <a:cs typeface="Comic Sans MS"/>
                <a:sym typeface="Comic Sans MS"/>
              </a:rPr>
              <a:t>Introduction</a:t>
            </a:r>
            <a:endParaRPr dirty="0">
              <a:latin typeface="Comic Sans MS"/>
              <a:ea typeface="Comic Sans MS"/>
              <a:cs typeface="Comic Sans MS"/>
              <a:sym typeface="Comic Sans MS"/>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solidFill>
                  <a:schemeClr val="dk1"/>
                </a:solidFill>
                <a:latin typeface="Comic Sans MS"/>
                <a:ea typeface="Comic Sans MS"/>
                <a:cs typeface="Comic Sans MS"/>
                <a:sym typeface="Comic Sans MS"/>
              </a:rPr>
              <a:t>This project is about a moisture-sensing automatic plant watering system using C8051F340 microcontroller. The system simply senses the moisture level and switches on the irrigation pump when the moisture is below the set limit. The system switches off the pump when the moisture rises above the set point. The status of the pump (whether ON or OFF) is displayed on a 16×2 LCD display. In the domain of farming, utilization of appropriate means of irrigation is significant</a:t>
            </a:r>
            <a:r>
              <a:rPr lang="en-GB"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Comic Sans MS"/>
                <a:ea typeface="Comic Sans MS"/>
                <a:cs typeface="Comic Sans MS"/>
                <a:sym typeface="Comic Sans MS"/>
              </a:rPr>
              <a:t>Component Selection</a:t>
            </a:r>
            <a:endParaRPr dirty="0">
              <a:latin typeface="Comic Sans MS"/>
              <a:ea typeface="Comic Sans MS"/>
              <a:cs typeface="Comic Sans MS"/>
              <a:sym typeface="Comic Sans MS"/>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Comic Sans MS"/>
              <a:buChar char="●"/>
            </a:pPr>
            <a:r>
              <a:rPr lang="en-GB" dirty="0">
                <a:solidFill>
                  <a:schemeClr val="dk1"/>
                </a:solidFill>
                <a:latin typeface="Comic Sans MS"/>
                <a:ea typeface="Comic Sans MS"/>
                <a:cs typeface="Comic Sans MS"/>
                <a:sym typeface="Comic Sans MS"/>
              </a:rPr>
              <a:t>Soil Moisture Sensor</a:t>
            </a:r>
            <a:endParaRPr dirty="0">
              <a:solidFill>
                <a:schemeClr val="dk1"/>
              </a:solidFill>
              <a:latin typeface="Comic Sans MS"/>
              <a:ea typeface="Comic Sans MS"/>
              <a:cs typeface="Comic Sans MS"/>
              <a:sym typeface="Comic Sans MS"/>
            </a:endParaRPr>
          </a:p>
          <a:p>
            <a:pPr marL="457200" lvl="0" indent="-342900" algn="l" rtl="0">
              <a:spcBef>
                <a:spcPts val="0"/>
              </a:spcBef>
              <a:spcAft>
                <a:spcPts val="0"/>
              </a:spcAft>
              <a:buClr>
                <a:schemeClr val="dk1"/>
              </a:buClr>
              <a:buSzPts val="1800"/>
              <a:buFont typeface="Comic Sans MS"/>
              <a:buChar char="●"/>
            </a:pPr>
            <a:r>
              <a:rPr lang="en-GB" dirty="0">
                <a:solidFill>
                  <a:schemeClr val="dk1"/>
                </a:solidFill>
                <a:latin typeface="Comic Sans MS"/>
                <a:ea typeface="Comic Sans MS"/>
                <a:cs typeface="Comic Sans MS"/>
                <a:sym typeface="Comic Sans MS"/>
              </a:rPr>
              <a:t>Water level Sensor</a:t>
            </a:r>
            <a:endParaRPr dirty="0">
              <a:solidFill>
                <a:schemeClr val="dk1"/>
              </a:solidFill>
              <a:latin typeface="Comic Sans MS"/>
              <a:ea typeface="Comic Sans MS"/>
              <a:cs typeface="Comic Sans MS"/>
              <a:sym typeface="Comic Sans MS"/>
            </a:endParaRPr>
          </a:p>
          <a:p>
            <a:pPr marL="457200" lvl="0" indent="-342900" algn="l" rtl="0">
              <a:spcBef>
                <a:spcPts val="0"/>
              </a:spcBef>
              <a:spcAft>
                <a:spcPts val="0"/>
              </a:spcAft>
              <a:buClr>
                <a:schemeClr val="dk1"/>
              </a:buClr>
              <a:buSzPts val="1800"/>
              <a:buFont typeface="Comic Sans MS"/>
              <a:buChar char="●"/>
            </a:pPr>
            <a:r>
              <a:rPr lang="en-GB" dirty="0">
                <a:solidFill>
                  <a:schemeClr val="dk1"/>
                </a:solidFill>
                <a:latin typeface="Comic Sans MS"/>
                <a:ea typeface="Comic Sans MS"/>
                <a:cs typeface="Comic Sans MS"/>
                <a:sym typeface="Comic Sans MS"/>
              </a:rPr>
              <a:t>C8051F380</a:t>
            </a:r>
            <a:endParaRPr dirty="0">
              <a:solidFill>
                <a:schemeClr val="dk1"/>
              </a:solidFill>
              <a:latin typeface="Comic Sans MS"/>
              <a:ea typeface="Comic Sans MS"/>
              <a:cs typeface="Comic Sans MS"/>
              <a:sym typeface="Comic Sans MS"/>
            </a:endParaRPr>
          </a:p>
          <a:p>
            <a:pPr marL="457200" lvl="0" indent="-342900" algn="l" rtl="0">
              <a:spcBef>
                <a:spcPts val="0"/>
              </a:spcBef>
              <a:spcAft>
                <a:spcPts val="0"/>
              </a:spcAft>
              <a:buClr>
                <a:schemeClr val="dk1"/>
              </a:buClr>
              <a:buSzPts val="1800"/>
              <a:buFont typeface="Comic Sans MS"/>
              <a:buChar char="●"/>
            </a:pPr>
            <a:r>
              <a:rPr lang="en-GB" dirty="0">
                <a:solidFill>
                  <a:schemeClr val="dk1"/>
                </a:solidFill>
                <a:latin typeface="Comic Sans MS"/>
                <a:ea typeface="Comic Sans MS"/>
                <a:cs typeface="Comic Sans MS"/>
                <a:sym typeface="Comic Sans MS"/>
              </a:rPr>
              <a:t>Stepper Motor</a:t>
            </a:r>
            <a:endParaRPr dirty="0">
              <a:solidFill>
                <a:schemeClr val="dk1"/>
              </a:solidFill>
              <a:latin typeface="Comic Sans MS"/>
              <a:ea typeface="Comic Sans MS"/>
              <a:cs typeface="Comic Sans MS"/>
              <a:sym typeface="Comic Sans MS"/>
            </a:endParaRPr>
          </a:p>
          <a:p>
            <a:pPr marL="457200" lvl="0" indent="-342900" algn="l" rtl="0">
              <a:spcBef>
                <a:spcPts val="0"/>
              </a:spcBef>
              <a:spcAft>
                <a:spcPts val="0"/>
              </a:spcAft>
              <a:buClr>
                <a:schemeClr val="dk1"/>
              </a:buClr>
              <a:buSzPts val="1800"/>
              <a:buFont typeface="Comic Sans MS"/>
              <a:buChar char="●"/>
            </a:pPr>
            <a:r>
              <a:rPr lang="en-GB" dirty="0">
                <a:solidFill>
                  <a:schemeClr val="dk1"/>
                </a:solidFill>
                <a:latin typeface="Comic Sans MS"/>
                <a:ea typeface="Comic Sans MS"/>
                <a:cs typeface="Comic Sans MS"/>
                <a:sym typeface="Comic Sans MS"/>
              </a:rPr>
              <a:t>Variable Resistors</a:t>
            </a:r>
            <a:endParaRPr dirty="0">
              <a:solidFill>
                <a:schemeClr val="dk1"/>
              </a:solidFill>
              <a:latin typeface="Comic Sans MS"/>
              <a:ea typeface="Comic Sans MS"/>
              <a:cs typeface="Comic Sans MS"/>
              <a:sym typeface="Comic Sans MS"/>
            </a:endParaRPr>
          </a:p>
          <a:p>
            <a:pPr marL="457200" lvl="0" indent="-342900" algn="l" rtl="0">
              <a:spcBef>
                <a:spcPts val="0"/>
              </a:spcBef>
              <a:spcAft>
                <a:spcPts val="0"/>
              </a:spcAft>
              <a:buClr>
                <a:schemeClr val="dk1"/>
              </a:buClr>
              <a:buSzPts val="1800"/>
              <a:buFont typeface="Comic Sans MS"/>
              <a:buChar char="●"/>
            </a:pPr>
            <a:r>
              <a:rPr lang="en-GB" dirty="0">
                <a:solidFill>
                  <a:schemeClr val="dk1"/>
                </a:solidFill>
                <a:latin typeface="Comic Sans MS"/>
                <a:ea typeface="Comic Sans MS"/>
                <a:cs typeface="Comic Sans MS"/>
                <a:sym typeface="Comic Sans MS"/>
              </a:rPr>
              <a:t>Resistors</a:t>
            </a:r>
            <a:endParaRPr dirty="0">
              <a:solidFill>
                <a:schemeClr val="dk1"/>
              </a:solidFill>
              <a:latin typeface="Comic Sans MS"/>
              <a:ea typeface="Comic Sans MS"/>
              <a:cs typeface="Comic Sans MS"/>
              <a:sym typeface="Comic Sans MS"/>
            </a:endParaRPr>
          </a:p>
          <a:p>
            <a:pPr marL="457200" lvl="0" indent="-342900" algn="l" rtl="0">
              <a:spcBef>
                <a:spcPts val="0"/>
              </a:spcBef>
              <a:spcAft>
                <a:spcPts val="0"/>
              </a:spcAft>
              <a:buClr>
                <a:schemeClr val="dk1"/>
              </a:buClr>
              <a:buSzPts val="1800"/>
              <a:buFont typeface="Comic Sans MS"/>
              <a:buChar char="●"/>
            </a:pPr>
            <a:r>
              <a:rPr lang="en-GB" dirty="0">
                <a:solidFill>
                  <a:schemeClr val="dk1"/>
                </a:solidFill>
                <a:latin typeface="Comic Sans MS"/>
                <a:ea typeface="Comic Sans MS"/>
                <a:cs typeface="Comic Sans MS"/>
                <a:sym typeface="Comic Sans MS"/>
              </a:rPr>
              <a:t>LCD Display</a:t>
            </a:r>
            <a:endParaRPr dirty="0">
              <a:solidFill>
                <a:schemeClr val="dk1"/>
              </a:solidFill>
              <a:latin typeface="Comic Sans MS"/>
              <a:ea typeface="Comic Sans MS"/>
              <a:cs typeface="Comic Sans MS"/>
              <a:sym typeface="Comic Sans MS"/>
            </a:endParaRPr>
          </a:p>
          <a:p>
            <a:pPr marL="457200" lvl="0" indent="-342900" algn="l" rtl="0">
              <a:spcBef>
                <a:spcPts val="0"/>
              </a:spcBef>
              <a:spcAft>
                <a:spcPts val="0"/>
              </a:spcAft>
              <a:buClr>
                <a:schemeClr val="dk1"/>
              </a:buClr>
              <a:buSzPts val="1800"/>
              <a:buFont typeface="Comic Sans MS"/>
              <a:buChar char="●"/>
            </a:pPr>
            <a:r>
              <a:rPr lang="en-GB" dirty="0">
                <a:solidFill>
                  <a:schemeClr val="dk1"/>
                </a:solidFill>
                <a:latin typeface="Comic Sans MS"/>
                <a:ea typeface="Comic Sans MS"/>
                <a:cs typeface="Comic Sans MS"/>
                <a:sym typeface="Comic Sans MS"/>
              </a:rPr>
              <a:t>Driver L293D</a:t>
            </a:r>
            <a:endParaRPr dirty="0">
              <a:solidFill>
                <a:schemeClr val="dk1"/>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Comic Sans MS"/>
                <a:ea typeface="Comic Sans MS"/>
                <a:cs typeface="Comic Sans MS"/>
                <a:sym typeface="Comic Sans MS"/>
              </a:rPr>
              <a:t>Sensor Specifications</a:t>
            </a:r>
            <a:endParaRPr dirty="0">
              <a:latin typeface="Comic Sans MS"/>
              <a:ea typeface="Comic Sans MS"/>
              <a:cs typeface="Comic Sans MS"/>
              <a:sym typeface="Comic Sans MS"/>
            </a:endParaRPr>
          </a:p>
        </p:txBody>
      </p:sp>
      <p:sp>
        <p:nvSpPr>
          <p:cNvPr id="78" name="Google Shape;78;p16"/>
          <p:cNvSpPr txBox="1">
            <a:spLocks noGrp="1"/>
          </p:cNvSpPr>
          <p:nvPr>
            <p:ph type="body" idx="1"/>
          </p:nvPr>
        </p:nvSpPr>
        <p:spPr>
          <a:xfrm>
            <a:off x="311700" y="1017725"/>
            <a:ext cx="8520600" cy="3786600"/>
          </a:xfrm>
          <a:prstGeom prst="rect">
            <a:avLst/>
          </a:prstGeom>
        </p:spPr>
        <p:txBody>
          <a:bodyPr spcFirstLastPara="1" wrap="square" lIns="91425" tIns="91425" rIns="91425" bIns="91425" anchor="t" anchorCtr="0">
            <a:normAutofit fontScale="92500" lnSpcReduction="10000"/>
          </a:bodyPr>
          <a:lstStyle/>
          <a:p>
            <a:pPr marL="457200" lvl="0" indent="-328453" algn="l" rtl="0">
              <a:spcBef>
                <a:spcPts val="0"/>
              </a:spcBef>
              <a:spcAft>
                <a:spcPts val="0"/>
              </a:spcAft>
              <a:buClr>
                <a:schemeClr val="dk1"/>
              </a:buClr>
              <a:buSzPct val="100000"/>
              <a:buFont typeface="Comic Sans MS"/>
              <a:buChar char="●"/>
            </a:pPr>
            <a:r>
              <a:rPr lang="en-GB" sz="1700" dirty="0">
                <a:solidFill>
                  <a:schemeClr val="dk1"/>
                </a:solidFill>
                <a:latin typeface="Comic Sans MS"/>
                <a:ea typeface="Comic Sans MS"/>
                <a:cs typeface="Comic Sans MS"/>
                <a:sym typeface="Comic Sans MS"/>
              </a:rPr>
              <a:t>Soil Moisture Sensor: This is an Electrical resistance Sensor. The sensor is made up of two electrodes. This soil moisture sensor reads the moisture content around it. A current is passed across the electrodes through the soil and the resistance to the current in the soil determines the soil moisture. </a:t>
            </a:r>
            <a:endParaRPr sz="1700" dirty="0">
              <a:solidFill>
                <a:schemeClr val="dk1"/>
              </a:solidFill>
              <a:latin typeface="Comic Sans MS"/>
              <a:ea typeface="Comic Sans MS"/>
              <a:cs typeface="Comic Sans MS"/>
              <a:sym typeface="Comic Sans MS"/>
            </a:endParaRPr>
          </a:p>
          <a:p>
            <a:pPr marL="457200" lvl="0" indent="0" algn="l" rtl="0">
              <a:spcBef>
                <a:spcPts val="1200"/>
              </a:spcBef>
              <a:spcAft>
                <a:spcPts val="0"/>
              </a:spcAft>
              <a:buNone/>
            </a:pPr>
            <a:endParaRPr sz="1700" dirty="0">
              <a:solidFill>
                <a:schemeClr val="dk1"/>
              </a:solidFill>
              <a:latin typeface="Comic Sans MS"/>
              <a:ea typeface="Comic Sans MS"/>
              <a:cs typeface="Comic Sans MS"/>
              <a:sym typeface="Comic Sans MS"/>
            </a:endParaRPr>
          </a:p>
          <a:p>
            <a:pPr marL="457200" lvl="0" indent="-328453" algn="l" rtl="0">
              <a:spcBef>
                <a:spcPts val="1200"/>
              </a:spcBef>
              <a:spcAft>
                <a:spcPts val="0"/>
              </a:spcAft>
              <a:buClr>
                <a:schemeClr val="dk1"/>
              </a:buClr>
              <a:buSzPct val="100000"/>
              <a:buFont typeface="Comic Sans MS"/>
              <a:buChar char="●"/>
            </a:pPr>
            <a:r>
              <a:rPr lang="en-GB" sz="1700" dirty="0">
                <a:solidFill>
                  <a:schemeClr val="dk1"/>
                </a:solidFill>
                <a:latin typeface="Comic Sans MS"/>
                <a:ea typeface="Comic Sans MS"/>
                <a:cs typeface="Comic Sans MS"/>
                <a:sym typeface="Comic Sans MS"/>
              </a:rPr>
              <a:t>Water level Sensor: The water pump uses centrifugal force to send fluid to the outside while it spins, causing fluid to be drawn from the centre continuously. The inlet to the pump is located near the centre so that fluid returning from the radiator hits the pump vanes. The pump vanes fling the fluid to the outside of the pump, where it can enter the engine. The fluid leaving the pump flows first through the engine block and cylinder head, then into the radiator and finally back to the pump.</a:t>
            </a:r>
            <a:endParaRPr sz="1700" dirty="0">
              <a:solidFill>
                <a:schemeClr val="dk1"/>
              </a:solidFill>
              <a:latin typeface="Comic Sans MS"/>
              <a:ea typeface="Comic Sans MS"/>
              <a:cs typeface="Comic Sans MS"/>
              <a:sym typeface="Comic Sans MS"/>
            </a:endParaRPr>
          </a:p>
          <a:p>
            <a:pPr marL="457200" lvl="0" indent="0" algn="l" rtl="0">
              <a:spcBef>
                <a:spcPts val="1200"/>
              </a:spcBef>
              <a:spcAft>
                <a:spcPts val="1200"/>
              </a:spcAft>
              <a:buNone/>
            </a:pPr>
            <a:endParaRPr dirty="0">
              <a:solidFill>
                <a:schemeClr val="dk1"/>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5BD79-3B08-4968-A159-287D44BC7D53}"/>
              </a:ext>
            </a:extLst>
          </p:cNvPr>
          <p:cNvSpPr>
            <a:spLocks noGrp="1"/>
          </p:cNvSpPr>
          <p:nvPr>
            <p:ph type="title"/>
          </p:nvPr>
        </p:nvSpPr>
        <p:spPr/>
        <p:txBody>
          <a:bodyPr>
            <a:normAutofit fontScale="90000"/>
          </a:bodyPr>
          <a:lstStyle/>
          <a:p>
            <a:r>
              <a:rPr lang="en-US" dirty="0">
                <a:latin typeface="Comic Sans MS" panose="030F0702030302020204" pitchFamily="66" charset="0"/>
              </a:rPr>
              <a:t>Block Diagram</a:t>
            </a:r>
            <a:endParaRPr lang="en-IN" dirty="0">
              <a:latin typeface="Comic Sans MS" panose="030F0702030302020204" pitchFamily="66" charset="0"/>
            </a:endParaRPr>
          </a:p>
        </p:txBody>
      </p:sp>
      <p:pic>
        <p:nvPicPr>
          <p:cNvPr id="13" name="Picture 12">
            <a:extLst>
              <a:ext uri="{FF2B5EF4-FFF2-40B4-BE49-F238E27FC236}">
                <a16:creationId xmlns:a16="http://schemas.microsoft.com/office/drawing/2014/main" id="{4480EF35-3745-4C8A-900E-5AA182B3D507}"/>
              </a:ext>
            </a:extLst>
          </p:cNvPr>
          <p:cNvPicPr>
            <a:picLocks noChangeAspect="1"/>
          </p:cNvPicPr>
          <p:nvPr/>
        </p:nvPicPr>
        <p:blipFill>
          <a:blip r:embed="rId2"/>
          <a:stretch>
            <a:fillRect/>
          </a:stretch>
        </p:blipFill>
        <p:spPr>
          <a:xfrm>
            <a:off x="1141582" y="871855"/>
            <a:ext cx="6492240" cy="3977640"/>
          </a:xfrm>
          <a:prstGeom prst="rect">
            <a:avLst/>
          </a:prstGeom>
        </p:spPr>
      </p:pic>
      <p:sp>
        <p:nvSpPr>
          <p:cNvPr id="3" name="Text Placeholder 2">
            <a:extLst>
              <a:ext uri="{FF2B5EF4-FFF2-40B4-BE49-F238E27FC236}">
                <a16:creationId xmlns:a16="http://schemas.microsoft.com/office/drawing/2014/main" id="{7AEAB60F-4A66-466A-A5A2-2434CA566406}"/>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1200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Comic Sans MS"/>
                <a:ea typeface="Comic Sans MS"/>
                <a:cs typeface="Comic Sans MS"/>
                <a:sym typeface="Comic Sans MS"/>
              </a:rPr>
              <a:t>Interfacing Diagram</a:t>
            </a:r>
            <a:endParaRPr dirty="0">
              <a:latin typeface="Comic Sans MS"/>
              <a:ea typeface="Comic Sans MS"/>
              <a:cs typeface="Comic Sans MS"/>
              <a:sym typeface="Comic Sans MS"/>
            </a:endParaRPr>
          </a:p>
        </p:txBody>
      </p:sp>
      <p:pic>
        <p:nvPicPr>
          <p:cNvPr id="84" name="Google Shape;84;p17"/>
          <p:cNvPicPr preferRelativeResize="0"/>
          <p:nvPr/>
        </p:nvPicPr>
        <p:blipFill>
          <a:blip r:embed="rId3">
            <a:alphaModFix/>
          </a:blip>
          <a:stretch>
            <a:fillRect/>
          </a:stretch>
        </p:blipFill>
        <p:spPr>
          <a:xfrm>
            <a:off x="859326" y="1017725"/>
            <a:ext cx="7556798" cy="4125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645900" y="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700" dirty="0">
                <a:latin typeface="Comic Sans MS"/>
                <a:ea typeface="Comic Sans MS"/>
                <a:cs typeface="Comic Sans MS"/>
                <a:sym typeface="Comic Sans MS"/>
              </a:rPr>
              <a:t>Simulation</a:t>
            </a:r>
            <a:endParaRPr sz="2700" dirty="0">
              <a:latin typeface="Comic Sans MS"/>
              <a:ea typeface="Comic Sans MS"/>
              <a:cs typeface="Comic Sans MS"/>
              <a:sym typeface="Comic Sans MS"/>
            </a:endParaRPr>
          </a:p>
        </p:txBody>
      </p:sp>
      <p:pic>
        <p:nvPicPr>
          <p:cNvPr id="90" name="Google Shape;90;p18"/>
          <p:cNvPicPr preferRelativeResize="0"/>
          <p:nvPr/>
        </p:nvPicPr>
        <p:blipFill>
          <a:blip r:embed="rId3">
            <a:alphaModFix/>
          </a:blip>
          <a:stretch>
            <a:fillRect/>
          </a:stretch>
        </p:blipFill>
        <p:spPr>
          <a:xfrm>
            <a:off x="884775" y="861000"/>
            <a:ext cx="7613315" cy="4282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Comic Sans MS"/>
                <a:ea typeface="Comic Sans MS"/>
                <a:cs typeface="Comic Sans MS"/>
                <a:sym typeface="Comic Sans MS"/>
              </a:rPr>
              <a:t>Applications</a:t>
            </a:r>
            <a:endParaRPr dirty="0">
              <a:latin typeface="Comic Sans MS"/>
              <a:ea typeface="Comic Sans MS"/>
              <a:cs typeface="Comic Sans MS"/>
              <a:sym typeface="Comic Sans MS"/>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solidFill>
                  <a:schemeClr val="tx1"/>
                </a:solidFill>
                <a:latin typeface="Comic Sans MS" panose="030F0702030302020204" pitchFamily="66" charset="0"/>
              </a:rPr>
              <a:t>The Automated Plant Watering System can be applied for indoor house plants to regulate the water supply.</a:t>
            </a:r>
          </a:p>
          <a:p>
            <a:pPr marL="0" lvl="0" indent="0" algn="l" rtl="0">
              <a:spcBef>
                <a:spcPts val="0"/>
              </a:spcBef>
              <a:spcAft>
                <a:spcPts val="1200"/>
              </a:spcAft>
              <a:buNone/>
            </a:pPr>
            <a:r>
              <a:rPr lang="en-US" dirty="0">
                <a:solidFill>
                  <a:schemeClr val="tx1"/>
                </a:solidFill>
                <a:latin typeface="Comic Sans MS" panose="030F0702030302020204" pitchFamily="66" charset="0"/>
              </a:rPr>
              <a:t>Multiple plants can be watered by increasing the number of sensors in the system.</a:t>
            </a:r>
          </a:p>
          <a:p>
            <a:pPr marL="0" lvl="0" indent="0" algn="l" rtl="0">
              <a:spcBef>
                <a:spcPts val="0"/>
              </a:spcBef>
              <a:spcAft>
                <a:spcPts val="1200"/>
              </a:spcAft>
              <a:buNone/>
            </a:pPr>
            <a:r>
              <a:rPr lang="en-US" dirty="0">
                <a:solidFill>
                  <a:schemeClr val="tx1"/>
                </a:solidFill>
                <a:latin typeface="Comic Sans MS" panose="030F0702030302020204" pitchFamily="66" charset="0"/>
              </a:rPr>
              <a:t>GSM can be used so that the user can be notified whether his plants are required to be watered or not.</a:t>
            </a:r>
          </a:p>
          <a:p>
            <a:pPr marL="0" lvl="0" indent="0" algn="l" rtl="0">
              <a:spcBef>
                <a:spcPts val="0"/>
              </a:spcBef>
              <a:spcAft>
                <a:spcPts val="1200"/>
              </a:spcAft>
              <a:buNone/>
            </a:pPr>
            <a:r>
              <a:rPr lang="en-US" dirty="0">
                <a:solidFill>
                  <a:schemeClr val="tx1"/>
                </a:solidFill>
                <a:latin typeface="Comic Sans MS" panose="030F0702030302020204" pitchFamily="66" charset="0"/>
              </a:rPr>
              <a:t>IoT can be used to inform the user about the status of the motor. This model is small scale but with changes in construction and a few additions, it can be used for irrigation for larger gardens, fields, etc.</a:t>
            </a:r>
            <a:endParaRPr dirty="0">
              <a:solidFill>
                <a:schemeClr val="tx1"/>
              </a:solidFill>
              <a:latin typeface="Comic Sans MS" panose="030F0702030302020204"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Comic Sans MS"/>
                <a:ea typeface="Comic Sans MS"/>
                <a:cs typeface="Comic Sans MS"/>
                <a:sym typeface="Comic Sans MS"/>
              </a:rPr>
              <a:t>References</a:t>
            </a:r>
            <a:endParaRPr dirty="0">
              <a:latin typeface="Comic Sans MS"/>
              <a:ea typeface="Comic Sans MS"/>
              <a:cs typeface="Comic Sans MS"/>
              <a:sym typeface="Comic Sans MS"/>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Comic Sans MS"/>
              <a:buChar char="●"/>
            </a:pPr>
            <a:r>
              <a:rPr lang="en-GB" dirty="0">
                <a:solidFill>
                  <a:schemeClr val="dk1"/>
                </a:solidFill>
                <a:latin typeface="Comic Sans MS"/>
                <a:ea typeface="Comic Sans MS"/>
                <a:cs typeface="Comic Sans MS"/>
                <a:sym typeface="Comic Sans MS"/>
              </a:rPr>
              <a:t>www.electronicsdigest.com</a:t>
            </a:r>
            <a:endParaRPr dirty="0">
              <a:solidFill>
                <a:schemeClr val="dk1"/>
              </a:solidFill>
              <a:latin typeface="Comic Sans MS"/>
              <a:ea typeface="Comic Sans MS"/>
              <a:cs typeface="Comic Sans MS"/>
              <a:sym typeface="Comic Sans MS"/>
            </a:endParaRPr>
          </a:p>
          <a:p>
            <a:pPr marL="457200" lvl="0" indent="-342900" algn="l" rtl="0">
              <a:spcBef>
                <a:spcPts val="0"/>
              </a:spcBef>
              <a:spcAft>
                <a:spcPts val="0"/>
              </a:spcAft>
              <a:buClr>
                <a:schemeClr val="dk1"/>
              </a:buClr>
              <a:buSzPts val="1800"/>
              <a:buFont typeface="Comic Sans MS"/>
              <a:buChar char="●"/>
            </a:pPr>
            <a:r>
              <a:rPr lang="en-GB" dirty="0">
                <a:solidFill>
                  <a:schemeClr val="dk1"/>
                </a:solidFill>
                <a:latin typeface="Comic Sans MS"/>
                <a:ea typeface="Comic Sans MS"/>
                <a:cs typeface="Comic Sans MS"/>
                <a:sym typeface="Comic Sans MS"/>
              </a:rPr>
              <a:t>www.electronicsgarage.com</a:t>
            </a:r>
            <a:endParaRPr dirty="0">
              <a:solidFill>
                <a:schemeClr val="dk1"/>
              </a:solidFill>
              <a:latin typeface="Comic Sans MS"/>
              <a:ea typeface="Comic Sans MS"/>
              <a:cs typeface="Comic Sans MS"/>
              <a:sym typeface="Comic Sans MS"/>
            </a:endParaRPr>
          </a:p>
          <a:p>
            <a:pPr marL="457200" lvl="0" indent="-342900" algn="l" rtl="0">
              <a:spcBef>
                <a:spcPts val="0"/>
              </a:spcBef>
              <a:spcAft>
                <a:spcPts val="0"/>
              </a:spcAft>
              <a:buClr>
                <a:schemeClr val="dk1"/>
              </a:buClr>
              <a:buSzPts val="1800"/>
              <a:buFont typeface="Comic Sans MS"/>
              <a:buChar char="●"/>
            </a:pPr>
            <a:r>
              <a:rPr lang="en-GB" dirty="0">
                <a:solidFill>
                  <a:schemeClr val="dk1"/>
                </a:solidFill>
                <a:latin typeface="Comic Sans MS"/>
                <a:ea typeface="Comic Sans MS"/>
                <a:cs typeface="Comic Sans MS"/>
                <a:sym typeface="Comic Sans MS"/>
              </a:rPr>
              <a:t>www.electronicsforu.com</a:t>
            </a:r>
            <a:endParaRPr dirty="0">
              <a:solidFill>
                <a:schemeClr val="dk1"/>
              </a:solidFill>
              <a:latin typeface="Comic Sans MS"/>
              <a:ea typeface="Comic Sans MS"/>
              <a:cs typeface="Comic Sans MS"/>
              <a:sym typeface="Comic Sans MS"/>
            </a:endParaRPr>
          </a:p>
          <a:p>
            <a:pPr marL="457200" lvl="0" indent="-342900" algn="l" rtl="0">
              <a:spcBef>
                <a:spcPts val="0"/>
              </a:spcBef>
              <a:spcAft>
                <a:spcPts val="0"/>
              </a:spcAft>
              <a:buClr>
                <a:schemeClr val="dk1"/>
              </a:buClr>
              <a:buSzPts val="1800"/>
              <a:buFont typeface="Comic Sans MS"/>
              <a:buChar char="●"/>
            </a:pPr>
            <a:r>
              <a:rPr lang="en-GB" dirty="0">
                <a:solidFill>
                  <a:schemeClr val="dk1"/>
                </a:solidFill>
                <a:latin typeface="Comic Sans MS"/>
                <a:ea typeface="Comic Sans MS"/>
                <a:cs typeface="Comic Sans MS"/>
                <a:sym typeface="Comic Sans MS"/>
              </a:rPr>
              <a:t>www.electronicshub.com</a:t>
            </a:r>
            <a:endParaRPr dirty="0">
              <a:solidFill>
                <a:schemeClr val="dk1"/>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491</Words>
  <Application>Microsoft Office PowerPoint</Application>
  <PresentationFormat>On-screen Show (16:9)</PresentationFormat>
  <Paragraphs>37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Average</vt:lpstr>
      <vt:lpstr>Comic Sans MS</vt:lpstr>
      <vt:lpstr>Oswald</vt:lpstr>
      <vt:lpstr>slate</vt:lpstr>
      <vt:lpstr>Automated Plant Watering System Using C8051F340</vt:lpstr>
      <vt:lpstr>Introduction</vt:lpstr>
      <vt:lpstr>Component Selection</vt:lpstr>
      <vt:lpstr>Sensor Specifications</vt:lpstr>
      <vt:lpstr>Block Diagram</vt:lpstr>
      <vt:lpstr>Interfacing Diagram</vt:lpstr>
      <vt:lpstr>Simulation</vt:lpstr>
      <vt:lpstr>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Plant Watering System Using c8051F340</dc:title>
  <dc:creator>Ruchin Shroff</dc:creator>
  <cp:lastModifiedBy>Ruchin Shroff</cp:lastModifiedBy>
  <cp:revision>2</cp:revision>
  <dcterms:modified xsi:type="dcterms:W3CDTF">2021-06-15T08:57:15Z</dcterms:modified>
</cp:coreProperties>
</file>