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17"/>
  </p:notesMasterIdLst>
  <p:sldIdLst>
    <p:sldId id="256" r:id="rId2"/>
    <p:sldId id="265" r:id="rId3"/>
    <p:sldId id="257" r:id="rId4"/>
    <p:sldId id="263" r:id="rId5"/>
    <p:sldId id="266" r:id="rId6"/>
    <p:sldId id="259" r:id="rId7"/>
    <p:sldId id="267" r:id="rId8"/>
    <p:sldId id="268" r:id="rId9"/>
    <p:sldId id="274" r:id="rId10"/>
    <p:sldId id="275" r:id="rId11"/>
    <p:sldId id="276" r:id="rId12"/>
    <p:sldId id="277" r:id="rId13"/>
    <p:sldId id="278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31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chin Shroff" userId="a475d7040509a049" providerId="LiveId" clId="{C3DB6BBA-4356-49B0-9078-4BE4A0AEE245}"/>
    <pc:docChg chg="undo redo custSel modSld">
      <pc:chgData name="Ruchin Shroff" userId="a475d7040509a049" providerId="LiveId" clId="{C3DB6BBA-4356-49B0-9078-4BE4A0AEE245}" dt="2021-06-18T12:43:27.971" v="29" actId="20577"/>
      <pc:docMkLst>
        <pc:docMk/>
      </pc:docMkLst>
      <pc:sldChg chg="addSp delSp modSp mod">
        <pc:chgData name="Ruchin Shroff" userId="a475d7040509a049" providerId="LiveId" clId="{C3DB6BBA-4356-49B0-9078-4BE4A0AEE245}" dt="2021-06-18T12:43:27.971" v="29" actId="20577"/>
        <pc:sldMkLst>
          <pc:docMk/>
          <pc:sldMk cId="391749861" sldId="265"/>
        </pc:sldMkLst>
        <pc:spChg chg="mod">
          <ac:chgData name="Ruchin Shroff" userId="a475d7040509a049" providerId="LiveId" clId="{C3DB6BBA-4356-49B0-9078-4BE4A0AEE245}" dt="2021-06-18T12:43:27.971" v="29" actId="20577"/>
          <ac:spMkLst>
            <pc:docMk/>
            <pc:sldMk cId="391749861" sldId="265"/>
            <ac:spMk id="3" creationId="{00EE72A9-DD50-42A2-ACEC-A3E7783BBD69}"/>
          </ac:spMkLst>
        </pc:spChg>
        <pc:picChg chg="add del mod">
          <ac:chgData name="Ruchin Shroff" userId="a475d7040509a049" providerId="LiveId" clId="{C3DB6BBA-4356-49B0-9078-4BE4A0AEE245}" dt="2021-06-18T12:43:19.630" v="24" actId="1076"/>
          <ac:picMkLst>
            <pc:docMk/>
            <pc:sldMk cId="391749861" sldId="265"/>
            <ac:picMk id="4" creationId="{83186643-F9CB-46BA-8A22-67C7A93CD41B}"/>
          </ac:picMkLst>
        </pc:picChg>
      </pc:sldChg>
      <pc:sldChg chg="modSp mod">
        <pc:chgData name="Ruchin Shroff" userId="a475d7040509a049" providerId="LiveId" clId="{C3DB6BBA-4356-49B0-9078-4BE4A0AEE245}" dt="2021-06-18T12:40:41.148" v="1" actId="20577"/>
        <pc:sldMkLst>
          <pc:docMk/>
          <pc:sldMk cId="4189099177" sldId="267"/>
        </pc:sldMkLst>
        <pc:spChg chg="mod">
          <ac:chgData name="Ruchin Shroff" userId="a475d7040509a049" providerId="LiveId" clId="{C3DB6BBA-4356-49B0-9078-4BE4A0AEE245}" dt="2021-06-18T12:40:41.148" v="1" actId="20577"/>
          <ac:spMkLst>
            <pc:docMk/>
            <pc:sldMk cId="4189099177" sldId="267"/>
            <ac:spMk id="3" creationId="{A28C0206-6C65-43D7-A40A-EA95FF163FB6}"/>
          </ac:spMkLst>
        </pc:spChg>
      </pc:sldChg>
      <pc:sldChg chg="modSp mod">
        <pc:chgData name="Ruchin Shroff" userId="a475d7040509a049" providerId="LiveId" clId="{C3DB6BBA-4356-49B0-9078-4BE4A0AEE245}" dt="2021-06-18T12:41:06.112" v="2" actId="313"/>
        <pc:sldMkLst>
          <pc:docMk/>
          <pc:sldMk cId="859706675" sldId="276"/>
        </pc:sldMkLst>
        <pc:spChg chg="mod">
          <ac:chgData name="Ruchin Shroff" userId="a475d7040509a049" providerId="LiveId" clId="{C3DB6BBA-4356-49B0-9078-4BE4A0AEE245}" dt="2021-06-18T12:41:06.112" v="2" actId="313"/>
          <ac:spMkLst>
            <pc:docMk/>
            <pc:sldMk cId="859706675" sldId="276"/>
            <ac:spMk id="3" creationId="{89E0DFD8-EDE6-463E-8A00-CD05FFF7D10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A3355-ADAB-48A7-A183-8E97ED5B701F}" type="datetimeFigureOut">
              <a:rPr lang="en-IN" smtClean="0"/>
              <a:t>18-06-2021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7B8C1-46C1-453B-8495-BA65B4A5F5A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2961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2"/>
              </a:gs>
              <a:gs pos="100000">
                <a:schemeClr val="accent2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9144" y="4882896"/>
            <a:ext cx="4050792" cy="1197864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095263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94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9630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4361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33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432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690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4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51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220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65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038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t>6/18/2021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91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468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13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B02557A-7053-4340-A874-8AB926A8EDA1}" type="datetimeFigureOut">
              <a:rPr lang="en-US" smtClean="0"/>
              <a:pPr/>
              <a:t>6/18/2021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083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ntu.edu.sg/home/ehchua/programming/cpp/cp10_IO.html" TargetMode="External"/><Relationship Id="rId7" Type="http://schemas.openxmlformats.org/officeDocument/2006/relationships/hyperlink" Target="https://www.academia.edu/9829058/File_Handling_in_C_" TargetMode="External"/><Relationship Id="rId2" Type="http://schemas.openxmlformats.org/officeDocument/2006/relationships/hyperlink" Target="https://www.cplusplus.com/doc/tutorial/fi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jirt.org/Article?manuscript=142686" TargetMode="External"/><Relationship Id="rId5" Type="http://schemas.openxmlformats.org/officeDocument/2006/relationships/hyperlink" Target="https://www.mygreatlearning.com/blog/file-handling-in-cpp/" TargetMode="External"/><Relationship Id="rId4" Type="http://schemas.openxmlformats.org/officeDocument/2006/relationships/hyperlink" Target="https://en.cppreference.com/w/cpp/header/iomanip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23933">
            <a:off x="1404251" y="921502"/>
            <a:ext cx="2849444" cy="2520774"/>
          </a:xfrm>
          <a:prstGeom prst="ellipse">
            <a:avLst/>
          </a:prstGeom>
          <a:ln>
            <a:solidFill>
              <a:srgbClr val="92D050"/>
            </a:solidFill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83942" y="662846"/>
            <a:ext cx="9755187" cy="2489109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Bernard MT Condensed" panose="02050806060905020404" pitchFamily="18" charset="0"/>
              </a:rPr>
              <a:t>OOP MINI PROJECT</a:t>
            </a:r>
            <a:endParaRPr lang="en-IN" sz="6000" dirty="0">
              <a:latin typeface="Bernard MT Condensed" panose="020508060609050204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34676" y="3053462"/>
            <a:ext cx="9755187" cy="550333"/>
          </a:xfrm>
        </p:spPr>
        <p:txBody>
          <a:bodyPr/>
          <a:lstStyle/>
          <a:p>
            <a:r>
              <a:rPr lang="en-US" dirty="0">
                <a:latin typeface="Bernard MT Condensed" panose="02050806060905020404" pitchFamily="18" charset="0"/>
              </a:rPr>
              <a:t>By PA31,PA35,PA36</a:t>
            </a:r>
            <a:endParaRPr lang="en-IN" dirty="0">
              <a:latin typeface="Bernard MT Condensed" panose="020508060609050204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 rot="21398544">
            <a:off x="557717" y="3704114"/>
            <a:ext cx="65242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lgerian" panose="04020705040A02060702" pitchFamily="82" charset="0"/>
              </a:rPr>
              <a:t>Supermarket Billing System</a:t>
            </a:r>
            <a:endParaRPr lang="en-IN" sz="3200" dirty="0">
              <a:latin typeface="Algerian" panose="04020705040A02060702" pitchFamily="82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0439">
            <a:off x="10242951" y="4686110"/>
            <a:ext cx="842716" cy="823564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/>
          <p:cNvSpPr txBox="1"/>
          <p:nvPr/>
        </p:nvSpPr>
        <p:spPr>
          <a:xfrm rot="21408719">
            <a:off x="6081622" y="5351061"/>
            <a:ext cx="391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SUBJECT TEACHER: - N.M PRADHAN MA”AM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61196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76DF0-66E2-41EE-95E2-E8675DB6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lgerian" panose="04020705040A02060702" pitchFamily="82" charset="0"/>
              </a:rPr>
              <a:t>Features</a:t>
            </a:r>
            <a:endParaRPr lang="en-IN" dirty="0"/>
          </a:p>
        </p:txBody>
      </p:sp>
      <p:sp>
        <p:nvSpPr>
          <p:cNvPr id="5" name="Google Shape;362;p25">
            <a:extLst>
              <a:ext uri="{FF2B5EF4-FFF2-40B4-BE49-F238E27FC236}">
                <a16:creationId xmlns:a16="http://schemas.microsoft.com/office/drawing/2014/main" id="{E09325A7-C1A0-4069-BE72-44C84769A5E1}"/>
              </a:ext>
            </a:extLst>
          </p:cNvPr>
          <p:cNvSpPr/>
          <p:nvPr/>
        </p:nvSpPr>
        <p:spPr>
          <a:xfrm>
            <a:off x="1157300" y="2028833"/>
            <a:ext cx="3457600" cy="17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2267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edit_product()</a:t>
            </a:r>
            <a:endParaRPr sz="22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363;p25">
            <a:extLst>
              <a:ext uri="{FF2B5EF4-FFF2-40B4-BE49-F238E27FC236}">
                <a16:creationId xmlns:a16="http://schemas.microsoft.com/office/drawing/2014/main" id="{DD54FBFD-561E-4AF6-ADCC-0085784B6FA1}"/>
              </a:ext>
            </a:extLst>
          </p:cNvPr>
          <p:cNvSpPr/>
          <p:nvPr/>
        </p:nvSpPr>
        <p:spPr>
          <a:xfrm>
            <a:off x="6643933" y="2028833"/>
            <a:ext cx="3457600" cy="17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  <a:r>
              <a:rPr lang="en" sz="22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delete_product()</a:t>
            </a:r>
            <a:endParaRPr sz="22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364;p25">
            <a:extLst>
              <a:ext uri="{FF2B5EF4-FFF2-40B4-BE49-F238E27FC236}">
                <a16:creationId xmlns:a16="http://schemas.microsoft.com/office/drawing/2014/main" id="{18666CF3-F3C1-49CD-A10B-4AA60A2F1C8D}"/>
              </a:ext>
            </a:extLst>
          </p:cNvPr>
          <p:cNvSpPr/>
          <p:nvPr/>
        </p:nvSpPr>
        <p:spPr>
          <a:xfrm>
            <a:off x="1210900" y="4640643"/>
            <a:ext cx="3404000" cy="910157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Modifies the product details by entering product number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365;p25">
            <a:extLst>
              <a:ext uri="{FF2B5EF4-FFF2-40B4-BE49-F238E27FC236}">
                <a16:creationId xmlns:a16="http://schemas.microsoft.com/office/drawing/2014/main" id="{E5FD6E81-C5D9-41F7-88BD-5F37548AF4DD}"/>
              </a:ext>
            </a:extLst>
          </p:cNvPr>
          <p:cNvSpPr/>
          <p:nvPr/>
        </p:nvSpPr>
        <p:spPr>
          <a:xfrm>
            <a:off x="6643933" y="4640643"/>
            <a:ext cx="3457600" cy="910157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Deletes the product by entering a product number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9" name="Google Shape;366;p25">
            <a:extLst>
              <a:ext uri="{FF2B5EF4-FFF2-40B4-BE49-F238E27FC236}">
                <a16:creationId xmlns:a16="http://schemas.microsoft.com/office/drawing/2014/main" id="{EC43A6B9-73C2-4ED2-8324-FADB343EEE6C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2912900" y="3743233"/>
            <a:ext cx="1024" cy="8974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367;p25">
            <a:extLst>
              <a:ext uri="{FF2B5EF4-FFF2-40B4-BE49-F238E27FC236}">
                <a16:creationId xmlns:a16="http://schemas.microsoft.com/office/drawing/2014/main" id="{894BE680-7367-45AC-8056-194AD1D1C9A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8372733" y="3743233"/>
            <a:ext cx="0" cy="8974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9097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C4DFD-A3D6-40ED-B0E8-51DC15B5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Functions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DFD8-EDE6-463E-8A00-CD05FFF7D1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10394707" cy="3311189"/>
          </a:xfrm>
        </p:spPr>
        <p:txBody>
          <a:bodyPr>
            <a:normAutofit/>
          </a:bodyPr>
          <a:lstStyle/>
          <a:p>
            <a:pPr marL="609585" indent="-470735" defTabSz="1219170">
              <a:lnSpc>
                <a:spcPct val="115000"/>
              </a:lnSpc>
              <a:buSzPts val="1960"/>
              <a:buFont typeface="Arial"/>
              <a:buChar char="•"/>
            </a:pPr>
            <a:r>
              <a:rPr lang="en-US" sz="20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product_menu() </a:t>
            </a:r>
            <a:r>
              <a:rPr lang="en-US" sz="20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: This function the product number, its name and its price.</a:t>
            </a:r>
          </a:p>
          <a:p>
            <a:pPr marL="609585" indent="-470735" defTabSz="1219170">
              <a:lnSpc>
                <a:spcPct val="115000"/>
              </a:lnSpc>
              <a:buSzPts val="1960"/>
              <a:buFont typeface="Arial"/>
              <a:buChar char="•"/>
            </a:pPr>
            <a:r>
              <a:rPr lang="en-US" sz="20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place_order() :</a:t>
            </a:r>
            <a:r>
              <a:rPr lang="en-US" sz="20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This function places order and generates bill for the products bought.</a:t>
            </a:r>
          </a:p>
          <a:p>
            <a:pPr marL="609585" indent="-470735" defTabSz="1219170">
              <a:lnSpc>
                <a:spcPct val="115000"/>
              </a:lnSpc>
              <a:buSzPts val="1960"/>
              <a:buFont typeface="Arial"/>
              <a:buChar char="•"/>
            </a:pPr>
            <a:r>
              <a:rPr lang="en-US" sz="20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admin_menu() </a:t>
            </a:r>
            <a:r>
              <a:rPr lang="en-US" sz="20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: This function displays a list of function to be operated by administrator to modify/update products details. The  function uses above user-defined functions.</a:t>
            </a:r>
          </a:p>
          <a:p>
            <a:endParaRPr lang="en-IN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706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F3543-B9CF-4869-9348-BFE49502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792022"/>
            <a:ext cx="10396882" cy="1151965"/>
          </a:xfrm>
        </p:spPr>
        <p:txBody>
          <a:bodyPr>
            <a:noAutofit/>
          </a:bodyPr>
          <a:lstStyle/>
          <a:p>
            <a:r>
              <a:rPr lang="en-IN" b="1" kern="0" dirty="0">
                <a:latin typeface="Algerian" panose="04020705040A02060702" pitchFamily="82" charset="0"/>
                <a:ea typeface="Maven Pro"/>
                <a:cs typeface="Maven Pro"/>
                <a:sym typeface="Maven Pro"/>
              </a:rPr>
              <a:t>Advantages &amp; Applications </a:t>
            </a:r>
            <a:br>
              <a:rPr lang="en-IN" b="1" kern="0" dirty="0">
                <a:latin typeface="Algerian" panose="04020705040A02060702" pitchFamily="82" charset="0"/>
                <a:ea typeface="Maven Pro"/>
                <a:cs typeface="Maven Pro"/>
                <a:sym typeface="Maven Pro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FB6C-0FF1-4F00-9D60-E1675426408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178806"/>
            <a:ext cx="10394707" cy="3311189"/>
          </a:xfrm>
        </p:spPr>
        <p:txBody>
          <a:bodyPr>
            <a:normAutofit lnSpcReduction="10000"/>
          </a:bodyPr>
          <a:lstStyle/>
          <a:p>
            <a:pPr marL="609585" indent="-474121" defTabSz="1219170">
              <a:lnSpc>
                <a:spcPct val="150000"/>
              </a:lnSpc>
              <a:spcBef>
                <a:spcPts val="533"/>
              </a:spcBef>
              <a:buSzPts val="2000"/>
              <a:buFont typeface="Maven Pro"/>
              <a:buChar char="•"/>
            </a:pPr>
            <a:r>
              <a:rPr lang="en-US" sz="1800" kern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This system gives flexibility to the administrator and the costumer for managing as well as buying the products.</a:t>
            </a:r>
          </a:p>
          <a:p>
            <a:pPr marL="609585" indent="-474121" defTabSz="1219170">
              <a:lnSpc>
                <a:spcPct val="150000"/>
              </a:lnSpc>
              <a:buSzPts val="2000"/>
              <a:buFont typeface="Maven Pro"/>
              <a:buChar char="•"/>
            </a:pPr>
            <a:r>
              <a:rPr lang="en-US" sz="1800" kern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This system saves time as it reduces paperwork as all items are stored in the system.</a:t>
            </a:r>
          </a:p>
          <a:p>
            <a:pPr marL="609585" indent="-474121" defTabSz="1219170">
              <a:lnSpc>
                <a:spcPct val="150000"/>
              </a:lnSpc>
              <a:buSzPts val="2000"/>
              <a:buFont typeface="Maven Pro"/>
              <a:buChar char="•"/>
            </a:pPr>
            <a:r>
              <a:rPr lang="en-US" sz="1800" kern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is also beneficial for both the users as it generates a bill immediately after the purchase.</a:t>
            </a:r>
          </a:p>
          <a:p>
            <a:pPr marL="609585" indent="-474121" defTabSz="1219170">
              <a:lnSpc>
                <a:spcPct val="150000"/>
              </a:lnSpc>
              <a:buSzPts val="2000"/>
              <a:buFont typeface="Maven Pro"/>
              <a:buChar char="•"/>
            </a:pPr>
            <a:r>
              <a:rPr lang="en-US" sz="1800" kern="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New items are added to the database .dat file without overwriting the previous entries which ensures that previous items are intact in the system.</a:t>
            </a:r>
          </a:p>
          <a:p>
            <a:pPr defTabSz="1219170"/>
            <a:endParaRPr lang="en-US" sz="1600" kern="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endParaRPr lang="en-IN" sz="18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79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0618-3EAD-44A5-9830-99615D91B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Conclusion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4114-B774-4093-B68D-20731EDA160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382993"/>
            <a:ext cx="10394707" cy="3311189"/>
          </a:xfrm>
        </p:spPr>
        <p:txBody>
          <a:bodyPr>
            <a:normAutofit/>
          </a:bodyPr>
          <a:lstStyle/>
          <a:p>
            <a:pPr marL="457200" lvl="0" indent="-344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-US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Thus , we have successfully implemented a grocery management system using the c++ programming language.</a:t>
            </a:r>
          </a:p>
          <a:p>
            <a:pPr marL="457200" lvl="0" indent="-344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-US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facilitates features for both the administrator as well as the customers,</a:t>
            </a:r>
          </a:p>
          <a:p>
            <a:pPr marL="457200" lvl="0" indent="-344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-US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administrator can keep a track of the products which are bought and sold ,</a:t>
            </a:r>
          </a:p>
          <a:p>
            <a:pPr marL="457200" lvl="0" indent="-344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-US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Whereas it provides the customers with the shopping bill immediately .</a:t>
            </a:r>
          </a:p>
          <a:p>
            <a:pPr marL="457200" lvl="0" indent="-34411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Maven Pro"/>
              <a:buChar char="●"/>
            </a:pPr>
            <a:r>
              <a:rPr lang="en-US" sz="20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This system is efficient in reducing paperwork as well.</a:t>
            </a:r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100000"/>
              <a:buNone/>
            </a:pPr>
            <a:r>
              <a:rPr lang="en-US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  </a:t>
            </a:r>
          </a:p>
          <a:p>
            <a:endParaRPr lang="en-IN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7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E1E1E-46C6-4891-AA21-837B880F5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REFRENCES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58991-1E9A-446B-BE4A-E0D0861C07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2223194"/>
            <a:ext cx="10394707" cy="3311189"/>
          </a:xfrm>
        </p:spPr>
        <p:txBody>
          <a:bodyPr/>
          <a:lstStyle/>
          <a:p>
            <a:pPr marL="457200" lvl="0" indent="-3556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-IN" sz="2000" u="sng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https://www.cplusplus.com/doc/tutorial/files/</a:t>
            </a:r>
            <a:endParaRPr lang="en-IN" sz="20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-IN" sz="2000" u="sng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https://www3.ntu.edu.sg/home/ehchua/programming/cpp/cp10_IO.html</a:t>
            </a:r>
            <a:endParaRPr lang="en-IN" sz="20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-IN" sz="2000" u="sng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https://en.cppreference.com/w/cpp/header/iomanip</a:t>
            </a:r>
            <a:endParaRPr lang="en-IN" sz="20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-IN" sz="2000" u="sng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https://www.mygreatlearning.com/blog/file-handling-in-cpp/</a:t>
            </a:r>
            <a:endParaRPr lang="en-IN" sz="20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-IN" sz="2000" u="sng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http://ijirt.org/Article?manuscript=142686</a:t>
            </a:r>
            <a:endParaRPr lang="en-IN" sz="20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AutoNum type="arabicPeriod"/>
            </a:pPr>
            <a:r>
              <a:rPr lang="en-IN" sz="2000" u="sng" cap="none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omic Sans MS" panose="030F0702030302020204" pitchFamily="66" charset="0"/>
                <a:ea typeface="Maven Pro"/>
                <a:cs typeface="Maven Pro"/>
                <a:sym typeface="Maven Pr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https://www.academia.edu/9829058/File_Handling_in_C_</a:t>
            </a:r>
            <a:endParaRPr lang="en-IN" sz="2300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endParaRPr lang="en-IN" cap="none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576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DE4B-A27B-4564-8EC8-C5D06694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Thank YOU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1B8DD-722A-4537-8509-71AAC530CB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3670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 would like to express my special thanks of gratitude to our Professor Ms. Nilam Pradhan, who gave us the golden opportunity to do this wonderful presentation on the topic: Supermarket Billing System Using C++. This also helped us in doing a lot of research which in turn added to our knowledge and skills. </a:t>
            </a:r>
          </a:p>
          <a:p>
            <a:pPr marL="0" indent="0">
              <a:buNone/>
            </a:pPr>
            <a:r>
              <a:rPr lang="en-US" sz="2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We would also like to thank each other who added great outlook on information and cumulatively we completed our presentation.</a:t>
            </a:r>
          </a:p>
          <a:p>
            <a:endParaRPr lang="en-IN" sz="24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4423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9C5B1-B5D5-41A0-BABA-90B9FC96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b="1" dirty="0">
                <a:solidFill>
                  <a:schemeClr val="accent1"/>
                </a:solidFill>
                <a:latin typeface="Algerian" panose="04020705040A02060702" pitchFamily="82" charset="0"/>
              </a:rPr>
              <a:t>CONTENTS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72A9-DD50-42A2-ACEC-A3E7783BBD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731146"/>
            <a:ext cx="10394707" cy="3826275"/>
          </a:xfrm>
        </p:spPr>
        <p:txBody>
          <a:bodyPr>
            <a:normAutofit/>
          </a:bodyPr>
          <a:lstStyle/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Introduction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objective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Workflow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EXPLANATION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Header files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classes &amp; objects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features &amp; Functions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ADVANTAGES &amp; APPLICATIONS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cs typeface="Verdana"/>
                <a:sym typeface="Verdana"/>
              </a:rPr>
              <a:t>Conclusion</a:t>
            </a:r>
          </a:p>
          <a:p>
            <a:pPr indent="-182875" algn="l">
              <a:lnSpc>
                <a:spcPct val="150000"/>
              </a:lnSpc>
              <a:spcBef>
                <a:spcPts val="0"/>
              </a:spcBef>
              <a:buSzPct val="100000"/>
              <a:buFont typeface="Verdana"/>
              <a:buChar char="➢"/>
            </a:pPr>
            <a:r>
              <a:rPr lang="en-US" sz="1600" dirty="0">
                <a:latin typeface="Comic Sans MS" panose="030F0702030302020204" pitchFamily="66" charset="0"/>
                <a:ea typeface="Verdana"/>
                <a:sym typeface="Verdana"/>
              </a:rPr>
              <a:t>references</a:t>
            </a:r>
            <a:endParaRPr lang="en-IN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86643-F9CB-46BA-8A22-67C7A93C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314" y="1731146"/>
            <a:ext cx="5009347" cy="24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49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INTRODUCTION 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fontAlgn="base"/>
            <a:r>
              <a:rPr lang="en-US" cap="none" dirty="0">
                <a:latin typeface="Comic Sans MS" panose="030F0702030302020204" pitchFamily="66" charset="0"/>
                <a:cs typeface="Arial" panose="020B0604020202020204" pitchFamily="34" charset="0"/>
              </a:rPr>
              <a:t>Supermarket billing system is based on the concept to generate the bill reports and to add items and update their details. The whole concept is designed via c++ language.</a:t>
            </a:r>
          </a:p>
          <a:p>
            <a:pPr fontAlgn="base"/>
            <a:r>
              <a:rPr lang="en-US" cap="none" dirty="0">
                <a:latin typeface="Comic Sans MS" panose="030F0702030302020204" pitchFamily="66" charset="0"/>
                <a:cs typeface="Arial" panose="020B0604020202020204" pitchFamily="34" charset="0"/>
              </a:rPr>
              <a:t>This supermarket billing system is a simple console application built in c++ without the use of graphics. This project helped us to understand basically two things – use of stream class and file handling in c++ programming .</a:t>
            </a:r>
          </a:p>
          <a:p>
            <a:endParaRPr lang="en-IN" cap="none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48" y="292202"/>
            <a:ext cx="935759" cy="9144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01761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96AB-2E38-4C4F-9343-69AAD4C83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OBJECTIVE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A8D1-22D3-4596-B94A-CCA7A8FA74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1815" y="2675955"/>
            <a:ext cx="10394707" cy="3311189"/>
          </a:xfrm>
        </p:spPr>
        <p:txBody>
          <a:bodyPr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•"/>
            </a:pPr>
            <a:r>
              <a:rPr lang="en-US" cap="none" dirty="0">
                <a:ln w="0"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Grocery management  system is necessary because customers purchase grocery on a daily basis.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•"/>
            </a:pPr>
            <a:r>
              <a:rPr lang="en-US" cap="none" dirty="0">
                <a:ln w="0"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Therefore it is important to keep a record of the available stock and the sales on a daily basis.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•"/>
            </a:pPr>
            <a:r>
              <a:rPr lang="en-US" cap="none" dirty="0">
                <a:ln w="0"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This system is based on the concept of adding items and updating their details and to generate the bills .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•"/>
            </a:pPr>
            <a:r>
              <a:rPr lang="en-US" cap="none" dirty="0">
                <a:ln w="0"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is feasible for both the administrator as well as the customers and also makes functioning between them easier.</a:t>
            </a:r>
          </a:p>
          <a:p>
            <a:pPr marL="800100" indent="-342900">
              <a:lnSpc>
                <a:spcPct val="115000"/>
              </a:lnSpc>
              <a:spcBef>
                <a:spcPts val="0"/>
              </a:spcBef>
            </a:pPr>
            <a:endParaRPr lang="en-US" cap="none" dirty="0">
              <a:ln w="0"/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>
              <a:lnSpc>
                <a:spcPct val="94726"/>
              </a:lnSpc>
              <a:spcBef>
                <a:spcPts val="0"/>
              </a:spcBef>
              <a:buSzPts val="2000"/>
            </a:pPr>
            <a:endParaRPr lang="en-US" cap="none" dirty="0">
              <a:ln w="0"/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>
              <a:spcBef>
                <a:spcPts val="0"/>
              </a:spcBef>
            </a:pPr>
            <a:endParaRPr lang="en-US" cap="none" dirty="0">
              <a:ln w="0"/>
              <a:latin typeface="Comic Sans MS" panose="030F0702030302020204" pitchFamily="66" charset="0"/>
              <a:ea typeface="Nunito"/>
              <a:cs typeface="Nunito"/>
              <a:sym typeface="Nunito"/>
            </a:endParaRPr>
          </a:p>
          <a:p>
            <a:endParaRPr lang="en-IN" cap="none" dirty="0">
              <a:ln w="0"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3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5051-C2BD-4F27-965B-742282DD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976" y="685800"/>
            <a:ext cx="10396882" cy="1151965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WORKFLOW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CF996-FD08-4F6A-9294-DE53EEF7DBA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837765"/>
            <a:ext cx="10394707" cy="4057009"/>
          </a:xfrm>
        </p:spPr>
        <p:txBody>
          <a:bodyPr>
            <a:normAutofit/>
          </a:bodyPr>
          <a:lstStyle/>
          <a:p>
            <a:pPr marL="457200" marR="0" lvl="0" indent="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system will work in following way:</a:t>
            </a:r>
          </a:p>
          <a:p>
            <a:pPr marL="457200" marR="0" lvl="0" indent="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  <a:tabLst/>
              <a:defRPr/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457200" marR="0" lvl="0" indent="-36195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SzPts val="2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product will come in the store.</a:t>
            </a:r>
          </a:p>
          <a:p>
            <a:pPr marL="457200" marR="0" lvl="0" indent="-36195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SzPts val="2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Administrator will enter the information of the product in database and price and discount available for each product.</a:t>
            </a:r>
          </a:p>
          <a:p>
            <a:pPr marL="457200" marR="0" lvl="0" indent="-36195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SzPts val="2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customer will enter products and their quantity in the application.</a:t>
            </a:r>
          </a:p>
          <a:p>
            <a:pPr marL="457200" marR="0" lvl="0" indent="-36195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SzPts val="2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bill calculating operator will enter the product number then it will show its information and price and the bill will be calculated and total payment will shown.</a:t>
            </a:r>
          </a:p>
          <a:p>
            <a:pPr marL="457200" marR="0" lvl="0" indent="-36195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SzPts val="2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Customer will pay for the products.</a:t>
            </a:r>
          </a:p>
          <a:p>
            <a:pPr marL="457200" marR="0" lvl="0" indent="-361950" algn="l" defTabSz="914400" rtl="0" eaLnBrk="1" fontAlgn="auto" latinLnBrk="0" hangingPunct="1">
              <a:lnSpc>
                <a:spcPct val="94726"/>
              </a:lnSpc>
              <a:spcBef>
                <a:spcPts val="0"/>
              </a:spcBef>
              <a:spcAft>
                <a:spcPts val="0"/>
              </a:spcAft>
              <a:buSzPts val="2100"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All the products will be packed and delivered to the customer.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43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88" y="481614"/>
            <a:ext cx="10396882" cy="1151965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explanation</a:t>
            </a:r>
            <a:endParaRPr lang="en-IN" sz="80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86888" y="1837852"/>
            <a:ext cx="10394707" cy="379955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In our project we have 2 users. First one is the administrator who will decide the price and discount on the products and can see the report of any product. 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He is the one who will decide the products available for customers. 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The second one is the customer or the billing manager who can purchase the items available or can make the bill for the customers.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Grocery management system is necessary because customers purchase grocery on a daily basis.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Therefore, it is important to keep a record of the available stock and the sales on a daily basis. 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This system is based on the concept of adding items and updating their details and to generate the bills. 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r>
              <a:rPr lang="en-US" sz="17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mic Sans MS" panose="030F0702030302020204" pitchFamily="66" charset="0"/>
              </a:rPr>
              <a:t>It is feasible for both the administrator as well as the customers and also makes functioning between them easier.</a:t>
            </a: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  <a:p>
            <a:pPr>
              <a:lnSpc>
                <a:spcPct val="100000"/>
              </a:lnSpc>
            </a:pPr>
            <a:endParaRPr lang="en-IN" sz="1700" cap="none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748" y="292202"/>
            <a:ext cx="935759" cy="91449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3022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63A2-B2DF-41D5-BDBF-6C73F2F8F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8247"/>
            <a:ext cx="10396882" cy="1151965"/>
          </a:xfrm>
        </p:spPr>
        <p:txBody>
          <a:bodyPr/>
          <a:lstStyle/>
          <a:p>
            <a:r>
              <a:rPr lang="en" sz="5400" b="1" dirty="0">
                <a:latin typeface="Algerian" panose="04020705040A02060702" pitchFamily="82" charset="0"/>
              </a:rPr>
              <a:t>Header Files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C0206-6C65-43D7-A40A-EA95FF163FB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1864485"/>
            <a:ext cx="10394707" cy="3723338"/>
          </a:xfrm>
        </p:spPr>
        <p:txBody>
          <a:bodyPr>
            <a:noAutofit/>
          </a:bodyPr>
          <a:lstStyle/>
          <a:p>
            <a:pPr marL="88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1600" b="1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&lt;iostream&gt;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60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is used for providing basic input and output services. This header file contains definitions to objects like cin, cout, cerr etc.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endParaRPr lang="en-US" sz="1600" dirty="0"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600" b="1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&lt;iomanip&gt;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is used to set decimal precision. It is used to set field width. It is   used to get monetary value.</a:t>
            </a:r>
            <a:endParaRPr lang="en-US" sz="1600" b="1" dirty="0"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b="1" dirty="0"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600" b="1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&lt;fstream.h&gt;  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represents output Stream and this is used for   writing in files. It deals with three classes namely ofstream, ifstream and fstream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rPr lang="en-US" sz="1600" b="1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&lt;string.h&gt;</a:t>
            </a: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It contains macro definitions, constants and declarations of functions and types used not only for string handling but also various memory handling functions</a:t>
            </a:r>
          </a:p>
          <a:p>
            <a:pPr marL="0" indent="0">
              <a:lnSpc>
                <a:spcPct val="100000"/>
              </a:lnSpc>
              <a:buNone/>
            </a:pPr>
            <a:endParaRPr lang="en-IN" sz="1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099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BA79-7F67-4C5D-9582-255EC8498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b="1" kern="0" dirty="0">
                <a:latin typeface="Algerian" panose="04020705040A02060702" pitchFamily="82" charset="0"/>
                <a:ea typeface="Maven Pro"/>
                <a:cs typeface="Maven Pro"/>
                <a:sym typeface="Maven Pro"/>
              </a:rPr>
              <a:t>Classes &amp; Objects</a:t>
            </a:r>
            <a:br>
              <a:rPr lang="en-IN" b="1" kern="0" dirty="0">
                <a:latin typeface="Algerian" panose="04020705040A02060702" pitchFamily="82" charset="0"/>
                <a:ea typeface="Maven Pro"/>
                <a:cs typeface="Maven Pro"/>
                <a:sym typeface="Maven Pro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E2D2-69BA-4171-92FF-5348DB8004A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7976" y="1350249"/>
            <a:ext cx="10394707" cy="5507751"/>
          </a:xfrm>
        </p:spPr>
        <p:txBody>
          <a:bodyPr>
            <a:normAutofit/>
          </a:bodyPr>
          <a:lstStyle/>
          <a:p>
            <a:pPr marL="118531" indent="0" defTabSz="1219170">
              <a:buClr>
                <a:srgbClr val="FFFFFF"/>
              </a:buClr>
              <a:buSzPts val="2200"/>
              <a:buNone/>
            </a:pP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produc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 : The object declared for the </a:t>
            </a: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class product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  is produc.</a:t>
            </a:r>
          </a:p>
          <a:p>
            <a:pPr marL="152396" indent="0" defTabSz="1219170">
              <a:buClr>
                <a:srgbClr val="FFFFFF"/>
              </a:buClr>
              <a:buSzPts val="1800"/>
              <a:buNone/>
            </a:pP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The class stores the product number, name, price, quantity, tax and discount available on it; which are declared as private members so customers can not modify them.</a:t>
            </a:r>
          </a:p>
          <a:p>
            <a:pPr marL="152396" indent="0" defTabSz="1219170">
              <a:buClr>
                <a:srgbClr val="FFFFFF"/>
              </a:buClr>
              <a:buSzPts val="1800"/>
              <a:buNone/>
            </a:pP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Functions of this class and their purpose:</a:t>
            </a:r>
          </a:p>
          <a:p>
            <a:pPr marL="609585" defTabSz="1219170">
              <a:buClr>
                <a:srgbClr val="000000"/>
              </a:buClr>
              <a:buSzPts val="2200"/>
            </a:pP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1.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 </a:t>
            </a: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create_product()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: This function is to be used by the</a:t>
            </a:r>
          </a:p>
          <a:p>
            <a:pPr marL="609585" indent="609585" defTabSz="1219170">
              <a:buClr>
                <a:srgbClr val="000000"/>
              </a:buClr>
              <a:buSzPts val="2200"/>
            </a:pP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administrator to add new products to their list.</a:t>
            </a:r>
          </a:p>
          <a:p>
            <a:pPr marL="609585" defTabSz="1219170">
              <a:buClr>
                <a:srgbClr val="000000"/>
              </a:buClr>
              <a:buSzPts val="2200"/>
            </a:pP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2.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 </a:t>
            </a: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show_product()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: This function is used by the</a:t>
            </a:r>
          </a:p>
          <a:p>
            <a:pPr marL="609585" indent="609585" defTabSz="1219170">
              <a:buClr>
                <a:srgbClr val="000000"/>
              </a:buClr>
              <a:buSzPts val="2200"/>
            </a:pP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administrator to display the details of all the products.</a:t>
            </a:r>
          </a:p>
          <a:p>
            <a:pPr marL="609585" defTabSz="1219170">
              <a:buClr>
                <a:srgbClr val="000000"/>
              </a:buClr>
              <a:buSzPts val="2200"/>
            </a:pP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3.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 </a:t>
            </a: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getproduct()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:It returns the product number.</a:t>
            </a:r>
          </a:p>
          <a:p>
            <a:pPr marL="609585" defTabSz="1219170">
              <a:buClr>
                <a:srgbClr val="000000"/>
              </a:buClr>
              <a:buSzPts val="2200"/>
            </a:pPr>
            <a:r>
              <a:rPr lang="en-US" sz="1400" b="1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4. getprice()</a:t>
            </a:r>
            <a:r>
              <a:rPr lang="en-US" sz="1400" kern="0" dirty="0">
                <a:latin typeface="Comic Sans MS" panose="030F0702030302020204" pitchFamily="66" charset="0"/>
                <a:ea typeface="Maven Pro"/>
                <a:cs typeface="Maven Pro"/>
                <a:sym typeface="Maven Pro"/>
              </a:rPr>
              <a:t>: It returns the price of the product.</a:t>
            </a:r>
          </a:p>
          <a:p>
            <a:pPr marL="609585" defTabSz="1219170">
              <a:buClr>
                <a:srgbClr val="000000"/>
              </a:buClr>
              <a:buSzPts val="2200"/>
            </a:pPr>
            <a:endParaRPr lang="en-US" sz="1400" kern="0" dirty="0"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pPr defTabSz="1219170">
              <a:buClr>
                <a:srgbClr val="000000"/>
              </a:buClr>
            </a:pPr>
            <a:endParaRPr lang="en-US" sz="1400" kern="0" dirty="0">
              <a:latin typeface="Comic Sans MS" panose="030F0702030302020204" pitchFamily="66" charset="0"/>
              <a:ea typeface="Maven Pro"/>
              <a:cs typeface="Maven Pro"/>
              <a:sym typeface="Maven Pro"/>
            </a:endParaRPr>
          </a:p>
          <a:p>
            <a:endParaRPr lang="en-IN" sz="14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01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14C79-F7B2-4241-A912-688EFE85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b="1" dirty="0">
                <a:latin typeface="Algerian" panose="04020705040A02060702" pitchFamily="82" charset="0"/>
              </a:rPr>
              <a:t>Features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4" name="Google Shape;347;p24">
            <a:extLst>
              <a:ext uri="{FF2B5EF4-FFF2-40B4-BE49-F238E27FC236}">
                <a16:creationId xmlns:a16="http://schemas.microsoft.com/office/drawing/2014/main" id="{05BF798F-8DD7-4D40-B002-BF8E4BDA33C4}"/>
              </a:ext>
            </a:extLst>
          </p:cNvPr>
          <p:cNvSpPr/>
          <p:nvPr/>
        </p:nvSpPr>
        <p:spPr>
          <a:xfrm>
            <a:off x="435866" y="2028833"/>
            <a:ext cx="3293201" cy="17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22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save_product()</a:t>
            </a:r>
            <a:endParaRPr sz="22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348;p24">
            <a:extLst>
              <a:ext uri="{FF2B5EF4-FFF2-40B4-BE49-F238E27FC236}">
                <a16:creationId xmlns:a16="http://schemas.microsoft.com/office/drawing/2014/main" id="{172DF273-F6BF-4F63-BC45-3416EC409A71}"/>
              </a:ext>
            </a:extLst>
          </p:cNvPr>
          <p:cNvSpPr/>
          <p:nvPr/>
        </p:nvSpPr>
        <p:spPr>
          <a:xfrm>
            <a:off x="4314466" y="2028833"/>
            <a:ext cx="3153133" cy="17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</a:t>
            </a:r>
            <a:r>
              <a:rPr lang="en" sz="22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show_all_products()</a:t>
            </a:r>
            <a:endParaRPr sz="22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349;p24">
            <a:extLst>
              <a:ext uri="{FF2B5EF4-FFF2-40B4-BE49-F238E27FC236}">
                <a16:creationId xmlns:a16="http://schemas.microsoft.com/office/drawing/2014/main" id="{6A2481B5-D637-4A4C-872E-1C24F29C4FB8}"/>
              </a:ext>
            </a:extLst>
          </p:cNvPr>
          <p:cNvSpPr/>
          <p:nvPr/>
        </p:nvSpPr>
        <p:spPr>
          <a:xfrm>
            <a:off x="8193067" y="2028833"/>
            <a:ext cx="3128800" cy="1714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     </a:t>
            </a:r>
            <a:r>
              <a:rPr lang="en" sz="240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 display_record()</a:t>
            </a:r>
            <a:endParaRPr sz="2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350;p24">
            <a:extLst>
              <a:ext uri="{FF2B5EF4-FFF2-40B4-BE49-F238E27FC236}">
                <a16:creationId xmlns:a16="http://schemas.microsoft.com/office/drawing/2014/main" id="{F6659330-EBCE-4030-B3CD-2BE359A12C2E}"/>
              </a:ext>
            </a:extLst>
          </p:cNvPr>
          <p:cNvSpPr/>
          <p:nvPr/>
        </p:nvSpPr>
        <p:spPr>
          <a:xfrm>
            <a:off x="435866" y="4696287"/>
            <a:ext cx="3293199" cy="747246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Writes the information of the product in database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351;p24">
            <a:extLst>
              <a:ext uri="{FF2B5EF4-FFF2-40B4-BE49-F238E27FC236}">
                <a16:creationId xmlns:a16="http://schemas.microsoft.com/office/drawing/2014/main" id="{1E9B8C36-9060-4FF4-A5EC-65D80CCFD303}"/>
              </a:ext>
            </a:extLst>
          </p:cNvPr>
          <p:cNvSpPr/>
          <p:nvPr/>
        </p:nvSpPr>
        <p:spPr>
          <a:xfrm>
            <a:off x="4314467" y="4696287"/>
            <a:ext cx="3128800" cy="747246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Shows the information of the product in database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352;p24">
            <a:extLst>
              <a:ext uri="{FF2B5EF4-FFF2-40B4-BE49-F238E27FC236}">
                <a16:creationId xmlns:a16="http://schemas.microsoft.com/office/drawing/2014/main" id="{BF890E43-F01E-4157-AB02-A347CC3124C6}"/>
              </a:ext>
            </a:extLst>
          </p:cNvPr>
          <p:cNvSpPr/>
          <p:nvPr/>
        </p:nvSpPr>
        <p:spPr>
          <a:xfrm>
            <a:off x="8193067" y="4696287"/>
            <a:ext cx="3128800" cy="747346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r>
              <a:rPr lang="en" sz="1867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Display some specific records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0" name="Google Shape;353;p24">
            <a:extLst>
              <a:ext uri="{FF2B5EF4-FFF2-40B4-BE49-F238E27FC236}">
                <a16:creationId xmlns:a16="http://schemas.microsoft.com/office/drawing/2014/main" id="{AF267B76-96DF-4792-889E-1AC628805BC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082466" y="3743233"/>
            <a:ext cx="1" cy="9530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54;p24">
            <a:extLst>
              <a:ext uri="{FF2B5EF4-FFF2-40B4-BE49-F238E27FC236}">
                <a16:creationId xmlns:a16="http://schemas.microsoft.com/office/drawing/2014/main" id="{5ACD3A6B-7B11-4F33-8F64-7F10490F4809}"/>
              </a:ext>
            </a:extLst>
          </p:cNvPr>
          <p:cNvCxnSpPr>
            <a:cxnSpLocks/>
          </p:cNvCxnSpPr>
          <p:nvPr/>
        </p:nvCxnSpPr>
        <p:spPr>
          <a:xfrm>
            <a:off x="5841674" y="3743233"/>
            <a:ext cx="0" cy="9530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55;p24">
            <a:extLst>
              <a:ext uri="{FF2B5EF4-FFF2-40B4-BE49-F238E27FC236}">
                <a16:creationId xmlns:a16="http://schemas.microsoft.com/office/drawing/2014/main" id="{9932123C-9C24-45DD-B4BD-94F672321678}"/>
              </a:ext>
            </a:extLst>
          </p:cNvPr>
          <p:cNvCxnSpPr>
            <a:cxnSpLocks/>
          </p:cNvCxnSpPr>
          <p:nvPr/>
        </p:nvCxnSpPr>
        <p:spPr>
          <a:xfrm>
            <a:off x="9864607" y="3743233"/>
            <a:ext cx="0" cy="95305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93089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8FA751"/>
      </a:accent1>
      <a:accent2>
        <a:srgbClr val="629D7D"/>
      </a:accent2>
      <a:accent3>
        <a:srgbClr val="5A7AAB"/>
      </a:accent3>
      <a:accent4>
        <a:srgbClr val="AA618F"/>
      </a:accent4>
      <a:accent5>
        <a:srgbClr val="BA5445"/>
      </a:accent5>
      <a:accent6>
        <a:srgbClr val="C8A547"/>
      </a:accent6>
      <a:hlink>
        <a:srgbClr val="91BF1A"/>
      </a:hlink>
      <a:folHlink>
        <a:srgbClr val="ADBE82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CF823853-53CC-4249-AEDB-2EA9F718B2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348</TotalTime>
  <Words>1132</Words>
  <Application>Microsoft Office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Algerian</vt:lpstr>
      <vt:lpstr>Arial</vt:lpstr>
      <vt:lpstr>Bernard MT Condensed</vt:lpstr>
      <vt:lpstr>Calibri</vt:lpstr>
      <vt:lpstr>Comic Sans MS</vt:lpstr>
      <vt:lpstr>Impact</vt:lpstr>
      <vt:lpstr>Maven Pro</vt:lpstr>
      <vt:lpstr>Verdana</vt:lpstr>
      <vt:lpstr>Main Event</vt:lpstr>
      <vt:lpstr>OOP MINI PROJECT</vt:lpstr>
      <vt:lpstr>CONTENTS</vt:lpstr>
      <vt:lpstr>INTRODUCTION </vt:lpstr>
      <vt:lpstr>OBJECTIVE</vt:lpstr>
      <vt:lpstr>WORKFLOW</vt:lpstr>
      <vt:lpstr>explanation</vt:lpstr>
      <vt:lpstr>Header Files</vt:lpstr>
      <vt:lpstr>Classes &amp; Objects </vt:lpstr>
      <vt:lpstr>Features</vt:lpstr>
      <vt:lpstr>Features</vt:lpstr>
      <vt:lpstr>Functions</vt:lpstr>
      <vt:lpstr>Advantages &amp; Applications  </vt:lpstr>
      <vt:lpstr>Conclusion</vt:lpstr>
      <vt:lpstr>REFRENCES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 MINI PROJECT</dc:title>
  <dc:creator>Jay</dc:creator>
  <cp:lastModifiedBy>Ruchin Shroff</cp:lastModifiedBy>
  <cp:revision>21</cp:revision>
  <dcterms:created xsi:type="dcterms:W3CDTF">2021-06-17T17:38:10Z</dcterms:created>
  <dcterms:modified xsi:type="dcterms:W3CDTF">2021-06-18T12:43:47Z</dcterms:modified>
</cp:coreProperties>
</file>