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0" r:id="rId1"/>
  </p:sldMasterIdLst>
  <p:notesMasterIdLst>
    <p:notesMasterId r:id="rId18"/>
  </p:notesMasterIdLst>
  <p:sldIdLst>
    <p:sldId id="256" r:id="rId2"/>
    <p:sldId id="257" r:id="rId3"/>
    <p:sldId id="258" r:id="rId4"/>
    <p:sldId id="259" r:id="rId5"/>
    <p:sldId id="260" r:id="rId6"/>
    <p:sldId id="267" r:id="rId7"/>
    <p:sldId id="269" r:id="rId8"/>
    <p:sldId id="270" r:id="rId9"/>
    <p:sldId id="266" r:id="rId10"/>
    <p:sldId id="277" r:id="rId11"/>
    <p:sldId id="278" r:id="rId12"/>
    <p:sldId id="261" r:id="rId13"/>
    <p:sldId id="262" r:id="rId14"/>
    <p:sldId id="263" r:id="rId15"/>
    <p:sldId id="265" r:id="rId16"/>
    <p:sldId id="27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p:cViewPr varScale="1">
        <p:scale>
          <a:sx n="82" d="100"/>
          <a:sy n="82" d="100"/>
        </p:scale>
        <p:origin x="1253"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665E0-DB75-48E5-9AD2-4916D67C485A}" type="datetimeFigureOut">
              <a:rPr lang="en-IN" smtClean="0"/>
              <a:t>25-09-2020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B4B84-E5B0-40C3-A90E-13BEB1315444}" type="slidenum">
              <a:rPr lang="en-IN" smtClean="0"/>
              <a:t>‹#›</a:t>
            </a:fld>
            <a:endParaRPr lang="en-IN"/>
          </a:p>
        </p:txBody>
      </p:sp>
    </p:spTree>
    <p:extLst>
      <p:ext uri="{BB962C8B-B14F-4D97-AF65-F5344CB8AC3E}">
        <p14:creationId xmlns:p14="http://schemas.microsoft.com/office/powerpoint/2010/main" val="3479216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0B4B84-E5B0-40C3-A90E-13BEB1315444}" type="slidenum">
              <a:rPr lang="en-IN" smtClean="0"/>
              <a:t>1</a:t>
            </a:fld>
            <a:endParaRPr lang="en-IN"/>
          </a:p>
        </p:txBody>
      </p:sp>
    </p:spTree>
    <p:extLst>
      <p:ext uri="{BB962C8B-B14F-4D97-AF65-F5344CB8AC3E}">
        <p14:creationId xmlns:p14="http://schemas.microsoft.com/office/powerpoint/2010/main" val="2056119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B869BCBE-0265-4619-951C-5D08DBDC988C}" type="datetimeFigureOut">
              <a:rPr lang="en-IN" smtClean="0"/>
              <a:t>25-09-2020</a:t>
            </a:fld>
            <a:endParaRPr lang="en-IN"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398424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69BCBE-0265-4619-951C-5D08DBDC988C}" type="datetimeFigureOut">
              <a:rPr lang="en-IN" smtClean="0"/>
              <a:t>25-09-2020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4244305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869BCBE-0265-4619-951C-5D08DBDC988C}" type="datetimeFigureOut">
              <a:rPr lang="en-IN" smtClean="0"/>
              <a:t>25-09-2020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4208723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869BCBE-0265-4619-951C-5D08DBDC988C}" type="datetimeFigureOut">
              <a:rPr lang="en-IN" smtClean="0"/>
              <a:t>25-09-2020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83602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69BCBE-0265-4619-951C-5D08DBDC988C}" type="datetimeFigureOut">
              <a:rPr lang="en-IN" smtClean="0"/>
              <a:t>25-09-2020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39689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869BCBE-0265-4619-951C-5D08DBDC988C}" type="datetimeFigureOut">
              <a:rPr lang="en-IN" smtClean="0"/>
              <a:t>25-09-2020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3375907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869BCBE-0265-4619-951C-5D08DBDC988C}" type="datetimeFigureOut">
              <a:rPr lang="en-IN" smtClean="0"/>
              <a:t>25-09-2020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1652089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B869BCBE-0265-4619-951C-5D08DBDC988C}" type="datetimeFigureOut">
              <a:rPr lang="en-IN" smtClean="0"/>
              <a:t>25-09-2020</a:t>
            </a:fld>
            <a:endParaRPr lang="en-IN" dirty="0"/>
          </a:p>
        </p:txBody>
      </p:sp>
      <p:sp>
        <p:nvSpPr>
          <p:cNvPr id="5" name="Footer Placeholder 4"/>
          <p:cNvSpPr>
            <a:spLocks noGrp="1"/>
          </p:cNvSpPr>
          <p:nvPr>
            <p:ph type="ftr" sz="quarter" idx="11"/>
          </p:nvPr>
        </p:nvSpPr>
        <p:spPr>
          <a:xfrm>
            <a:off x="516133" y="6387910"/>
            <a:ext cx="3859795" cy="228660"/>
          </a:xfrm>
        </p:spPr>
        <p:txBody>
          <a:bodyPr/>
          <a:lstStyle/>
          <a:p>
            <a:endParaRPr lang="en-IN"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2979394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9BCBE-0265-4619-951C-5D08DBDC988C}" type="datetimeFigureOut">
              <a:rPr lang="en-IN" smtClean="0"/>
              <a:t>25-09-2020</a:t>
            </a:fld>
            <a:endParaRPr lang="en-IN" dirty="0"/>
          </a:p>
        </p:txBody>
      </p:sp>
      <p:sp>
        <p:nvSpPr>
          <p:cNvPr id="5" name="Footer Placeholder 4"/>
          <p:cNvSpPr>
            <a:spLocks noGrp="1"/>
          </p:cNvSpPr>
          <p:nvPr>
            <p:ph type="ftr" sz="quarter" idx="11"/>
          </p:nvPr>
        </p:nvSpPr>
        <p:spPr>
          <a:xfrm>
            <a:off x="538546" y="6365498"/>
            <a:ext cx="3859795" cy="228660"/>
          </a:xfrm>
        </p:spPr>
        <p:txBody>
          <a:bodyPr/>
          <a:lstStyle/>
          <a:p>
            <a:endParaRPr lang="en-IN"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319209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9BCBE-0265-4619-951C-5D08DBDC988C}" type="datetimeFigureOut">
              <a:rPr lang="en-IN" smtClean="0"/>
              <a:t>25-09-2020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83284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69BCBE-0265-4619-951C-5D08DBDC988C}" type="datetimeFigureOut">
              <a:rPr lang="en-IN" smtClean="0"/>
              <a:t>25-09-2020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1360711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69BCBE-0265-4619-951C-5D08DBDC988C}" type="datetimeFigureOut">
              <a:rPr lang="en-IN" smtClean="0"/>
              <a:t>25-09-2020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15667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69BCBE-0265-4619-951C-5D08DBDC988C}" type="datetimeFigureOut">
              <a:rPr lang="en-IN" smtClean="0"/>
              <a:t>25-09-2020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233001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69BCBE-0265-4619-951C-5D08DBDC988C}" type="datetimeFigureOut">
              <a:rPr lang="en-IN" smtClean="0"/>
              <a:t>25-09-2020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1596504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B869BCBE-0265-4619-951C-5D08DBDC988C}" type="datetimeFigureOut">
              <a:rPr lang="en-IN" smtClean="0"/>
              <a:t>25-09-2020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190389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69BCBE-0265-4619-951C-5D08DBDC988C}" type="datetimeFigureOut">
              <a:rPr lang="en-IN" smtClean="0"/>
              <a:t>25-09-2020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110113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69BCBE-0265-4619-951C-5D08DBDC988C}" type="datetimeFigureOut">
              <a:rPr lang="en-IN" smtClean="0"/>
              <a:t>25-09-2020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74136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B869BCBE-0265-4619-951C-5D08DBDC988C}" type="datetimeFigureOut">
              <a:rPr lang="en-IN" smtClean="0"/>
              <a:t>25-09-2020</a:t>
            </a:fld>
            <a:endParaRPr lang="en-IN"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IN"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1483BD67-4775-40EB-A372-46FE1DF886F7}" type="slidenum">
              <a:rPr lang="en-IN" smtClean="0"/>
              <a:t>‹#›</a:t>
            </a:fld>
            <a:endParaRPr lang="en-IN" dirty="0"/>
          </a:p>
        </p:txBody>
      </p:sp>
    </p:spTree>
    <p:extLst>
      <p:ext uri="{BB962C8B-B14F-4D97-AF65-F5344CB8AC3E}">
        <p14:creationId xmlns:p14="http://schemas.microsoft.com/office/powerpoint/2010/main" val="859063824"/>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 id="2147484247"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ircuitdigest.com/electronic-circuits/tv-remote-control-jammer-circuit" TargetMode="External"/><Relationship Id="rId2" Type="http://schemas.openxmlformats.org/officeDocument/2006/relationships/hyperlink" Target="https://www.electronicshub.org/tv-remote-jammer-circui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1340768"/>
            <a:ext cx="6840760" cy="2088232"/>
          </a:xfrm>
        </p:spPr>
        <p:txBody>
          <a:bodyPr>
            <a:noAutofit/>
          </a:bodyPr>
          <a:lstStyle/>
          <a:p>
            <a:r>
              <a:rPr lang="en-US" b="1" dirty="0"/>
              <a:t>TV REMOTE CONTROL JAMMER CIRCUIT</a:t>
            </a:r>
            <a:endParaRPr lang="en-IN" b="1" dirty="0"/>
          </a:p>
        </p:txBody>
      </p:sp>
      <p:sp>
        <p:nvSpPr>
          <p:cNvPr id="3" name="Subtitle 2"/>
          <p:cNvSpPr>
            <a:spLocks noGrp="1"/>
          </p:cNvSpPr>
          <p:nvPr>
            <p:ph type="subTitle" idx="1"/>
          </p:nvPr>
        </p:nvSpPr>
        <p:spPr>
          <a:xfrm>
            <a:off x="1403648" y="4185084"/>
            <a:ext cx="7056784" cy="2664296"/>
          </a:xfrm>
        </p:spPr>
        <p:txBody>
          <a:bodyPr/>
          <a:lstStyle/>
          <a:p>
            <a:pPr algn="r"/>
            <a:r>
              <a:rPr lang="en-US" sz="2800" dirty="0"/>
              <a:t>Presented by:</a:t>
            </a:r>
          </a:p>
          <a:p>
            <a:pPr marL="0" indent="0" algn="r">
              <a:buNone/>
            </a:pPr>
            <a:r>
              <a:rPr lang="en-US" sz="2800" dirty="0"/>
              <a:t>PA26- Piyush Pamnani</a:t>
            </a:r>
          </a:p>
          <a:p>
            <a:pPr marL="0" indent="0" algn="r">
              <a:buNone/>
            </a:pPr>
            <a:r>
              <a:rPr lang="en-US" sz="2800" dirty="0"/>
              <a:t>PA27- Ruchin Shroff</a:t>
            </a:r>
          </a:p>
          <a:p>
            <a:endParaRPr lang="en-IN" dirty="0"/>
          </a:p>
        </p:txBody>
      </p:sp>
    </p:spTree>
    <p:extLst>
      <p:ext uri="{BB962C8B-B14F-4D97-AF65-F5344CB8AC3E}">
        <p14:creationId xmlns:p14="http://schemas.microsoft.com/office/powerpoint/2010/main" val="3298160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9513-34EE-4608-802E-C88637EEE9C4}"/>
              </a:ext>
            </a:extLst>
          </p:cNvPr>
          <p:cNvSpPr>
            <a:spLocks noGrp="1"/>
          </p:cNvSpPr>
          <p:nvPr>
            <p:ph type="title"/>
          </p:nvPr>
        </p:nvSpPr>
        <p:spPr/>
        <p:txBody>
          <a:bodyPr/>
          <a:lstStyle/>
          <a:p>
            <a:r>
              <a:rPr lang="en-US" sz="3600" dirty="0"/>
              <a:t>Simulation on Proteus:</a:t>
            </a:r>
            <a:endParaRPr lang="en-IN" sz="3600" dirty="0"/>
          </a:p>
        </p:txBody>
      </p:sp>
      <p:pic>
        <p:nvPicPr>
          <p:cNvPr id="4" name="Content Placeholder 6">
            <a:extLst>
              <a:ext uri="{FF2B5EF4-FFF2-40B4-BE49-F238E27FC236}">
                <a16:creationId xmlns:a16="http://schemas.microsoft.com/office/drawing/2014/main" id="{0745720F-29E7-4B22-98DE-01B189F82041}"/>
              </a:ext>
            </a:extLst>
          </p:cNvPr>
          <p:cNvPicPr>
            <a:picLocks noGrp="1" noChangeAspect="1"/>
          </p:cNvPicPr>
          <p:nvPr>
            <p:ph idx="1"/>
          </p:nvPr>
        </p:nvPicPr>
        <p:blipFill>
          <a:blip r:embed="rId2"/>
          <a:stretch>
            <a:fillRect/>
          </a:stretch>
        </p:blipFill>
        <p:spPr>
          <a:xfrm>
            <a:off x="1528640" y="2489200"/>
            <a:ext cx="5016745" cy="3530600"/>
          </a:xfrm>
        </p:spPr>
      </p:pic>
    </p:spTree>
    <p:extLst>
      <p:ext uri="{BB962C8B-B14F-4D97-AF65-F5344CB8AC3E}">
        <p14:creationId xmlns:p14="http://schemas.microsoft.com/office/powerpoint/2010/main" val="52921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9A8E-5429-43AC-9A40-ADB46E65269F}"/>
              </a:ext>
            </a:extLst>
          </p:cNvPr>
          <p:cNvSpPr>
            <a:spLocks noGrp="1"/>
          </p:cNvSpPr>
          <p:nvPr>
            <p:ph type="title"/>
          </p:nvPr>
        </p:nvSpPr>
        <p:spPr/>
        <p:txBody>
          <a:bodyPr/>
          <a:lstStyle/>
          <a:p>
            <a:r>
              <a:rPr lang="en-US" sz="3600" dirty="0"/>
              <a:t>Output on Proteus:</a:t>
            </a:r>
            <a:endParaRPr lang="en-IN" sz="3600" dirty="0"/>
          </a:p>
        </p:txBody>
      </p:sp>
      <p:pic>
        <p:nvPicPr>
          <p:cNvPr id="7" name="Content Placeholder 6">
            <a:extLst>
              <a:ext uri="{FF2B5EF4-FFF2-40B4-BE49-F238E27FC236}">
                <a16:creationId xmlns:a16="http://schemas.microsoft.com/office/drawing/2014/main" id="{A4DAE7AD-A1C7-4834-B569-D12FAF38E8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9884" y="2420888"/>
            <a:ext cx="7398239" cy="3976553"/>
          </a:xfrm>
        </p:spPr>
      </p:pic>
    </p:spTree>
    <p:extLst>
      <p:ext uri="{BB962C8B-B14F-4D97-AF65-F5344CB8AC3E}">
        <p14:creationId xmlns:p14="http://schemas.microsoft.com/office/powerpoint/2010/main" val="27816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7200800" cy="709865"/>
          </a:xfrm>
        </p:spPr>
        <p:txBody>
          <a:bodyPr>
            <a:noAutofit/>
          </a:bodyPr>
          <a:lstStyle/>
          <a:p>
            <a:r>
              <a:rPr lang="en-US" sz="3600" dirty="0"/>
              <a:t>Working of TV Remote Control Jammer</a:t>
            </a:r>
            <a:endParaRPr lang="en-IN" sz="3600" dirty="0"/>
          </a:p>
        </p:txBody>
      </p:sp>
      <p:sp>
        <p:nvSpPr>
          <p:cNvPr id="3" name="Content Placeholder 2"/>
          <p:cNvSpPr>
            <a:spLocks noGrp="1"/>
          </p:cNvSpPr>
          <p:nvPr>
            <p:ph idx="1"/>
          </p:nvPr>
        </p:nvSpPr>
        <p:spPr>
          <a:xfrm>
            <a:off x="1043608" y="2348880"/>
            <a:ext cx="7200800" cy="3888431"/>
          </a:xfrm>
        </p:spPr>
        <p:txBody>
          <a:bodyPr>
            <a:normAutofit fontScale="25000" lnSpcReduction="20000"/>
          </a:bodyPr>
          <a:lstStyle/>
          <a:p>
            <a:pPr>
              <a:buFont typeface="Arial"/>
              <a:buChar char="•"/>
            </a:pPr>
            <a:r>
              <a:rPr lang="en-IN" sz="9600" dirty="0">
                <a:solidFill>
                  <a:srgbClr val="000000"/>
                </a:solidFill>
              </a:rPr>
              <a:t>Connect 9V battery to the circuit.</a:t>
            </a:r>
            <a:endParaRPr lang="en-IN" sz="9600" dirty="0">
              <a:solidFill>
                <a:srgbClr val="666666"/>
              </a:solidFill>
            </a:endParaRPr>
          </a:p>
          <a:p>
            <a:pPr>
              <a:buFont typeface="Arial"/>
              <a:buChar char="•"/>
            </a:pPr>
            <a:r>
              <a:rPr lang="en-IN" sz="9600" dirty="0">
                <a:solidFill>
                  <a:srgbClr val="000000"/>
                </a:solidFill>
              </a:rPr>
              <a:t>Now adjust the pot 10KΩ to produce 38 KHz signal.</a:t>
            </a:r>
            <a:endParaRPr lang="en-IN" sz="9600" dirty="0">
              <a:solidFill>
                <a:srgbClr val="666666"/>
              </a:solidFill>
            </a:endParaRPr>
          </a:p>
          <a:p>
            <a:pPr>
              <a:buFont typeface="Arial"/>
              <a:buChar char="•"/>
            </a:pPr>
            <a:r>
              <a:rPr lang="en-IN" sz="9600" dirty="0">
                <a:solidFill>
                  <a:srgbClr val="000000"/>
                </a:solidFill>
              </a:rPr>
              <a:t>Now press the TV remote buttons.</a:t>
            </a:r>
            <a:endParaRPr lang="en-IN" sz="9600" dirty="0">
              <a:solidFill>
                <a:srgbClr val="666666"/>
              </a:solidFill>
            </a:endParaRPr>
          </a:p>
          <a:p>
            <a:pPr>
              <a:buFont typeface="Arial"/>
              <a:buChar char="•"/>
            </a:pPr>
            <a:r>
              <a:rPr lang="en-IN" sz="9600" dirty="0">
                <a:solidFill>
                  <a:srgbClr val="000000"/>
                </a:solidFill>
              </a:rPr>
              <a:t>You can observe that TV will not receive any commands from remote</a:t>
            </a:r>
            <a:endParaRPr lang="en-IN" sz="9600" dirty="0">
              <a:solidFill>
                <a:srgbClr val="666666"/>
              </a:solidFill>
            </a:endParaRPr>
          </a:p>
          <a:p>
            <a:pPr>
              <a:buFont typeface="Arial"/>
              <a:buChar char="•"/>
            </a:pPr>
            <a:r>
              <a:rPr lang="en-IN" sz="9600" dirty="0">
                <a:solidFill>
                  <a:srgbClr val="000000"/>
                </a:solidFill>
              </a:rPr>
              <a:t>Disconnect the battery from circuit and press TV remote buttons.</a:t>
            </a:r>
            <a:endParaRPr lang="en-IN" sz="9600" dirty="0">
              <a:solidFill>
                <a:srgbClr val="666666"/>
              </a:solidFill>
            </a:endParaRPr>
          </a:p>
          <a:p>
            <a:pPr>
              <a:buFont typeface="Arial"/>
              <a:buChar char="•"/>
            </a:pPr>
            <a:r>
              <a:rPr lang="en-IN" sz="9600" dirty="0">
                <a:solidFill>
                  <a:srgbClr val="000000"/>
                </a:solidFill>
              </a:rPr>
              <a:t>Now you can observe that TV will receive the commands from Remote</a:t>
            </a:r>
            <a:endParaRPr lang="en-IN" sz="9600" dirty="0">
              <a:solidFill>
                <a:srgbClr val="666666"/>
              </a:solidFill>
            </a:endParaRPr>
          </a:p>
          <a:p>
            <a:pPr marL="0" indent="0">
              <a:buNone/>
            </a:pPr>
            <a:endParaRPr lang="en-IN" dirty="0"/>
          </a:p>
        </p:txBody>
      </p:sp>
    </p:spTree>
    <p:extLst>
      <p:ext uri="{BB962C8B-B14F-4D97-AF65-F5344CB8AC3E}">
        <p14:creationId xmlns:p14="http://schemas.microsoft.com/office/powerpoint/2010/main" val="387318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492" y="2325959"/>
            <a:ext cx="6984776" cy="3744416"/>
          </a:xfrm>
        </p:spPr>
        <p:txBody>
          <a:bodyPr>
            <a:normAutofit/>
          </a:bodyPr>
          <a:lstStyle/>
          <a:p>
            <a:pPr marL="0" indent="0" algn="just">
              <a:buNone/>
            </a:pPr>
            <a:r>
              <a:rPr lang="en-US" dirty="0"/>
              <a:t>The concept of working of TV Remote Control Jammer is quite simple. When you press a button on a remote control for TV, stereo or other IR devices, it creates a series of pulses which the receiver in the target device, in this example, a TV, decodes into the corresponding function. This frequency is around 35.40 kHz. To confuse the receiver, this jammer sends out a steady stream of binary code (1’s and 0’s) at the same frequency, but contains no information to decode. The receiver basically sits there and does not respond at all and the real information cannot get through to it as long as the jammer is on Voila! You’ve jammed your TV remote.</a:t>
            </a:r>
            <a:endParaRPr lang="en-IN" dirty="0"/>
          </a:p>
        </p:txBody>
      </p:sp>
      <p:sp>
        <p:nvSpPr>
          <p:cNvPr id="4" name="TextBox 3">
            <a:extLst>
              <a:ext uri="{FF2B5EF4-FFF2-40B4-BE49-F238E27FC236}">
                <a16:creationId xmlns:a16="http://schemas.microsoft.com/office/drawing/2014/main" id="{7814DDC5-758A-4247-B582-8F6393A54F0C}"/>
              </a:ext>
            </a:extLst>
          </p:cNvPr>
          <p:cNvSpPr txBox="1"/>
          <p:nvPr/>
        </p:nvSpPr>
        <p:spPr>
          <a:xfrm>
            <a:off x="1075492" y="692696"/>
            <a:ext cx="7456948" cy="1200329"/>
          </a:xfrm>
          <a:prstGeom prst="rect">
            <a:avLst/>
          </a:prstGeom>
          <a:noFill/>
        </p:spPr>
        <p:txBody>
          <a:bodyPr wrap="square">
            <a:spAutoFit/>
          </a:bodyPr>
          <a:lstStyle/>
          <a:p>
            <a:r>
              <a:rPr kumimoji="0" lang="en-US" sz="3600" b="0" i="0" u="none" strike="noStrike" kern="1200" cap="none" spc="0" normalizeH="0" baseline="0" noProof="0" dirty="0">
                <a:ln>
                  <a:noFill/>
                </a:ln>
                <a:solidFill>
                  <a:prstClr val="white"/>
                </a:solidFill>
                <a:effectLst/>
                <a:uLnTx/>
                <a:uFillTx/>
                <a:latin typeface="Century Gothic" panose="020B0502020202020204"/>
                <a:ea typeface="+mj-ea"/>
                <a:cs typeface="+mj-cs"/>
              </a:rPr>
              <a:t>Working of TV Remote Control Jammer (continued)…</a:t>
            </a:r>
            <a:endParaRPr lang="en-IN" sz="3600" dirty="0"/>
          </a:p>
        </p:txBody>
      </p:sp>
    </p:spTree>
    <p:extLst>
      <p:ext uri="{BB962C8B-B14F-4D97-AF65-F5344CB8AC3E}">
        <p14:creationId xmlns:p14="http://schemas.microsoft.com/office/powerpoint/2010/main" val="169028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883226"/>
          </a:xfrm>
        </p:spPr>
        <p:txBody>
          <a:bodyPr>
            <a:normAutofit/>
          </a:bodyPr>
          <a:lstStyle/>
          <a:p>
            <a:pPr algn="l"/>
            <a:r>
              <a:rPr lang="en-US" sz="3600" dirty="0"/>
              <a:t>Advantages: </a:t>
            </a:r>
            <a:endParaRPr lang="en-IN" sz="3600" dirty="0"/>
          </a:p>
        </p:txBody>
      </p:sp>
      <p:sp>
        <p:nvSpPr>
          <p:cNvPr id="3" name="Content Placeholder 2"/>
          <p:cNvSpPr>
            <a:spLocks noGrp="1"/>
          </p:cNvSpPr>
          <p:nvPr>
            <p:ph idx="1"/>
          </p:nvPr>
        </p:nvSpPr>
        <p:spPr>
          <a:xfrm>
            <a:off x="1095023" y="2090164"/>
            <a:ext cx="6543829" cy="3950253"/>
          </a:xfrm>
        </p:spPr>
        <p:txBody>
          <a:bodyPr>
            <a:normAutofit/>
          </a:bodyPr>
          <a:lstStyle/>
          <a:p>
            <a:pPr algn="just">
              <a:buFont typeface="+mj-lt"/>
              <a:buAutoNum type="arabicPeriod"/>
            </a:pPr>
            <a:r>
              <a:rPr lang="en-IN" sz="2000" dirty="0">
                <a:solidFill>
                  <a:srgbClr val="000000"/>
                </a:solidFill>
              </a:rPr>
              <a:t>We can use this circuit to jam the remote signals so that the other people cannot change the channel while watching our favourite program on TV.</a:t>
            </a:r>
            <a:endParaRPr lang="en-IN" sz="2000" dirty="0">
              <a:solidFill>
                <a:srgbClr val="666666"/>
              </a:solidFill>
            </a:endParaRPr>
          </a:p>
          <a:p>
            <a:pPr algn="just">
              <a:buFont typeface="+mj-lt"/>
              <a:buAutoNum type="arabicPeriod"/>
            </a:pPr>
            <a:r>
              <a:rPr lang="en-IN" sz="2000" dirty="0">
                <a:solidFill>
                  <a:srgbClr val="000000"/>
                </a:solidFill>
              </a:rPr>
              <a:t>It will not affect the signal receiving capacity of the TV.</a:t>
            </a:r>
          </a:p>
          <a:p>
            <a:pPr algn="just">
              <a:buFont typeface="+mj-lt"/>
              <a:buAutoNum type="arabicPeriod"/>
            </a:pPr>
            <a:endParaRPr lang="en-IN" sz="2000" dirty="0">
              <a:solidFill>
                <a:srgbClr val="666666"/>
              </a:solidFill>
            </a:endParaRPr>
          </a:p>
          <a:p>
            <a:pPr marL="0" indent="0">
              <a:buNone/>
            </a:pPr>
            <a:r>
              <a:rPr lang="en-US" sz="3600" dirty="0">
                <a:latin typeface="+mj-lt"/>
              </a:rPr>
              <a:t>Limitations:</a:t>
            </a:r>
          </a:p>
          <a:p>
            <a:pPr>
              <a:buFont typeface="Arial"/>
              <a:buChar char="•"/>
            </a:pPr>
            <a:r>
              <a:rPr lang="en-IN" sz="2000" dirty="0">
                <a:solidFill>
                  <a:srgbClr val="000000"/>
                </a:solidFill>
              </a:rPr>
              <a:t>The circuit should be tuned correctly to 38 KHz frequency to get accurate results.</a:t>
            </a:r>
            <a:endParaRPr lang="en-IN" sz="2000" dirty="0">
              <a:solidFill>
                <a:srgbClr val="666666"/>
              </a:solidFill>
            </a:endParaRPr>
          </a:p>
          <a:p>
            <a:pPr marL="0" indent="0">
              <a:buNone/>
            </a:pPr>
            <a:endParaRPr lang="en-IN" sz="2000" dirty="0"/>
          </a:p>
        </p:txBody>
      </p:sp>
    </p:spTree>
    <p:extLst>
      <p:ext uri="{BB962C8B-B14F-4D97-AF65-F5344CB8AC3E}">
        <p14:creationId xmlns:p14="http://schemas.microsoft.com/office/powerpoint/2010/main" val="1161052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References:</a:t>
            </a:r>
            <a:endParaRPr lang="en-IN" sz="3600" dirty="0"/>
          </a:p>
        </p:txBody>
      </p:sp>
      <p:sp>
        <p:nvSpPr>
          <p:cNvPr id="3" name="Content Placeholder 2"/>
          <p:cNvSpPr>
            <a:spLocks noGrp="1"/>
          </p:cNvSpPr>
          <p:nvPr>
            <p:ph idx="1"/>
          </p:nvPr>
        </p:nvSpPr>
        <p:spPr>
          <a:xfrm>
            <a:off x="1052746" y="2204864"/>
            <a:ext cx="7038508" cy="3878245"/>
          </a:xfrm>
        </p:spPr>
        <p:txBody>
          <a:bodyPr/>
          <a:lstStyle/>
          <a:p>
            <a:pPr marL="0" indent="0">
              <a:buNone/>
            </a:pPr>
            <a:endParaRPr lang="en-US" dirty="0"/>
          </a:p>
          <a:p>
            <a:pPr marL="0" indent="0">
              <a:buNone/>
            </a:pPr>
            <a:r>
              <a:rPr lang="en-IN" sz="2000" dirty="0">
                <a:solidFill>
                  <a:schemeClr val="tx2"/>
                </a:solidFill>
                <a:hlinkClick r:id="rId2"/>
              </a:rPr>
              <a:t>https://www.electronicshub.org/tv-remote-jammer-circuit/</a:t>
            </a:r>
            <a:endParaRPr lang="en-IN" sz="2000" dirty="0">
              <a:solidFill>
                <a:schemeClr val="tx2"/>
              </a:solidFill>
            </a:endParaRPr>
          </a:p>
          <a:p>
            <a:pPr marL="0" indent="0">
              <a:buNone/>
            </a:pPr>
            <a:endParaRPr lang="en-US" sz="2000" dirty="0">
              <a:solidFill>
                <a:schemeClr val="tx2"/>
              </a:solidFill>
            </a:endParaRPr>
          </a:p>
          <a:p>
            <a:pPr marL="0" indent="0">
              <a:buNone/>
            </a:pPr>
            <a:r>
              <a:rPr lang="en-IN" sz="2000" dirty="0">
                <a:solidFill>
                  <a:schemeClr val="tx2"/>
                </a:solidFill>
                <a:hlinkClick r:id="rId3"/>
              </a:rPr>
              <a:t>https://circuitdigest.com/electronic-circuits/tv-remote-control-jammer-circuit</a:t>
            </a:r>
            <a:endParaRPr lang="en-IN" sz="2000" dirty="0">
              <a:solidFill>
                <a:schemeClr val="tx2"/>
              </a:solidFill>
            </a:endParaRPr>
          </a:p>
          <a:p>
            <a:pPr marL="0" indent="0">
              <a:buNone/>
            </a:pPr>
            <a:endParaRPr lang="en-IN" sz="2000" dirty="0">
              <a:solidFill>
                <a:schemeClr val="tx2"/>
              </a:solidFill>
            </a:endParaRPr>
          </a:p>
        </p:txBody>
      </p:sp>
    </p:spTree>
    <p:extLst>
      <p:ext uri="{BB962C8B-B14F-4D97-AF65-F5344CB8AC3E}">
        <p14:creationId xmlns:p14="http://schemas.microsoft.com/office/powerpoint/2010/main" val="127714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020F-9969-415A-A5CF-68F6F940E703}"/>
              </a:ext>
            </a:extLst>
          </p:cNvPr>
          <p:cNvSpPr>
            <a:spLocks noGrp="1"/>
          </p:cNvSpPr>
          <p:nvPr>
            <p:ph type="title"/>
          </p:nvPr>
        </p:nvSpPr>
        <p:spPr>
          <a:xfrm>
            <a:off x="865970" y="927098"/>
            <a:ext cx="6343672" cy="1349774"/>
          </a:xfrm>
        </p:spPr>
        <p:txBody>
          <a:bodyPr>
            <a:noAutofit/>
          </a:bodyPr>
          <a:lstStyle/>
          <a:p>
            <a:pPr>
              <a:spcBef>
                <a:spcPts val="0"/>
              </a:spcBef>
            </a:pPr>
            <a:br>
              <a:rPr lang="en-IN" sz="6600" b="1" dirty="0">
                <a:ln w="12700">
                  <a:solidFill>
                    <a:srgbClr val="5FCBEF"/>
                  </a:solidFill>
                  <a:prstDash val="solid"/>
                </a:ln>
                <a:pattFill prst="pct50">
                  <a:fgClr>
                    <a:srgbClr val="5FCBEF"/>
                  </a:fgClr>
                  <a:bgClr>
                    <a:srgbClr val="5FCBEF">
                      <a:lumMod val="20000"/>
                      <a:lumOff val="80000"/>
                    </a:srgbClr>
                  </a:bgClr>
                </a:pattFill>
                <a:effectLst>
                  <a:outerShdw dist="38100" dir="2640000" algn="bl" rotWithShape="0">
                    <a:srgbClr val="5FCBEF"/>
                  </a:outerShdw>
                </a:effectLst>
                <a:latin typeface="Bahnschrift SemiBold" panose="020B0502040204020203" pitchFamily="34" charset="0"/>
                <a:ea typeface="+mn-ea"/>
                <a:cs typeface="+mn-cs"/>
              </a:rPr>
            </a:br>
            <a:endParaRPr lang="en-IN" sz="6600" dirty="0"/>
          </a:p>
        </p:txBody>
      </p:sp>
      <p:sp>
        <p:nvSpPr>
          <p:cNvPr id="3" name="Content Placeholder 2">
            <a:extLst>
              <a:ext uri="{FF2B5EF4-FFF2-40B4-BE49-F238E27FC236}">
                <a16:creationId xmlns:a16="http://schemas.microsoft.com/office/drawing/2014/main" id="{24877291-6EAE-4FBD-AE01-11F1CEC0BE74}"/>
              </a:ext>
            </a:extLst>
          </p:cNvPr>
          <p:cNvSpPr>
            <a:spLocks noGrp="1"/>
          </p:cNvSpPr>
          <p:nvPr>
            <p:ph idx="1"/>
          </p:nvPr>
        </p:nvSpPr>
        <p:spPr>
          <a:xfrm>
            <a:off x="508000" y="2488522"/>
            <a:ext cx="7855932" cy="4036822"/>
          </a:xfrm>
        </p:spPr>
        <p:txBody>
          <a:bodyPr>
            <a:noAutofit/>
          </a:bodyPr>
          <a:lstStyle/>
          <a:p>
            <a:pPr marL="0" indent="0">
              <a:buNone/>
            </a:pPr>
            <a:r>
              <a:rPr lang="en-US" sz="2400" dirty="0"/>
              <a:t>I would like to express my special thanks of gratitude to our </a:t>
            </a:r>
            <a:r>
              <a:rPr lang="en-US" sz="2400" b="1" dirty="0"/>
              <a:t>Professor Mr. Nathrao Jadhav </a:t>
            </a:r>
            <a:r>
              <a:rPr lang="en-US" sz="2400" dirty="0"/>
              <a:t>, who gave us the golden opportunity to do this wonderful presentation on the topic: </a:t>
            </a:r>
            <a:r>
              <a:rPr lang="en-US" sz="2400" b="1" dirty="0"/>
              <a:t>TV REMOTE CONTROL JAMMER CIRCUIT </a:t>
            </a:r>
            <a:r>
              <a:rPr lang="en-US" sz="2400" dirty="0"/>
              <a:t>. This also helped us in doing a lot of research which in turn added to our knowledge and skills. </a:t>
            </a:r>
          </a:p>
          <a:p>
            <a:pPr marL="0" indent="0">
              <a:buNone/>
            </a:pPr>
            <a:r>
              <a:rPr lang="en-US" sz="2400" dirty="0"/>
              <a:t>We would also like to thank each other who added great outlook on information and cumulatively we completed our presentation.</a:t>
            </a:r>
          </a:p>
          <a:p>
            <a:pPr marL="0" indent="0">
              <a:buNone/>
            </a:pPr>
            <a:br>
              <a:rPr lang="en-US" sz="2400" dirty="0"/>
            </a:br>
            <a:br>
              <a:rPr lang="en-US" sz="2400" dirty="0"/>
            </a:br>
            <a:endParaRPr lang="en-IN" sz="2400" dirty="0"/>
          </a:p>
        </p:txBody>
      </p:sp>
      <p:sp>
        <p:nvSpPr>
          <p:cNvPr id="7" name="TextBox 6">
            <a:extLst>
              <a:ext uri="{FF2B5EF4-FFF2-40B4-BE49-F238E27FC236}">
                <a16:creationId xmlns:a16="http://schemas.microsoft.com/office/drawing/2014/main" id="{CEB47B2E-196E-4DC3-95C9-A88C10A41627}"/>
              </a:ext>
            </a:extLst>
          </p:cNvPr>
          <p:cNvSpPr txBox="1"/>
          <p:nvPr/>
        </p:nvSpPr>
        <p:spPr>
          <a:xfrm>
            <a:off x="611560" y="770988"/>
            <a:ext cx="4572000" cy="830997"/>
          </a:xfrm>
          <a:prstGeom prst="rect">
            <a:avLst/>
          </a:prstGeom>
          <a:noFill/>
        </p:spPr>
        <p:txBody>
          <a:bodyPr wrap="square">
            <a:spAutoFit/>
          </a:bodyPr>
          <a:lstStyle/>
          <a:p>
            <a:r>
              <a:rPr kumimoji="0" lang="en-US" sz="4800" b="1" i="0" u="none" strike="noStrike" kern="1200" cap="none" spc="0" normalizeH="0" baseline="0" noProof="0" dirty="0">
                <a:ln>
                  <a:noFill/>
                </a:ln>
                <a:solidFill>
                  <a:prstClr val="white"/>
                </a:solidFill>
                <a:effectLst/>
                <a:uLnTx/>
                <a:uFillTx/>
                <a:latin typeface="Century Gothic" panose="020B0502020202020204"/>
                <a:ea typeface="+mj-ea"/>
                <a:cs typeface="+mj-cs"/>
              </a:rPr>
              <a:t>Thank You</a:t>
            </a:r>
            <a:endParaRPr lang="en-IN" dirty="0"/>
          </a:p>
        </p:txBody>
      </p:sp>
    </p:spTree>
    <p:extLst>
      <p:ext uri="{BB962C8B-B14F-4D97-AF65-F5344CB8AC3E}">
        <p14:creationId xmlns:p14="http://schemas.microsoft.com/office/powerpoint/2010/main" val="235373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What is TV Remote Control Jammer circuit?</a:t>
            </a:r>
            <a:endParaRPr lang="en-IN" sz="3600" dirty="0"/>
          </a:p>
        </p:txBody>
      </p:sp>
      <p:sp>
        <p:nvSpPr>
          <p:cNvPr id="3" name="Content Placeholder 2"/>
          <p:cNvSpPr>
            <a:spLocks noGrp="1"/>
          </p:cNvSpPr>
          <p:nvPr>
            <p:ph idx="1"/>
          </p:nvPr>
        </p:nvSpPr>
        <p:spPr>
          <a:xfrm>
            <a:off x="1463040" y="2636911"/>
            <a:ext cx="6196405" cy="3086157"/>
          </a:xfrm>
        </p:spPr>
        <p:txBody>
          <a:bodyPr>
            <a:normAutofit/>
          </a:bodyPr>
          <a:lstStyle/>
          <a:p>
            <a:pPr marL="0" indent="0" algn="just">
              <a:buNone/>
            </a:pPr>
            <a:r>
              <a:rPr lang="en-IN" dirty="0">
                <a:solidFill>
                  <a:srgbClr val="000000"/>
                </a:solidFill>
                <a:latin typeface="+mj-lt"/>
              </a:rPr>
              <a:t>This circuit confuses the infra-red receiver in a TV. It produces a constant signal that interferes with the signal from a remote control and prevents the TV detecting a channel-change or any other command. This allows you to watch your own program without anyone changing the channel. </a:t>
            </a:r>
            <a:endParaRPr lang="en-IN" dirty="0">
              <a:latin typeface="+mj-lt"/>
            </a:endParaRPr>
          </a:p>
        </p:txBody>
      </p:sp>
    </p:spTree>
    <p:extLst>
      <p:ext uri="{BB962C8B-B14F-4D97-AF65-F5344CB8AC3E}">
        <p14:creationId xmlns:p14="http://schemas.microsoft.com/office/powerpoint/2010/main" val="96838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980728"/>
            <a:ext cx="6343672" cy="709865"/>
          </a:xfrm>
        </p:spPr>
        <p:txBody>
          <a:bodyPr>
            <a:noAutofit/>
          </a:bodyPr>
          <a:lstStyle/>
          <a:p>
            <a:r>
              <a:rPr lang="en-US" sz="3600" dirty="0"/>
              <a:t>Components used in the circuit</a:t>
            </a:r>
            <a:endParaRPr lang="en-IN" sz="3600" dirty="0"/>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Ø"/>
            </a:pPr>
            <a:r>
              <a:rPr lang="en-IN" sz="2800" dirty="0">
                <a:solidFill>
                  <a:schemeClr val="tx2"/>
                </a:solidFill>
                <a:latin typeface="+mj-lt"/>
              </a:rPr>
              <a:t>+5v power supply</a:t>
            </a:r>
          </a:p>
          <a:p>
            <a:pPr algn="just">
              <a:buFont typeface="Wingdings" panose="05000000000000000000" pitchFamily="2" charset="2"/>
              <a:buChar char="Ø"/>
            </a:pPr>
            <a:r>
              <a:rPr lang="en-IN" sz="2800" dirty="0">
                <a:solidFill>
                  <a:schemeClr val="tx2"/>
                </a:solidFill>
                <a:latin typeface="+mj-lt"/>
              </a:rPr>
              <a:t>IR (Infra Red) LED (2 pieces)</a:t>
            </a:r>
          </a:p>
          <a:p>
            <a:pPr algn="just">
              <a:buFont typeface="Wingdings" panose="05000000000000000000" pitchFamily="2" charset="2"/>
              <a:buChar char="Ø"/>
            </a:pPr>
            <a:r>
              <a:rPr lang="en-IN" sz="2800" dirty="0">
                <a:solidFill>
                  <a:schemeClr val="tx2"/>
                </a:solidFill>
                <a:latin typeface="+mj-lt"/>
              </a:rPr>
              <a:t>555 Timer IC</a:t>
            </a:r>
          </a:p>
          <a:p>
            <a:pPr algn="just">
              <a:buFont typeface="Wingdings" panose="05000000000000000000" pitchFamily="2" charset="2"/>
              <a:buChar char="Ø"/>
            </a:pPr>
            <a:r>
              <a:rPr lang="en-IN" sz="2800" dirty="0">
                <a:solidFill>
                  <a:schemeClr val="tx2"/>
                </a:solidFill>
                <a:latin typeface="+mj-lt"/>
              </a:rPr>
              <a:t>220</a:t>
            </a:r>
            <a:r>
              <a:rPr lang="el-GR" sz="2800" dirty="0">
                <a:solidFill>
                  <a:schemeClr val="tx2"/>
                </a:solidFill>
                <a:latin typeface="+mj-lt"/>
              </a:rPr>
              <a:t>Ω, 1</a:t>
            </a:r>
            <a:r>
              <a:rPr lang="en-IN" sz="2800" dirty="0">
                <a:solidFill>
                  <a:schemeClr val="tx2"/>
                </a:solidFill>
                <a:latin typeface="+mj-lt"/>
              </a:rPr>
              <a:t>K</a:t>
            </a:r>
            <a:r>
              <a:rPr lang="el-GR" sz="2800" dirty="0">
                <a:solidFill>
                  <a:schemeClr val="tx2"/>
                </a:solidFill>
                <a:latin typeface="+mj-lt"/>
              </a:rPr>
              <a:t>Ω </a:t>
            </a:r>
            <a:r>
              <a:rPr lang="en-IN" sz="2800" dirty="0">
                <a:solidFill>
                  <a:schemeClr val="tx2"/>
                </a:solidFill>
                <a:latin typeface="+mj-lt"/>
              </a:rPr>
              <a:t>and10K</a:t>
            </a:r>
            <a:r>
              <a:rPr lang="el-GR" sz="2800" dirty="0">
                <a:solidFill>
                  <a:schemeClr val="tx2"/>
                </a:solidFill>
                <a:latin typeface="+mj-lt"/>
              </a:rPr>
              <a:t>Ω </a:t>
            </a:r>
            <a:r>
              <a:rPr lang="en-IN" sz="2800" dirty="0">
                <a:solidFill>
                  <a:schemeClr val="tx2"/>
                </a:solidFill>
                <a:latin typeface="+mj-lt"/>
              </a:rPr>
              <a:t>resistors</a:t>
            </a:r>
          </a:p>
          <a:p>
            <a:pPr algn="just">
              <a:buFont typeface="Wingdings" panose="05000000000000000000" pitchFamily="2" charset="2"/>
              <a:buChar char="Ø"/>
            </a:pPr>
            <a:r>
              <a:rPr lang="en-IN" sz="2800" dirty="0">
                <a:solidFill>
                  <a:schemeClr val="tx2"/>
                </a:solidFill>
                <a:latin typeface="+mj-lt"/>
              </a:rPr>
              <a:t>2N2222 transistor</a:t>
            </a:r>
          </a:p>
          <a:p>
            <a:pPr algn="just">
              <a:buFont typeface="Wingdings" panose="05000000000000000000" pitchFamily="2" charset="2"/>
              <a:buChar char="Ø"/>
            </a:pPr>
            <a:r>
              <a:rPr lang="en-IN" sz="2800" dirty="0">
                <a:solidFill>
                  <a:schemeClr val="tx2"/>
                </a:solidFill>
                <a:latin typeface="+mj-lt"/>
              </a:rPr>
              <a:t>100K</a:t>
            </a:r>
            <a:r>
              <a:rPr lang="el-GR" sz="2800" dirty="0">
                <a:solidFill>
                  <a:schemeClr val="tx2"/>
                </a:solidFill>
                <a:latin typeface="+mj-lt"/>
              </a:rPr>
              <a:t>Ω </a:t>
            </a:r>
            <a:r>
              <a:rPr lang="en-IN" sz="2800" dirty="0">
                <a:solidFill>
                  <a:schemeClr val="tx2"/>
                </a:solidFill>
                <a:latin typeface="+mj-lt"/>
              </a:rPr>
              <a:t>preset or pot</a:t>
            </a:r>
          </a:p>
          <a:p>
            <a:pPr algn="just">
              <a:buFont typeface="Wingdings" panose="05000000000000000000" pitchFamily="2" charset="2"/>
              <a:buChar char="Ø"/>
            </a:pPr>
            <a:r>
              <a:rPr lang="en-IN" sz="2800" dirty="0">
                <a:solidFill>
                  <a:schemeClr val="tx2"/>
                </a:solidFill>
                <a:latin typeface="+mj-lt"/>
              </a:rPr>
              <a:t>10nF or 22nF capacitor</a:t>
            </a:r>
          </a:p>
          <a:p>
            <a:pPr marL="0" indent="0">
              <a:buNone/>
            </a:pPr>
            <a:endParaRPr lang="en-IN" dirty="0"/>
          </a:p>
        </p:txBody>
      </p:sp>
    </p:spTree>
    <p:extLst>
      <p:ext uri="{BB962C8B-B14F-4D97-AF65-F5344CB8AC3E}">
        <p14:creationId xmlns:p14="http://schemas.microsoft.com/office/powerpoint/2010/main" val="3739487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 What is 555 timer IC?</a:t>
            </a:r>
            <a:endParaRPr lang="en-IN" sz="3600" dirty="0"/>
          </a:p>
        </p:txBody>
      </p:sp>
      <p:sp>
        <p:nvSpPr>
          <p:cNvPr id="3" name="Content Placeholder 2"/>
          <p:cNvSpPr>
            <a:spLocks noGrp="1"/>
          </p:cNvSpPr>
          <p:nvPr>
            <p:ph idx="1"/>
          </p:nvPr>
        </p:nvSpPr>
        <p:spPr>
          <a:xfrm>
            <a:off x="1259632" y="2636912"/>
            <a:ext cx="6399813" cy="3086156"/>
          </a:xfrm>
        </p:spPr>
        <p:txBody>
          <a:bodyPr/>
          <a:lstStyle/>
          <a:p>
            <a:pPr marL="0" indent="0" algn="just">
              <a:buNone/>
            </a:pPr>
            <a:r>
              <a:rPr lang="en-IN" dirty="0">
                <a:solidFill>
                  <a:schemeClr val="tx2"/>
                </a:solidFill>
                <a:latin typeface="+mj-lt"/>
              </a:rPr>
              <a:t>The 555 timer IC is an integrated circuit (chip) used in a variety of timer, delay, pulse generation, and oscillator applications. Derivatives provide two (556) or four (558) timing circuits in one package.</a:t>
            </a:r>
          </a:p>
        </p:txBody>
      </p:sp>
    </p:spTree>
    <p:extLst>
      <p:ext uri="{BB962C8B-B14F-4D97-AF65-F5344CB8AC3E}">
        <p14:creationId xmlns:p14="http://schemas.microsoft.com/office/powerpoint/2010/main" val="105800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7162414" cy="709865"/>
          </a:xfrm>
        </p:spPr>
        <p:txBody>
          <a:bodyPr>
            <a:noAutofit/>
          </a:bodyPr>
          <a:lstStyle/>
          <a:p>
            <a:r>
              <a:rPr lang="en-US" sz="3600" dirty="0"/>
              <a:t>What is 100k</a:t>
            </a:r>
            <a:r>
              <a:rPr lang="el-GR" sz="3600" dirty="0">
                <a:solidFill>
                  <a:schemeClr val="bg1">
                    <a:lumMod val="95000"/>
                  </a:schemeClr>
                </a:solidFill>
                <a:ea typeface="+mn-ea"/>
                <a:cs typeface="+mn-cs"/>
              </a:rPr>
              <a:t> Ω</a:t>
            </a:r>
            <a:r>
              <a:rPr lang="en-US" sz="3600" dirty="0">
                <a:solidFill>
                  <a:schemeClr val="bg1">
                    <a:lumMod val="95000"/>
                  </a:schemeClr>
                </a:solidFill>
                <a:ea typeface="+mn-ea"/>
                <a:cs typeface="+mn-cs"/>
              </a:rPr>
              <a:t>  preset or pot?</a:t>
            </a:r>
            <a:endParaRPr lang="en-IN" sz="3600" dirty="0">
              <a:solidFill>
                <a:schemeClr val="bg1">
                  <a:lumMod val="95000"/>
                </a:schemeClr>
              </a:solidFill>
            </a:endParaRPr>
          </a:p>
        </p:txBody>
      </p:sp>
      <p:sp>
        <p:nvSpPr>
          <p:cNvPr id="3" name="Content Placeholder 2"/>
          <p:cNvSpPr>
            <a:spLocks noGrp="1"/>
          </p:cNvSpPr>
          <p:nvPr>
            <p:ph idx="1"/>
          </p:nvPr>
        </p:nvSpPr>
        <p:spPr/>
        <p:txBody>
          <a:bodyPr>
            <a:normAutofit/>
          </a:bodyPr>
          <a:lstStyle/>
          <a:p>
            <a:pPr marL="0" indent="0" algn="just">
              <a:buNone/>
            </a:pPr>
            <a:r>
              <a:rPr lang="en-IN" dirty="0">
                <a:solidFill>
                  <a:schemeClr val="tx2"/>
                </a:solidFill>
                <a:latin typeface="+mj-lt"/>
              </a:rPr>
              <a:t>The potentiometer, commonly referred to as a “pot”, is a three-terminal mechanically operated rotary analogue device which can be found and used in a large variety of electrical and electronic circuits. They are passive devices, meaning they do not require a power supply or additional circuitry in order to perform their basic linear or rotary position function</a:t>
            </a:r>
            <a:r>
              <a:rPr lang="en-IN" dirty="0">
                <a:solidFill>
                  <a:srgbClr val="414042"/>
                </a:solidFill>
                <a:latin typeface="Lato"/>
              </a:rPr>
              <a:t>.</a:t>
            </a:r>
            <a:endParaRPr lang="en-IN" dirty="0"/>
          </a:p>
        </p:txBody>
      </p:sp>
    </p:spTree>
    <p:extLst>
      <p:ext uri="{BB962C8B-B14F-4D97-AF65-F5344CB8AC3E}">
        <p14:creationId xmlns:p14="http://schemas.microsoft.com/office/powerpoint/2010/main" val="327652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1" y="817583"/>
            <a:ext cx="7088668" cy="739210"/>
          </a:xfrm>
        </p:spPr>
        <p:txBody>
          <a:bodyPr>
            <a:normAutofit/>
          </a:bodyPr>
          <a:lstStyle/>
          <a:p>
            <a:pPr algn="l"/>
            <a:r>
              <a:rPr lang="en-US" sz="3600" dirty="0"/>
              <a:t>Circuit Principle:</a:t>
            </a:r>
            <a:endParaRPr lang="en-IN" sz="3600" dirty="0"/>
          </a:p>
        </p:txBody>
      </p:sp>
      <p:sp>
        <p:nvSpPr>
          <p:cNvPr id="3" name="Content Placeholder 2"/>
          <p:cNvSpPr>
            <a:spLocks noGrp="1"/>
          </p:cNvSpPr>
          <p:nvPr>
            <p:ph idx="1"/>
          </p:nvPr>
        </p:nvSpPr>
        <p:spPr>
          <a:xfrm>
            <a:off x="971601" y="2276872"/>
            <a:ext cx="6471821" cy="4166277"/>
          </a:xfrm>
        </p:spPr>
        <p:txBody>
          <a:bodyPr>
            <a:normAutofit fontScale="92500" lnSpcReduction="10000"/>
          </a:bodyPr>
          <a:lstStyle/>
          <a:p>
            <a:pPr marL="0" indent="0" algn="just">
              <a:buNone/>
            </a:pPr>
            <a:r>
              <a:rPr lang="en-IN" sz="2000" dirty="0">
                <a:solidFill>
                  <a:srgbClr val="000000"/>
                </a:solidFill>
              </a:rPr>
              <a:t>The idea behind the TV remote control jammer is sending a constant IR pulse with the carrier frequency of the transmitter. Hence, the result will be non-accepted signal from the receiver and therefore no action will be taken</a:t>
            </a:r>
            <a:r>
              <a:rPr lang="en-IN" sz="2800" dirty="0">
                <a:solidFill>
                  <a:srgbClr val="000000"/>
                </a:solidFill>
              </a:rPr>
              <a:t>.</a:t>
            </a:r>
          </a:p>
          <a:p>
            <a:pPr marL="0" indent="0" algn="just">
              <a:buNone/>
            </a:pPr>
            <a:r>
              <a:rPr lang="en-IN" sz="2000" dirty="0">
                <a:solidFill>
                  <a:srgbClr val="000000"/>
                </a:solidFill>
              </a:rPr>
              <a:t>Basically the TV remote emits a sequence of pulses when you press a button. IR transmitter is fixed to the surface of the TV remote. This IR transmitter emits the pulses in unique configuration for each button.</a:t>
            </a:r>
            <a:endParaRPr lang="en-IN" sz="2000" dirty="0">
              <a:solidFill>
                <a:srgbClr val="666666"/>
              </a:solidFill>
            </a:endParaRPr>
          </a:p>
          <a:p>
            <a:pPr marL="0" indent="0" algn="just">
              <a:buNone/>
            </a:pPr>
            <a:r>
              <a:rPr lang="en-IN" sz="2000" dirty="0">
                <a:solidFill>
                  <a:srgbClr val="000000"/>
                </a:solidFill>
              </a:rPr>
              <a:t>IR receiver, which is arranged on the TV, will receive these sequence of pulses that are transmitted by the TV Remote and identifies which button is pressed in TV remote.</a:t>
            </a:r>
            <a:endParaRPr lang="en-IN" sz="2000" dirty="0">
              <a:solidFill>
                <a:srgbClr val="666666"/>
              </a:solidFill>
            </a:endParaRPr>
          </a:p>
          <a:p>
            <a:pPr marL="0" indent="0" algn="just">
              <a:buNone/>
            </a:pPr>
            <a:endParaRPr lang="en-IN" sz="2000" dirty="0"/>
          </a:p>
        </p:txBody>
      </p:sp>
    </p:spTree>
    <p:extLst>
      <p:ext uri="{BB962C8B-B14F-4D97-AF65-F5344CB8AC3E}">
        <p14:creationId xmlns:p14="http://schemas.microsoft.com/office/powerpoint/2010/main" val="280483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310" y="2708920"/>
            <a:ext cx="7077377" cy="1675314"/>
          </a:xfrm>
        </p:spPr>
        <p:txBody>
          <a:bodyPr>
            <a:normAutofit/>
          </a:bodyPr>
          <a:lstStyle/>
          <a:p>
            <a:pPr algn="just"/>
            <a:r>
              <a:rPr lang="en-IN" sz="2000" dirty="0">
                <a:solidFill>
                  <a:srgbClr val="000000"/>
                </a:solidFill>
                <a:latin typeface="+mn-lt"/>
              </a:rPr>
              <a:t>Generally Philips TV remotes follows RC5 (Remote Control) protocol. This protocol was developed by Philips in the late 1980s. According to this protocol, for each button, Remote transmits 14 bits. The below figure shows the frame format of RC5 protocol.</a:t>
            </a:r>
            <a:endParaRPr lang="en-IN" sz="2000" dirty="0">
              <a:latin typeface="+mn-lt"/>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98587" y="4581128"/>
            <a:ext cx="6346825" cy="1776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434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307162"/>
          </a:xfrm>
        </p:spPr>
        <p:txBody>
          <a:bodyPr>
            <a:normAutofit fontScale="90000"/>
          </a:bodyPr>
          <a:lstStyle/>
          <a:p>
            <a:endParaRPr lang="en-IN" dirty="0"/>
          </a:p>
        </p:txBody>
      </p:sp>
      <p:sp>
        <p:nvSpPr>
          <p:cNvPr id="3" name="Content Placeholder 2"/>
          <p:cNvSpPr>
            <a:spLocks noGrp="1"/>
          </p:cNvSpPr>
          <p:nvPr>
            <p:ph idx="1"/>
          </p:nvPr>
        </p:nvSpPr>
        <p:spPr>
          <a:xfrm>
            <a:off x="1095023" y="2132856"/>
            <a:ext cx="6615837" cy="4382301"/>
          </a:xfrm>
        </p:spPr>
        <p:txBody>
          <a:bodyPr>
            <a:normAutofit lnSpcReduction="10000"/>
          </a:bodyPr>
          <a:lstStyle/>
          <a:p>
            <a:pPr algn="just">
              <a:buFont typeface="Wingdings" panose="05000000000000000000" pitchFamily="2" charset="2"/>
              <a:buChar char="v"/>
            </a:pPr>
            <a:r>
              <a:rPr lang="en-IN" sz="2000" dirty="0">
                <a:solidFill>
                  <a:srgbClr val="000000"/>
                </a:solidFill>
              </a:rPr>
              <a:t>The first two pulses are start bits, and both are logic 1.</a:t>
            </a:r>
            <a:endParaRPr lang="en-IN" sz="2000" dirty="0">
              <a:solidFill>
                <a:srgbClr val="666666"/>
              </a:solidFill>
            </a:endParaRPr>
          </a:p>
          <a:p>
            <a:pPr algn="just">
              <a:buFont typeface="Wingdings" panose="05000000000000000000" pitchFamily="2" charset="2"/>
              <a:buChar char="v"/>
            </a:pPr>
            <a:r>
              <a:rPr lang="en-IN" sz="2000" dirty="0">
                <a:solidFill>
                  <a:srgbClr val="000000"/>
                </a:solidFill>
              </a:rPr>
              <a:t>The 3rd bit is toggle bit. This bit toggled every time when a button is pressed or released. Using this bit, we can identify weather the button is pressed or not.</a:t>
            </a:r>
            <a:endParaRPr lang="en-IN" sz="2000" dirty="0">
              <a:solidFill>
                <a:srgbClr val="666666"/>
              </a:solidFill>
            </a:endParaRPr>
          </a:p>
          <a:p>
            <a:pPr algn="just">
              <a:buFont typeface="Wingdings" panose="05000000000000000000" pitchFamily="2" charset="2"/>
              <a:buChar char="v"/>
            </a:pPr>
            <a:r>
              <a:rPr lang="en-IN" sz="2000" dirty="0">
                <a:solidFill>
                  <a:srgbClr val="000000"/>
                </a:solidFill>
              </a:rPr>
              <a:t>The next 5 bits represent the device address. Bit 4 is the MSB of the device address and bit 8 is the LSB of the device.</a:t>
            </a:r>
            <a:endParaRPr lang="en-IN" sz="2000" dirty="0">
              <a:solidFill>
                <a:srgbClr val="666666"/>
              </a:solidFill>
            </a:endParaRPr>
          </a:p>
          <a:p>
            <a:pPr algn="just">
              <a:buFont typeface="Wingdings" panose="05000000000000000000" pitchFamily="2" charset="2"/>
              <a:buChar char="v"/>
            </a:pPr>
            <a:r>
              <a:rPr lang="en-IN" sz="2000" dirty="0">
                <a:solidFill>
                  <a:srgbClr val="000000"/>
                </a:solidFill>
              </a:rPr>
              <a:t>Last six bits in the frame format are command bits. These command bits varies for each button in the remote. Using these command bits, we can identify which button is pressed in IR remote.</a:t>
            </a:r>
            <a:endParaRPr lang="en-IN" sz="2000" dirty="0">
              <a:solidFill>
                <a:srgbClr val="666666"/>
              </a:solidFill>
            </a:endParaRPr>
          </a:p>
          <a:p>
            <a:pPr>
              <a:buFont typeface="Wingdings" panose="05000000000000000000" pitchFamily="2" charset="2"/>
              <a:buChar char="v"/>
            </a:pPr>
            <a:endParaRPr lang="en-IN" sz="2000" dirty="0"/>
          </a:p>
        </p:txBody>
      </p:sp>
    </p:spTree>
    <p:extLst>
      <p:ext uri="{BB962C8B-B14F-4D97-AF65-F5344CB8AC3E}">
        <p14:creationId xmlns:p14="http://schemas.microsoft.com/office/powerpoint/2010/main" val="229238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1" y="817583"/>
            <a:ext cx="7088668" cy="811218"/>
          </a:xfrm>
        </p:spPr>
        <p:txBody>
          <a:bodyPr>
            <a:normAutofit/>
          </a:bodyPr>
          <a:lstStyle/>
          <a:p>
            <a:pPr algn="l"/>
            <a:r>
              <a:rPr lang="en-US" sz="3600" dirty="0"/>
              <a:t>Circuit Diagram:</a:t>
            </a:r>
            <a:endParaRPr lang="en-IN" sz="3600" dirty="0"/>
          </a:p>
        </p:txBody>
      </p:sp>
      <p:pic>
        <p:nvPicPr>
          <p:cNvPr id="5" name="Picture 3">
            <a:extLst>
              <a:ext uri="{FF2B5EF4-FFF2-40B4-BE49-F238E27FC236}">
                <a16:creationId xmlns:a16="http://schemas.microsoft.com/office/drawing/2014/main" id="{FFCE2D69-333B-49F2-8CA2-2DB1E8257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370584"/>
            <a:ext cx="6221900" cy="3669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228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75ABBBC80C5240AAAEB342B107514A" ma:contentTypeVersion="11" ma:contentTypeDescription="Create a new document." ma:contentTypeScope="" ma:versionID="fdb21239ea19c0b2c1ed7a34361e0ec2">
  <xsd:schema xmlns:xsd="http://www.w3.org/2001/XMLSchema" xmlns:xs="http://www.w3.org/2001/XMLSchema" xmlns:p="http://schemas.microsoft.com/office/2006/metadata/properties" xmlns:ns2="0c908598-2a30-4aa3-94c8-756e0a921062" targetNamespace="http://schemas.microsoft.com/office/2006/metadata/properties" ma:root="true" ma:fieldsID="4e3163b28d1b6e9025a40ab885598919" ns2:_="">
    <xsd:import namespace="0c908598-2a30-4aa3-94c8-756e0a921062"/>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08598-2a30-4aa3-94c8-756e0a921062"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0c908598-2a30-4aa3-94c8-756e0a921062" xsi:nil="true"/>
  </documentManagement>
</p:properties>
</file>

<file path=customXml/itemProps1.xml><?xml version="1.0" encoding="utf-8"?>
<ds:datastoreItem xmlns:ds="http://schemas.openxmlformats.org/officeDocument/2006/customXml" ds:itemID="{757F5BFE-F461-46DD-89F8-B84091345EA6}"/>
</file>

<file path=customXml/itemProps2.xml><?xml version="1.0" encoding="utf-8"?>
<ds:datastoreItem xmlns:ds="http://schemas.openxmlformats.org/officeDocument/2006/customXml" ds:itemID="{1787BAEB-D541-4A04-A357-D72A122C2E51}"/>
</file>

<file path=customXml/itemProps3.xml><?xml version="1.0" encoding="utf-8"?>
<ds:datastoreItem xmlns:ds="http://schemas.openxmlformats.org/officeDocument/2006/customXml" ds:itemID="{FC7DE5AB-F608-402C-9F13-0BC2D5241CF3}"/>
</file>

<file path=docProps/app.xml><?xml version="1.0" encoding="utf-8"?>
<Properties xmlns="http://schemas.openxmlformats.org/officeDocument/2006/extended-properties" xmlns:vt="http://schemas.openxmlformats.org/officeDocument/2006/docPropsVTypes">
  <Template>Ion Boardroom</Template>
  <TotalTime>1795</TotalTime>
  <Words>899</Words>
  <Application>Microsoft Office PowerPoint</Application>
  <PresentationFormat>On-screen Show (4:3)</PresentationFormat>
  <Paragraphs>56</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Bahnschrift SemiBold</vt:lpstr>
      <vt:lpstr>Calibri</vt:lpstr>
      <vt:lpstr>Century Gothic</vt:lpstr>
      <vt:lpstr>Lato</vt:lpstr>
      <vt:lpstr>Wingdings</vt:lpstr>
      <vt:lpstr>Wingdings 3</vt:lpstr>
      <vt:lpstr>Ion Boardroom</vt:lpstr>
      <vt:lpstr>TV REMOTE CONTROL JAMMER CIRCUIT</vt:lpstr>
      <vt:lpstr>What is TV Remote Control Jammer circuit?</vt:lpstr>
      <vt:lpstr>Components used in the circuit</vt:lpstr>
      <vt:lpstr> What is 555 timer IC?</vt:lpstr>
      <vt:lpstr>What is 100k Ω  preset or pot?</vt:lpstr>
      <vt:lpstr>Circuit Principle:</vt:lpstr>
      <vt:lpstr>Generally Philips TV remotes follows RC5 (Remote Control) protocol. This protocol was developed by Philips in the late 1980s. According to this protocol, for each button, Remote transmits 14 bits. The below figure shows the frame format of RC5 protocol.</vt:lpstr>
      <vt:lpstr>PowerPoint Presentation</vt:lpstr>
      <vt:lpstr>Circuit Diagram:</vt:lpstr>
      <vt:lpstr>Simulation on Proteus:</vt:lpstr>
      <vt:lpstr>Output on Proteus:</vt:lpstr>
      <vt:lpstr>Working of TV Remote Control Jammer</vt:lpstr>
      <vt:lpstr>PowerPoint Presentation</vt:lpstr>
      <vt:lpstr>Advantages: </vt:lpstr>
      <vt:lpstr>References:</vt:lpstr>
      <vt:lpstr>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TV REMOTE CONTROL JAMMER CIRCUIT</dc:title>
  <dc:creator>USER</dc:creator>
  <cp:lastModifiedBy>Ruchin Shroff</cp:lastModifiedBy>
  <cp:revision>23</cp:revision>
  <dcterms:created xsi:type="dcterms:W3CDTF">2020-09-06T06:14:22Z</dcterms:created>
  <dcterms:modified xsi:type="dcterms:W3CDTF">2020-09-25T07:03:51Z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0x010100CE75ABBBC80C5240AAAEB342B107514A</vt:lpwstr>
  </property>
</Properties>
</file>