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acifico"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0640683-1926-403C-B0C8-734D7D5B68CA}">
  <a:tblStyle styleId="{E0640683-1926-403C-B0C8-734D7D5B68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186138" y="2952425"/>
            <a:ext cx="2462750" cy="638500"/>
          </a:xfrm>
          <a:prstGeom prst="rect">
            <a:avLst/>
          </a:prstGeom>
          <a:noFill/>
          <a:ln>
            <a:noFill/>
          </a:ln>
        </p:spPr>
      </p:pic>
      <p:pic>
        <p:nvPicPr>
          <p:cNvPr id="55" name="Shape 55"/>
          <p:cNvPicPr preferRelativeResize="0"/>
          <p:nvPr/>
        </p:nvPicPr>
        <p:blipFill>
          <a:blip r:embed="rId4">
            <a:alphaModFix/>
          </a:blip>
          <a:stretch>
            <a:fillRect/>
          </a:stretch>
        </p:blipFill>
        <p:spPr>
          <a:xfrm>
            <a:off x="931138" y="2106125"/>
            <a:ext cx="7281762" cy="769550"/>
          </a:xfrm>
          <a:prstGeom prst="rect">
            <a:avLst/>
          </a:prstGeom>
          <a:noFill/>
          <a:ln>
            <a:noFill/>
          </a:ln>
        </p:spPr>
      </p:pic>
      <p:sp>
        <p:nvSpPr>
          <p:cNvPr id="56" name="Shape 56"/>
          <p:cNvSpPr txBox="1"/>
          <p:nvPr/>
        </p:nvSpPr>
        <p:spPr>
          <a:xfrm>
            <a:off x="7888875" y="3612588"/>
            <a:ext cx="1168800" cy="1335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Presented by</a:t>
            </a:r>
            <a:endParaRPr sz="1000" b="1"/>
          </a:p>
          <a:p>
            <a:pPr marL="0" lvl="0" indent="0">
              <a:spcBef>
                <a:spcPts val="0"/>
              </a:spcBef>
              <a:spcAft>
                <a:spcPts val="0"/>
              </a:spcAft>
              <a:buNone/>
            </a:pPr>
            <a:r>
              <a:rPr lang="en" sz="1000"/>
              <a:t>Amarjeet Malik</a:t>
            </a:r>
            <a:endParaRPr sz="1000"/>
          </a:p>
          <a:p>
            <a:pPr marL="0" lvl="0" indent="0">
              <a:spcBef>
                <a:spcPts val="0"/>
              </a:spcBef>
              <a:spcAft>
                <a:spcPts val="0"/>
              </a:spcAft>
              <a:buNone/>
            </a:pPr>
            <a:r>
              <a:rPr lang="en" sz="1000"/>
              <a:t>Ayushi Goyal</a:t>
            </a:r>
            <a:endParaRPr sz="1000"/>
          </a:p>
          <a:p>
            <a:pPr marL="0" lvl="0" indent="0">
              <a:spcBef>
                <a:spcPts val="0"/>
              </a:spcBef>
              <a:spcAft>
                <a:spcPts val="0"/>
              </a:spcAft>
              <a:buNone/>
            </a:pPr>
            <a:r>
              <a:rPr lang="en" sz="1000"/>
              <a:t>Deepika Tiwari</a:t>
            </a:r>
            <a:endParaRPr sz="1000"/>
          </a:p>
          <a:p>
            <a:pPr marL="0" lvl="0" indent="0">
              <a:spcBef>
                <a:spcPts val="0"/>
              </a:spcBef>
              <a:spcAft>
                <a:spcPts val="0"/>
              </a:spcAft>
              <a:buNone/>
            </a:pPr>
            <a:r>
              <a:rPr lang="en" sz="1000"/>
              <a:t>Prateek Nagar</a:t>
            </a:r>
            <a:endParaRPr sz="1000"/>
          </a:p>
          <a:p>
            <a:pPr marL="0" lvl="0" indent="0" rtl="0">
              <a:spcBef>
                <a:spcPts val="0"/>
              </a:spcBef>
              <a:spcAft>
                <a:spcPts val="0"/>
              </a:spcAft>
              <a:buNone/>
            </a:pPr>
            <a:r>
              <a:rPr lang="en" sz="1000">
                <a:solidFill>
                  <a:schemeClr val="dk1"/>
                </a:solidFill>
              </a:rPr>
              <a:t>Sakshi Gupta</a:t>
            </a:r>
            <a:endParaRPr sz="1000">
              <a:solidFill>
                <a:schemeClr val="dk1"/>
              </a:solidFill>
            </a:endParaRPr>
          </a:p>
          <a:p>
            <a:pPr marL="0" lvl="0" indent="0">
              <a:spcBef>
                <a:spcPts val="0"/>
              </a:spcBef>
              <a:spcAft>
                <a:spcPts val="0"/>
              </a:spcAft>
              <a:buClr>
                <a:schemeClr val="dk1"/>
              </a:buClr>
              <a:buSzPts val="1100"/>
              <a:buFont typeface="Arial"/>
              <a:buNone/>
            </a:pPr>
            <a:r>
              <a:rPr lang="en" sz="1000">
                <a:solidFill>
                  <a:schemeClr val="dk1"/>
                </a:solidFill>
              </a:rPr>
              <a:t>Sukirti Kaushik</a:t>
            </a:r>
            <a:endParaRPr sz="1000">
              <a:solidFill>
                <a:schemeClr val="dk1"/>
              </a:solidFill>
            </a:endParaRPr>
          </a:p>
          <a:p>
            <a:pPr marL="0" lvl="0" indent="0">
              <a:spcBef>
                <a:spcPts val="0"/>
              </a:spcBef>
              <a:spcAft>
                <a:spcPts val="0"/>
              </a:spcAft>
              <a:buNone/>
            </a:pPr>
            <a:r>
              <a:rPr lang="en" sz="1000"/>
              <a:t>Surbhi Garg</a:t>
            </a:r>
            <a:endParaRPr sz="1000"/>
          </a:p>
          <a:p>
            <a:pPr marL="0" lvl="0" indent="0">
              <a:spcBef>
                <a:spcPts val="0"/>
              </a:spcBef>
              <a:spcAft>
                <a:spcPts val="0"/>
              </a:spcAft>
              <a:buNone/>
            </a:pPr>
            <a:endParaRPr sz="1000"/>
          </a:p>
        </p:txBody>
      </p:sp>
      <p:pic>
        <p:nvPicPr>
          <p:cNvPr id="57" name="Shape 57"/>
          <p:cNvPicPr preferRelativeResize="0"/>
          <p:nvPr/>
        </p:nvPicPr>
        <p:blipFill>
          <a:blip r:embed="rId5">
            <a:alphaModFix/>
          </a:blip>
          <a:stretch>
            <a:fillRect/>
          </a:stretch>
        </p:blipFill>
        <p:spPr>
          <a:xfrm>
            <a:off x="1907788" y="152875"/>
            <a:ext cx="5328428" cy="2147974"/>
          </a:xfrm>
          <a:prstGeom prst="rect">
            <a:avLst/>
          </a:prstGeom>
          <a:noFill/>
          <a:ln>
            <a:noFill/>
          </a:ln>
        </p:spPr>
      </p:pic>
      <p:pic>
        <p:nvPicPr>
          <p:cNvPr id="58" name="Shape 58"/>
          <p:cNvPicPr preferRelativeResize="0"/>
          <p:nvPr/>
        </p:nvPicPr>
        <p:blipFill>
          <a:blip r:embed="rId6">
            <a:alphaModFix/>
          </a:blip>
          <a:stretch>
            <a:fillRect/>
          </a:stretch>
        </p:blipFill>
        <p:spPr>
          <a:xfrm>
            <a:off x="6264800" y="3503950"/>
            <a:ext cx="1552575" cy="1552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p:nvPr/>
        </p:nvSpPr>
        <p:spPr>
          <a:xfrm>
            <a:off x="535350" y="1779875"/>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Database Schema</a:t>
            </a:r>
            <a:endParaRPr sz="2400" b="1"/>
          </a:p>
        </p:txBody>
      </p:sp>
      <p:pic>
        <p:nvPicPr>
          <p:cNvPr id="118" name="Shape 118"/>
          <p:cNvPicPr preferRelativeResize="0"/>
          <p:nvPr/>
        </p:nvPicPr>
        <p:blipFill>
          <a:blip r:embed="rId3">
            <a:alphaModFix/>
          </a:blip>
          <a:stretch>
            <a:fillRect/>
          </a:stretch>
        </p:blipFill>
        <p:spPr>
          <a:xfrm>
            <a:off x="4871044" y="2424770"/>
            <a:ext cx="903631" cy="853261"/>
          </a:xfrm>
          <a:prstGeom prst="rect">
            <a:avLst/>
          </a:prstGeom>
          <a:noFill/>
          <a:ln>
            <a:noFill/>
          </a:ln>
        </p:spPr>
      </p:pic>
      <p:pic>
        <p:nvPicPr>
          <p:cNvPr id="119" name="Shape 119"/>
          <p:cNvPicPr preferRelativeResize="0"/>
          <p:nvPr/>
        </p:nvPicPr>
        <p:blipFill>
          <a:blip r:embed="rId4">
            <a:alphaModFix/>
          </a:blip>
          <a:stretch>
            <a:fillRect/>
          </a:stretch>
        </p:blipFill>
        <p:spPr>
          <a:xfrm>
            <a:off x="3369325" y="2339175"/>
            <a:ext cx="1443505" cy="102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2542800" y="325550"/>
            <a:ext cx="4058400" cy="531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2400"/>
          </a:p>
        </p:txBody>
      </p:sp>
      <p:sp>
        <p:nvSpPr>
          <p:cNvPr id="125" name="Shape 125"/>
          <p:cNvSpPr txBox="1"/>
          <p:nvPr/>
        </p:nvSpPr>
        <p:spPr>
          <a:xfrm>
            <a:off x="535350" y="206150"/>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Asking the Appropriate Questions</a:t>
            </a:r>
            <a:endParaRPr sz="2400" b="1"/>
          </a:p>
        </p:txBody>
      </p:sp>
      <p:graphicFrame>
        <p:nvGraphicFramePr>
          <p:cNvPr id="126" name="Shape 126"/>
          <p:cNvGraphicFramePr/>
          <p:nvPr/>
        </p:nvGraphicFramePr>
        <p:xfrm>
          <a:off x="957000" y="1003575"/>
          <a:ext cx="7125100" cy="3840270"/>
        </p:xfrm>
        <a:graphic>
          <a:graphicData uri="http://schemas.openxmlformats.org/drawingml/2006/table">
            <a:tbl>
              <a:tblPr>
                <a:noFill/>
                <a:tableStyleId>{E0640683-1926-403C-B0C8-734D7D5B68CA}</a:tableStyleId>
              </a:tblPr>
              <a:tblGrid>
                <a:gridCol w="3562550"/>
                <a:gridCol w="3562550"/>
              </a:tblGrid>
              <a:tr h="341050">
                <a:tc>
                  <a:txBody>
                    <a:bodyPr/>
                    <a:lstStyle/>
                    <a:p>
                      <a:pPr marL="0" lvl="0" indent="0" algn="ctr">
                        <a:spcBef>
                          <a:spcPts val="0"/>
                        </a:spcBef>
                        <a:spcAft>
                          <a:spcPts val="0"/>
                        </a:spcAft>
                        <a:buNone/>
                      </a:pPr>
                      <a:r>
                        <a:rPr lang="en" b="1"/>
                        <a:t>What</a:t>
                      </a:r>
                      <a:endParaRPr b="1"/>
                    </a:p>
                  </a:txBody>
                  <a:tcPr marL="91425" marR="91425" marT="91425" marB="91425">
                    <a:solidFill>
                      <a:srgbClr val="B6D7A8"/>
                    </a:solidFill>
                  </a:tcPr>
                </a:tc>
                <a:tc>
                  <a:txBody>
                    <a:bodyPr/>
                    <a:lstStyle/>
                    <a:p>
                      <a:pPr marL="0" lvl="0" indent="0" algn="ctr">
                        <a:spcBef>
                          <a:spcPts val="0"/>
                        </a:spcBef>
                        <a:spcAft>
                          <a:spcPts val="0"/>
                        </a:spcAft>
                        <a:buNone/>
                      </a:pPr>
                      <a:r>
                        <a:rPr lang="en" b="1"/>
                        <a:t>Why</a:t>
                      </a:r>
                      <a:endParaRPr b="1"/>
                    </a:p>
                  </a:txBody>
                  <a:tcPr marL="91425" marR="91425" marT="91425" marB="91425">
                    <a:solidFill>
                      <a:srgbClr val="B6D7A8"/>
                    </a:solidFill>
                  </a:tcPr>
                </a:tc>
              </a:tr>
              <a:tr h="341050">
                <a:tc>
                  <a:txBody>
                    <a:bodyPr/>
                    <a:lstStyle/>
                    <a:p>
                      <a:pPr marL="0" lvl="0" indent="0">
                        <a:spcBef>
                          <a:spcPts val="0"/>
                        </a:spcBef>
                        <a:spcAft>
                          <a:spcPts val="0"/>
                        </a:spcAft>
                        <a:buNone/>
                      </a:pPr>
                      <a:r>
                        <a:rPr lang="en"/>
                        <a:t>State-wise representation of certified candidates</a:t>
                      </a:r>
                      <a:endParaRPr/>
                    </a:p>
                  </a:txBody>
                  <a:tcPr marL="91425" marR="91425" marT="91425" marB="91425"/>
                </a:tc>
                <a:tc>
                  <a:txBody>
                    <a:bodyPr/>
                    <a:lstStyle/>
                    <a:p>
                      <a:pPr marL="0" lvl="0" indent="0">
                        <a:spcBef>
                          <a:spcPts val="0"/>
                        </a:spcBef>
                        <a:spcAft>
                          <a:spcPts val="0"/>
                        </a:spcAft>
                        <a:buNone/>
                      </a:pPr>
                      <a:r>
                        <a:rPr lang="en"/>
                        <a:t>Analyze candidate performance across states, and their employment prospects </a:t>
                      </a:r>
                      <a:endParaRPr/>
                    </a:p>
                  </a:txBody>
                  <a:tcPr marL="91425" marR="91425" marT="91425" marB="91425"/>
                </a:tc>
              </a:tr>
              <a:tr h="341050">
                <a:tc>
                  <a:txBody>
                    <a:bodyPr/>
                    <a:lstStyle/>
                    <a:p>
                      <a:pPr marL="0" lvl="0" indent="0">
                        <a:spcBef>
                          <a:spcPts val="0"/>
                        </a:spcBef>
                        <a:spcAft>
                          <a:spcPts val="0"/>
                        </a:spcAft>
                        <a:buNone/>
                      </a:pPr>
                      <a:r>
                        <a:rPr lang="en"/>
                        <a:t>State-wise representation of failed candidates</a:t>
                      </a:r>
                      <a:endParaRPr/>
                    </a:p>
                  </a:txBody>
                  <a:tcPr marL="91425" marR="91425" marT="91425" marB="91425"/>
                </a:tc>
                <a:tc>
                  <a:txBody>
                    <a:bodyPr/>
                    <a:lstStyle/>
                    <a:p>
                      <a:pPr marL="0" lvl="0" indent="0">
                        <a:spcBef>
                          <a:spcPts val="0"/>
                        </a:spcBef>
                        <a:spcAft>
                          <a:spcPts val="0"/>
                        </a:spcAft>
                        <a:buNone/>
                      </a:pPr>
                      <a:r>
                        <a:rPr lang="en"/>
                        <a:t>Identify possible factors for unsatisfactory performance across states</a:t>
                      </a:r>
                      <a:endParaRPr/>
                    </a:p>
                  </a:txBody>
                  <a:tcPr marL="91425" marR="91425" marT="91425" marB="91425"/>
                </a:tc>
              </a:tr>
              <a:tr h="341050">
                <a:tc>
                  <a:txBody>
                    <a:bodyPr/>
                    <a:lstStyle/>
                    <a:p>
                      <a:pPr marL="0" lvl="0" indent="0">
                        <a:spcBef>
                          <a:spcPts val="0"/>
                        </a:spcBef>
                        <a:spcAft>
                          <a:spcPts val="0"/>
                        </a:spcAft>
                        <a:buNone/>
                      </a:pPr>
                      <a:r>
                        <a:rPr lang="en"/>
                        <a:t>State-wise representation of total candidates</a:t>
                      </a:r>
                      <a:endParaRPr/>
                    </a:p>
                  </a:txBody>
                  <a:tcPr marL="91425" marR="91425" marT="91425" marB="91425"/>
                </a:tc>
                <a:tc>
                  <a:txBody>
                    <a:bodyPr/>
                    <a:lstStyle/>
                    <a:p>
                      <a:pPr marL="0" lvl="0" indent="0">
                        <a:spcBef>
                          <a:spcPts val="0"/>
                        </a:spcBef>
                        <a:spcAft>
                          <a:spcPts val="0"/>
                        </a:spcAft>
                        <a:buNone/>
                      </a:pPr>
                      <a:r>
                        <a:rPr lang="en"/>
                        <a:t>Analyze the demand for SCGJ across states</a:t>
                      </a:r>
                      <a:endParaRPr/>
                    </a:p>
                  </a:txBody>
                  <a:tcPr marL="91425" marR="91425" marT="91425" marB="91425"/>
                </a:tc>
              </a:tr>
              <a:tr h="341050">
                <a:tc>
                  <a:txBody>
                    <a:bodyPr/>
                    <a:lstStyle/>
                    <a:p>
                      <a:pPr marL="0" lvl="0" indent="0">
                        <a:spcBef>
                          <a:spcPts val="0"/>
                        </a:spcBef>
                        <a:spcAft>
                          <a:spcPts val="0"/>
                        </a:spcAft>
                        <a:buNone/>
                      </a:pPr>
                      <a:r>
                        <a:rPr lang="en"/>
                        <a:t>Details of candidates who scored the maximum marks in their QP in 2017</a:t>
                      </a:r>
                      <a:endParaRPr/>
                    </a:p>
                  </a:txBody>
                  <a:tcPr marL="91425" marR="91425" marT="91425" marB="91425"/>
                </a:tc>
                <a:tc>
                  <a:txBody>
                    <a:bodyPr/>
                    <a:lstStyle/>
                    <a:p>
                      <a:pPr marL="0" lvl="0" indent="0">
                        <a:spcBef>
                          <a:spcPts val="0"/>
                        </a:spcBef>
                        <a:spcAft>
                          <a:spcPts val="0"/>
                        </a:spcAft>
                        <a:buNone/>
                      </a:pPr>
                      <a:r>
                        <a:rPr lang="en"/>
                        <a:t>Award top scorers, incentivize skill learning</a:t>
                      </a:r>
                      <a:endParaRPr/>
                    </a:p>
                  </a:txBody>
                  <a:tcPr marL="91425" marR="91425" marT="91425" marB="91425"/>
                </a:tc>
              </a:tr>
              <a:tr h="341050">
                <a:tc>
                  <a:txBody>
                    <a:bodyPr/>
                    <a:lstStyle/>
                    <a:p>
                      <a:pPr marL="0" lvl="0" indent="0">
                        <a:spcBef>
                          <a:spcPts val="0"/>
                        </a:spcBef>
                        <a:spcAft>
                          <a:spcPts val="0"/>
                        </a:spcAft>
                        <a:buNone/>
                      </a:pPr>
                      <a:r>
                        <a:rPr lang="en"/>
                        <a:t>List of batches assessed by a particular assessment agency</a:t>
                      </a:r>
                      <a:endParaRPr/>
                    </a:p>
                  </a:txBody>
                  <a:tcPr marL="91425" marR="91425" marT="91425" marB="91425"/>
                </a:tc>
                <a:tc>
                  <a:txBody>
                    <a:bodyPr/>
                    <a:lstStyle/>
                    <a:p>
                      <a:pPr marL="0" lvl="0" indent="0">
                        <a:spcBef>
                          <a:spcPts val="0"/>
                        </a:spcBef>
                        <a:spcAft>
                          <a:spcPts val="0"/>
                        </a:spcAft>
                        <a:buNone/>
                      </a:pPr>
                      <a:r>
                        <a:rPr lang="en"/>
                        <a:t>Analyze historic assessment records and performance of an agency</a:t>
                      </a:r>
                      <a:endParaRPr/>
                    </a:p>
                  </a:txBody>
                  <a:tcPr marL="91425" marR="91425" marT="91425" marB="91425"/>
                </a:tc>
              </a:tr>
              <a:tr h="341050">
                <a:tc>
                  <a:txBody>
                    <a:bodyPr/>
                    <a:lstStyle/>
                    <a:p>
                      <a:pPr marL="0" lvl="0" indent="0" rtl="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Shape 131"/>
          <p:cNvGraphicFramePr/>
          <p:nvPr/>
        </p:nvGraphicFramePr>
        <p:xfrm>
          <a:off x="1009450" y="567800"/>
          <a:ext cx="7125100" cy="3840270"/>
        </p:xfrm>
        <a:graphic>
          <a:graphicData uri="http://schemas.openxmlformats.org/drawingml/2006/table">
            <a:tbl>
              <a:tblPr>
                <a:noFill/>
                <a:tableStyleId>{E0640683-1926-403C-B0C8-734D7D5B68CA}</a:tableStyleId>
              </a:tblPr>
              <a:tblGrid>
                <a:gridCol w="3562550"/>
                <a:gridCol w="3562550"/>
              </a:tblGrid>
              <a:tr h="341050">
                <a:tc>
                  <a:txBody>
                    <a:bodyPr/>
                    <a:lstStyle/>
                    <a:p>
                      <a:pPr marL="0" lvl="0" indent="0" algn="ctr" rtl="0">
                        <a:spcBef>
                          <a:spcPts val="0"/>
                        </a:spcBef>
                        <a:spcAft>
                          <a:spcPts val="0"/>
                        </a:spcAft>
                        <a:buNone/>
                      </a:pPr>
                      <a:r>
                        <a:rPr lang="en" b="1" dirty="0"/>
                        <a:t>What</a:t>
                      </a:r>
                      <a:endParaRPr b="1"/>
                    </a:p>
                  </a:txBody>
                  <a:tcPr marL="91425" marR="91425" marT="91425" marB="91425">
                    <a:solidFill>
                      <a:srgbClr val="B6D7A8"/>
                    </a:solidFill>
                  </a:tcPr>
                </a:tc>
                <a:tc>
                  <a:txBody>
                    <a:bodyPr/>
                    <a:lstStyle/>
                    <a:p>
                      <a:pPr marL="0" lvl="0" indent="0" algn="ctr" rtl="0">
                        <a:spcBef>
                          <a:spcPts val="0"/>
                        </a:spcBef>
                        <a:spcAft>
                          <a:spcPts val="0"/>
                        </a:spcAft>
                        <a:buNone/>
                      </a:pPr>
                      <a:r>
                        <a:rPr lang="en" b="1"/>
                        <a:t>Why</a:t>
                      </a:r>
                      <a:endParaRPr b="1"/>
                    </a:p>
                  </a:txBody>
                  <a:tcPr marL="91425" marR="91425" marT="91425" marB="91425">
                    <a:solidFill>
                      <a:srgbClr val="B6D7A8"/>
                    </a:solidFill>
                  </a:tcPr>
                </a:tc>
              </a:tr>
              <a:tr h="341050">
                <a:tc>
                  <a:txBody>
                    <a:bodyPr/>
                    <a:lstStyle/>
                    <a:p>
                      <a:pPr marL="0" lvl="0" indent="0" rtl="0">
                        <a:spcBef>
                          <a:spcPts val="0"/>
                        </a:spcBef>
                        <a:spcAft>
                          <a:spcPts val="0"/>
                        </a:spcAft>
                        <a:buNone/>
                      </a:pPr>
                      <a:r>
                        <a:rPr lang="en"/>
                        <a:t>Total number of QPs offered by a specific training partner</a:t>
                      </a:r>
                      <a:endParaRPr/>
                    </a:p>
                  </a:txBody>
                  <a:tcPr marL="91425" marR="91425" marT="91425" marB="91425"/>
                </a:tc>
                <a:tc>
                  <a:txBody>
                    <a:bodyPr/>
                    <a:lstStyle/>
                    <a:p>
                      <a:pPr marL="0" lvl="0" indent="0">
                        <a:spcBef>
                          <a:spcPts val="0"/>
                        </a:spcBef>
                        <a:spcAft>
                          <a:spcPts val="0"/>
                        </a:spcAft>
                        <a:buNone/>
                      </a:pPr>
                      <a:r>
                        <a:rPr lang="en"/>
                        <a:t>Identify areas that training partners can work on</a:t>
                      </a:r>
                      <a:endParaRPr/>
                    </a:p>
                  </a:txBody>
                  <a:tcPr marL="91425" marR="91425" marT="91425" marB="91425"/>
                </a:tc>
              </a:tr>
              <a:tr h="341050">
                <a:tc>
                  <a:txBody>
                    <a:bodyPr/>
                    <a:lstStyle/>
                    <a:p>
                      <a:pPr marL="0" lvl="0" indent="0" rtl="0">
                        <a:spcBef>
                          <a:spcPts val="0"/>
                        </a:spcBef>
                        <a:spcAft>
                          <a:spcPts val="0"/>
                        </a:spcAft>
                        <a:buNone/>
                      </a:pPr>
                      <a:r>
                        <a:rPr lang="en" dirty="0"/>
                        <a:t>QP with the </a:t>
                      </a:r>
                      <a:r>
                        <a:rPr lang="en" dirty="0" smtClean="0"/>
                        <a:t>number </a:t>
                      </a:r>
                      <a:r>
                        <a:rPr lang="en" dirty="0"/>
                        <a:t>of enrollments</a:t>
                      </a:r>
                      <a:endParaRPr/>
                    </a:p>
                  </a:txBody>
                  <a:tcPr marL="91425" marR="91425" marT="91425" marB="91425"/>
                </a:tc>
                <a:tc>
                  <a:txBody>
                    <a:bodyPr/>
                    <a:lstStyle/>
                    <a:p>
                      <a:pPr marL="0" lvl="0" indent="0">
                        <a:spcBef>
                          <a:spcPts val="0"/>
                        </a:spcBef>
                        <a:spcAft>
                          <a:spcPts val="0"/>
                        </a:spcAft>
                        <a:buNone/>
                      </a:pPr>
                      <a:r>
                        <a:rPr lang="en"/>
                        <a:t>Analyze the demand and relevance of QPs</a:t>
                      </a:r>
                      <a:endParaRPr/>
                    </a:p>
                  </a:txBody>
                  <a:tcPr marL="91425" marR="91425" marT="91425" marB="91425"/>
                </a:tc>
              </a:tr>
              <a:tr h="341050">
                <a:tc>
                  <a:txBody>
                    <a:bodyPr/>
                    <a:lstStyle/>
                    <a:p>
                      <a:pPr marL="0" lvl="0" indent="0" rtl="0">
                        <a:spcBef>
                          <a:spcPts val="0"/>
                        </a:spcBef>
                        <a:spcAft>
                          <a:spcPts val="0"/>
                        </a:spcAft>
                        <a:buNone/>
                      </a:pPr>
                      <a:r>
                        <a:rPr lang="en-US" dirty="0" smtClean="0"/>
                        <a:t>Candidates</a:t>
                      </a:r>
                      <a:r>
                        <a:rPr lang="en-US" baseline="0" dirty="0" smtClean="0"/>
                        <a:t> having qualification&lt;5</a:t>
                      </a:r>
                      <a:endParaRPr/>
                    </a:p>
                  </a:txBody>
                  <a:tcPr marL="91425" marR="91425" marT="91425" marB="91425"/>
                </a:tc>
                <a:tc>
                  <a:txBody>
                    <a:bodyPr/>
                    <a:lstStyle/>
                    <a:p>
                      <a:pPr marL="0" lvl="0" indent="0">
                        <a:spcBef>
                          <a:spcPts val="0"/>
                        </a:spcBef>
                        <a:spcAft>
                          <a:spcPts val="0"/>
                        </a:spcAft>
                        <a:buNone/>
                      </a:pPr>
                      <a:r>
                        <a:rPr lang="en" smtClean="0"/>
                        <a:t>To</a:t>
                      </a:r>
                      <a:r>
                        <a:rPr lang="en" baseline="0" smtClean="0"/>
                        <a:t> see the willingness of people towards project.</a:t>
                      </a:r>
                      <a:endParaRPr/>
                    </a:p>
                  </a:txBody>
                  <a:tcPr marL="91425" marR="91425" marT="91425" marB="91425"/>
                </a:tc>
              </a:tr>
              <a:tr h="341050">
                <a:tc>
                  <a:txBody>
                    <a:bodyPr/>
                    <a:lstStyle/>
                    <a:p>
                      <a:pPr marL="0" lvl="0" indent="0" rtl="0">
                        <a:spcBef>
                          <a:spcPts val="0"/>
                        </a:spcBef>
                        <a:spcAft>
                          <a:spcPts val="0"/>
                        </a:spcAft>
                        <a:buNone/>
                      </a:pPr>
                      <a:r>
                        <a:rPr lang="en"/>
                        <a:t>Number of enrolled candidates that haven’t yet been assigned batches</a:t>
                      </a:r>
                      <a:endParaRPr/>
                    </a:p>
                  </a:txBody>
                  <a:tcPr marL="91425" marR="91425" marT="91425" marB="91425"/>
                </a:tc>
                <a:tc>
                  <a:txBody>
                    <a:bodyPr/>
                    <a:lstStyle/>
                    <a:p>
                      <a:pPr marL="0" lvl="0" indent="0" rtl="0">
                        <a:spcBef>
                          <a:spcPts val="0"/>
                        </a:spcBef>
                        <a:spcAft>
                          <a:spcPts val="0"/>
                        </a:spcAft>
                        <a:buNone/>
                      </a:pPr>
                      <a:r>
                        <a:rPr lang="en"/>
                        <a:t>Group enrolled candidates together based on allotted QPs, so that training can commence</a:t>
                      </a:r>
                      <a:endParaRPr/>
                    </a:p>
                  </a:txBody>
                  <a:tcPr marL="91425" marR="91425" marT="91425" marB="91425"/>
                </a:tc>
              </a:tr>
              <a:tr h="341050">
                <a:tc>
                  <a:txBody>
                    <a:bodyPr/>
                    <a:lstStyle/>
                    <a:p>
                      <a:pPr marL="0" lvl="0" indent="0" rtl="0">
                        <a:spcBef>
                          <a:spcPts val="0"/>
                        </a:spcBef>
                        <a:spcAft>
                          <a:spcPts val="0"/>
                        </a:spcAft>
                        <a:buNone/>
                      </a:pPr>
                      <a:r>
                        <a:rPr lang="en"/>
                        <a:t>Finished batches waiting for assessment</a:t>
                      </a:r>
                      <a:endParaRPr/>
                    </a:p>
                  </a:txBody>
                  <a:tcPr marL="91425" marR="91425" marT="91425" marB="91425"/>
                </a:tc>
                <a:tc>
                  <a:txBody>
                    <a:bodyPr/>
                    <a:lstStyle/>
                    <a:p>
                      <a:pPr marL="0" lvl="0" indent="0">
                        <a:spcBef>
                          <a:spcPts val="0"/>
                        </a:spcBef>
                        <a:spcAft>
                          <a:spcPts val="0"/>
                        </a:spcAft>
                        <a:buNone/>
                      </a:pPr>
                      <a:r>
                        <a:rPr lang="en"/>
                        <a:t>Allot assessment partners to finished batches</a:t>
                      </a:r>
                      <a:endParaRPr/>
                    </a:p>
                  </a:txBody>
                  <a:tcPr marL="91425" marR="91425" marT="91425" marB="91425"/>
                </a:tc>
              </a:tr>
              <a:tr h="341050">
                <a:tc>
                  <a:txBody>
                    <a:bodyPr/>
                    <a:lstStyle/>
                    <a:p>
                      <a:pPr marL="0" lvl="0" indent="0" rtl="0">
                        <a:spcBef>
                          <a:spcPts val="0"/>
                        </a:spcBef>
                        <a:spcAft>
                          <a:spcPts val="0"/>
                        </a:spcAft>
                        <a:buNone/>
                      </a:pPr>
                      <a:endParaRPr/>
                    </a:p>
                  </a:txBody>
                  <a:tcPr marL="91425" marR="91425" marT="91425" marB="91425"/>
                </a:tc>
                <a:tc>
                  <a:txBody>
                    <a:bodyPr/>
                    <a:lstStyle/>
                    <a:p>
                      <a:pPr marL="0" lvl="0" indent="0">
                        <a:spcBef>
                          <a:spcPts val="0"/>
                        </a:spcBef>
                        <a:spcAft>
                          <a:spcPts val="0"/>
                        </a:spcAft>
                        <a:buNone/>
                      </a:pPr>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p:nvPr/>
        </p:nvSpPr>
        <p:spPr>
          <a:xfrm>
            <a:off x="535350" y="1779875"/>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SQL Queries</a:t>
            </a:r>
            <a:endParaRPr sz="2400" b="1"/>
          </a:p>
        </p:txBody>
      </p:sp>
      <p:pic>
        <p:nvPicPr>
          <p:cNvPr id="137" name="Shape 137"/>
          <p:cNvPicPr preferRelativeResize="0"/>
          <p:nvPr/>
        </p:nvPicPr>
        <p:blipFill>
          <a:blip r:embed="rId3">
            <a:alphaModFix/>
          </a:blip>
          <a:stretch>
            <a:fillRect/>
          </a:stretch>
        </p:blipFill>
        <p:spPr>
          <a:xfrm>
            <a:off x="4871044" y="2424770"/>
            <a:ext cx="903631" cy="853261"/>
          </a:xfrm>
          <a:prstGeom prst="rect">
            <a:avLst/>
          </a:prstGeom>
          <a:noFill/>
          <a:ln>
            <a:noFill/>
          </a:ln>
        </p:spPr>
      </p:pic>
      <p:pic>
        <p:nvPicPr>
          <p:cNvPr id="138" name="Shape 138"/>
          <p:cNvPicPr preferRelativeResize="0"/>
          <p:nvPr/>
        </p:nvPicPr>
        <p:blipFill>
          <a:blip r:embed="rId4">
            <a:alphaModFix/>
          </a:blip>
          <a:stretch>
            <a:fillRect/>
          </a:stretch>
        </p:blipFill>
        <p:spPr>
          <a:xfrm>
            <a:off x="3369325" y="2339175"/>
            <a:ext cx="1443505" cy="102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Shape 143"/>
          <p:cNvSpPr txBox="1"/>
          <p:nvPr/>
        </p:nvSpPr>
        <p:spPr>
          <a:xfrm>
            <a:off x="5508900" y="2164800"/>
            <a:ext cx="3635100" cy="813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300">
                <a:latin typeface="Pacifico"/>
                <a:ea typeface="Pacifico"/>
                <a:cs typeface="Pacifico"/>
                <a:sym typeface="Pacifico"/>
              </a:rPr>
              <a:t>Thank you!</a:t>
            </a:r>
            <a:endParaRPr sz="3300">
              <a:latin typeface="Pacifico"/>
              <a:ea typeface="Pacifico"/>
              <a:cs typeface="Pacifico"/>
              <a:sym typeface="Pacifico"/>
            </a:endParaRPr>
          </a:p>
        </p:txBody>
      </p:sp>
      <p:pic>
        <p:nvPicPr>
          <p:cNvPr id="144" name="Shape 144"/>
          <p:cNvPicPr preferRelativeResize="0"/>
          <p:nvPr/>
        </p:nvPicPr>
        <p:blipFill>
          <a:blip r:embed="rId4">
            <a:alphaModFix/>
          </a:blip>
          <a:stretch>
            <a:fillRect/>
          </a:stretch>
        </p:blipFill>
        <p:spPr>
          <a:xfrm>
            <a:off x="6999525" y="4090938"/>
            <a:ext cx="955050" cy="944075"/>
          </a:xfrm>
          <a:prstGeom prst="rect">
            <a:avLst/>
          </a:prstGeom>
          <a:noFill/>
          <a:ln>
            <a:noFill/>
          </a:ln>
        </p:spPr>
      </p:pic>
      <p:pic>
        <p:nvPicPr>
          <p:cNvPr id="145" name="Shape 145"/>
          <p:cNvPicPr preferRelativeResize="0"/>
          <p:nvPr/>
        </p:nvPicPr>
        <p:blipFill>
          <a:blip r:embed="rId5">
            <a:alphaModFix/>
          </a:blip>
          <a:stretch>
            <a:fillRect/>
          </a:stretch>
        </p:blipFill>
        <p:spPr>
          <a:xfrm>
            <a:off x="8070925" y="4085438"/>
            <a:ext cx="955050" cy="95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p:nvPr/>
        </p:nvSpPr>
        <p:spPr>
          <a:xfrm>
            <a:off x="1760400" y="431625"/>
            <a:ext cx="6092700" cy="743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t>Skill Council for Green Jobs - Overview</a:t>
            </a:r>
            <a:endParaRPr sz="2400" b="1"/>
          </a:p>
        </p:txBody>
      </p:sp>
      <p:sp>
        <p:nvSpPr>
          <p:cNvPr id="64" name="Shape 64"/>
          <p:cNvSpPr txBox="1"/>
          <p:nvPr/>
        </p:nvSpPr>
        <p:spPr>
          <a:xfrm>
            <a:off x="784338" y="1257750"/>
            <a:ext cx="3281400" cy="1975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b="1">
                <a:solidFill>
                  <a:srgbClr val="333333"/>
                </a:solidFill>
              </a:rPr>
              <a:t>WHAT</a:t>
            </a:r>
            <a:r>
              <a:rPr lang="en">
                <a:solidFill>
                  <a:srgbClr val="333333"/>
                </a:solidFill>
              </a:rPr>
              <a:t> - One of the most recently launched initiatives of the </a:t>
            </a:r>
            <a:r>
              <a:rPr lang="en" b="1">
                <a:solidFill>
                  <a:srgbClr val="333333"/>
                </a:solidFill>
              </a:rPr>
              <a:t>Government of India</a:t>
            </a:r>
            <a:r>
              <a:rPr lang="en">
                <a:solidFill>
                  <a:srgbClr val="333333"/>
                </a:solidFill>
              </a:rPr>
              <a:t> aligned to the </a:t>
            </a:r>
            <a:r>
              <a:rPr lang="en" b="1">
                <a:solidFill>
                  <a:srgbClr val="333333"/>
                </a:solidFill>
              </a:rPr>
              <a:t>National Skill Development Mission</a:t>
            </a:r>
            <a:r>
              <a:rPr lang="en">
                <a:solidFill>
                  <a:srgbClr val="333333"/>
                </a:solidFill>
              </a:rPr>
              <a:t>, SCGJ is promoted by the Ministry of New and Renewable Energy (MNRE) and Confederation of Indian Industry (CII). </a:t>
            </a:r>
            <a:endParaRPr>
              <a:solidFill>
                <a:srgbClr val="333333"/>
              </a:solidFill>
            </a:endParaRPr>
          </a:p>
          <a:p>
            <a:pPr marL="0" lvl="0" indent="0">
              <a:spcBef>
                <a:spcPts val="0"/>
              </a:spcBef>
              <a:spcAft>
                <a:spcPts val="0"/>
              </a:spcAft>
              <a:buNone/>
            </a:pPr>
            <a:endParaRPr>
              <a:solidFill>
                <a:srgbClr val="333333"/>
              </a:solidFill>
            </a:endParaRPr>
          </a:p>
          <a:p>
            <a:pPr marL="0" lvl="0" indent="0">
              <a:spcBef>
                <a:spcPts val="0"/>
              </a:spcBef>
              <a:spcAft>
                <a:spcPts val="0"/>
              </a:spcAft>
              <a:buNone/>
            </a:pPr>
            <a:endParaRPr>
              <a:solidFill>
                <a:srgbClr val="333333"/>
              </a:solidFill>
            </a:endParaRPr>
          </a:p>
          <a:p>
            <a:pPr marL="0" lvl="0" indent="0">
              <a:spcBef>
                <a:spcPts val="0"/>
              </a:spcBef>
              <a:spcAft>
                <a:spcPts val="0"/>
              </a:spcAft>
              <a:buNone/>
            </a:pPr>
            <a:endParaRPr>
              <a:solidFill>
                <a:srgbClr val="333333"/>
              </a:solidFill>
            </a:endParaRPr>
          </a:p>
          <a:p>
            <a:pPr marL="0" lvl="0" indent="0">
              <a:spcBef>
                <a:spcPts val="0"/>
              </a:spcBef>
              <a:spcAft>
                <a:spcPts val="0"/>
              </a:spcAft>
              <a:buNone/>
            </a:pPr>
            <a:endParaRPr>
              <a:solidFill>
                <a:srgbClr val="333333"/>
              </a:solidFill>
            </a:endParaRPr>
          </a:p>
          <a:p>
            <a:pPr marL="0" lvl="0" indent="0">
              <a:spcBef>
                <a:spcPts val="0"/>
              </a:spcBef>
              <a:spcAft>
                <a:spcPts val="0"/>
              </a:spcAft>
              <a:buNone/>
            </a:pPr>
            <a:endParaRPr>
              <a:solidFill>
                <a:srgbClr val="333333"/>
              </a:solidFill>
            </a:endParaRPr>
          </a:p>
        </p:txBody>
      </p:sp>
      <p:pic>
        <p:nvPicPr>
          <p:cNvPr id="65" name="Shape 65"/>
          <p:cNvPicPr preferRelativeResize="0"/>
          <p:nvPr/>
        </p:nvPicPr>
        <p:blipFill>
          <a:blip r:embed="rId3">
            <a:alphaModFix/>
          </a:blip>
          <a:stretch>
            <a:fillRect/>
          </a:stretch>
        </p:blipFill>
        <p:spPr>
          <a:xfrm>
            <a:off x="3855562" y="3424800"/>
            <a:ext cx="1432875" cy="1416400"/>
          </a:xfrm>
          <a:prstGeom prst="rect">
            <a:avLst/>
          </a:prstGeom>
          <a:noFill/>
          <a:ln>
            <a:noFill/>
          </a:ln>
        </p:spPr>
      </p:pic>
      <p:sp>
        <p:nvSpPr>
          <p:cNvPr id="66" name="Shape 66"/>
          <p:cNvSpPr txBox="1"/>
          <p:nvPr/>
        </p:nvSpPr>
        <p:spPr>
          <a:xfrm>
            <a:off x="5183263" y="1252850"/>
            <a:ext cx="3645900" cy="2295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solidFill>
                  <a:srgbClr val="333333"/>
                </a:solidFill>
              </a:rPr>
              <a:t>WHY</a:t>
            </a:r>
            <a:r>
              <a:rPr lang="en">
                <a:solidFill>
                  <a:srgbClr val="333333"/>
                </a:solidFill>
              </a:rPr>
              <a:t> - To identify </a:t>
            </a:r>
            <a:r>
              <a:rPr lang="en" b="1">
                <a:solidFill>
                  <a:srgbClr val="333333"/>
                </a:solidFill>
              </a:rPr>
              <a:t>skilling needs</a:t>
            </a:r>
            <a:r>
              <a:rPr lang="en">
                <a:solidFill>
                  <a:srgbClr val="333333"/>
                </a:solidFill>
              </a:rPr>
              <a:t> of service users as well as manufacturers/service providers, within Green Businesses sector, and implement nationwide, industry-led, collaborative skills development and entrepreneur development initiatives that will help meet India’s potential for “</a:t>
            </a:r>
            <a:r>
              <a:rPr lang="en" b="1">
                <a:solidFill>
                  <a:srgbClr val="333333"/>
                </a:solidFill>
              </a:rPr>
              <a:t>Green Businesses</a:t>
            </a:r>
            <a:r>
              <a:rPr lang="en">
                <a:solidFill>
                  <a:srgbClr val="333333"/>
                </a:solidFill>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509725" y="2951550"/>
            <a:ext cx="3451500" cy="1892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a:t>WHY</a:t>
            </a:r>
            <a:endParaRPr sz="1800"/>
          </a:p>
          <a:p>
            <a:pPr marL="457200" lvl="0" indent="-317500" rtl="0">
              <a:spcBef>
                <a:spcPts val="0"/>
              </a:spcBef>
              <a:spcAft>
                <a:spcPts val="0"/>
              </a:spcAft>
              <a:buSzPts val="1400"/>
              <a:buChar char="●"/>
            </a:pPr>
            <a:r>
              <a:rPr lang="en"/>
              <a:t>To improve energy and raw materials efficiency</a:t>
            </a:r>
            <a:endParaRPr/>
          </a:p>
          <a:p>
            <a:pPr marL="457200" lvl="0" indent="-317500" rtl="0">
              <a:spcBef>
                <a:spcPts val="0"/>
              </a:spcBef>
              <a:spcAft>
                <a:spcPts val="0"/>
              </a:spcAft>
              <a:buSzPts val="1400"/>
              <a:buChar char="●"/>
            </a:pPr>
            <a:r>
              <a:rPr lang="en"/>
              <a:t>To limit greenhouse gas emissions</a:t>
            </a:r>
            <a:endParaRPr/>
          </a:p>
          <a:p>
            <a:pPr marL="457200" lvl="0" indent="-317500" rtl="0">
              <a:spcBef>
                <a:spcPts val="0"/>
              </a:spcBef>
              <a:spcAft>
                <a:spcPts val="0"/>
              </a:spcAft>
              <a:buSzPts val="1400"/>
              <a:buChar char="●"/>
            </a:pPr>
            <a:r>
              <a:rPr lang="en"/>
              <a:t>To minimize waste and pollution</a:t>
            </a:r>
            <a:endParaRPr/>
          </a:p>
          <a:p>
            <a:pPr marL="457200" lvl="0" indent="-317500" rtl="0">
              <a:spcBef>
                <a:spcPts val="0"/>
              </a:spcBef>
              <a:spcAft>
                <a:spcPts val="0"/>
              </a:spcAft>
              <a:buSzPts val="1400"/>
              <a:buChar char="●"/>
            </a:pPr>
            <a:r>
              <a:rPr lang="en"/>
              <a:t>To protect and restore ecosystems</a:t>
            </a:r>
            <a:endParaRPr/>
          </a:p>
          <a:p>
            <a:pPr marL="457200" lvl="0" indent="-317500" rtl="0">
              <a:spcBef>
                <a:spcPts val="0"/>
              </a:spcBef>
              <a:spcAft>
                <a:spcPts val="0"/>
              </a:spcAft>
              <a:buSzPts val="1400"/>
              <a:buChar char="●"/>
            </a:pPr>
            <a:r>
              <a:rPr lang="en"/>
              <a:t>To support adaptation to the effects of climate change</a:t>
            </a:r>
            <a:endParaRPr/>
          </a:p>
        </p:txBody>
      </p:sp>
      <p:sp>
        <p:nvSpPr>
          <p:cNvPr id="72" name="Shape 72"/>
          <p:cNvSpPr txBox="1"/>
          <p:nvPr/>
        </p:nvSpPr>
        <p:spPr>
          <a:xfrm>
            <a:off x="1525650" y="258000"/>
            <a:ext cx="6092700" cy="7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Green Jobs</a:t>
            </a:r>
            <a:endParaRPr sz="2400" b="1"/>
          </a:p>
        </p:txBody>
      </p:sp>
      <p:pic>
        <p:nvPicPr>
          <p:cNvPr id="73" name="Shape 73"/>
          <p:cNvPicPr preferRelativeResize="0"/>
          <p:nvPr/>
        </p:nvPicPr>
        <p:blipFill>
          <a:blip r:embed="rId3">
            <a:alphaModFix/>
          </a:blip>
          <a:stretch>
            <a:fillRect/>
          </a:stretch>
        </p:blipFill>
        <p:spPr>
          <a:xfrm>
            <a:off x="4385350" y="1331375"/>
            <a:ext cx="4403050" cy="3236196"/>
          </a:xfrm>
          <a:prstGeom prst="rect">
            <a:avLst/>
          </a:prstGeom>
          <a:noFill/>
          <a:ln>
            <a:noFill/>
          </a:ln>
        </p:spPr>
      </p:pic>
      <p:sp>
        <p:nvSpPr>
          <p:cNvPr id="74" name="Shape 74"/>
          <p:cNvSpPr txBox="1"/>
          <p:nvPr/>
        </p:nvSpPr>
        <p:spPr>
          <a:xfrm>
            <a:off x="509725" y="954925"/>
            <a:ext cx="3451500" cy="180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b="1"/>
              <a:t>WHAT</a:t>
            </a:r>
            <a:r>
              <a:rPr lang="en"/>
              <a:t> - Green jobs are jobs that contribute to preserve or restore the environment, be they in traditional sectors such as manufacturing and construction, or in new, emerging green sectors such as renewable energy and energy efficiency.</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1173775" y="1659100"/>
            <a:ext cx="6796450" cy="2096200"/>
          </a:xfrm>
          <a:prstGeom prst="rect">
            <a:avLst/>
          </a:prstGeom>
          <a:noFill/>
          <a:ln>
            <a:noFill/>
          </a:ln>
        </p:spPr>
      </p:pic>
      <p:sp>
        <p:nvSpPr>
          <p:cNvPr id="80" name="Shape 80"/>
          <p:cNvSpPr txBox="1"/>
          <p:nvPr/>
        </p:nvSpPr>
        <p:spPr>
          <a:xfrm>
            <a:off x="1525650" y="515550"/>
            <a:ext cx="6092700" cy="7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Skill Council for Green Jobs - Objectives</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p:nvPr/>
        </p:nvSpPr>
        <p:spPr>
          <a:xfrm>
            <a:off x="586125" y="368950"/>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Problem Statement - Key Points</a:t>
            </a:r>
            <a:endParaRPr sz="2400" b="1"/>
          </a:p>
        </p:txBody>
      </p:sp>
      <p:sp>
        <p:nvSpPr>
          <p:cNvPr id="86" name="Shape 86"/>
          <p:cNvSpPr txBox="1"/>
          <p:nvPr/>
        </p:nvSpPr>
        <p:spPr>
          <a:xfrm>
            <a:off x="586125" y="1182750"/>
            <a:ext cx="8073300" cy="35592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b="1"/>
              <a:t>Skill India Mission</a:t>
            </a:r>
            <a:r>
              <a:rPr lang="en"/>
              <a:t> - GOI Initiative - skilled manpower across different sectors</a:t>
            </a:r>
            <a:br>
              <a:rPr lang="en"/>
            </a:br>
            <a:endParaRPr/>
          </a:p>
          <a:p>
            <a:pPr marL="457200" lvl="0" indent="-317500" rtl="0">
              <a:spcBef>
                <a:spcPts val="0"/>
              </a:spcBef>
              <a:spcAft>
                <a:spcPts val="0"/>
              </a:spcAft>
              <a:buSzPts val="1400"/>
              <a:buChar char="●"/>
            </a:pPr>
            <a:r>
              <a:rPr lang="en"/>
              <a:t>The organization responsible for the </a:t>
            </a:r>
            <a:r>
              <a:rPr lang="en" b="1">
                <a:solidFill>
                  <a:schemeClr val="dk1"/>
                </a:solidFill>
              </a:rPr>
              <a:t>Renewable Energy Sector</a:t>
            </a:r>
            <a:r>
              <a:rPr lang="en">
                <a:solidFill>
                  <a:schemeClr val="dk1"/>
                </a:solidFill>
              </a:rPr>
              <a:t> is the </a:t>
            </a:r>
            <a:r>
              <a:rPr lang="en" b="1">
                <a:solidFill>
                  <a:schemeClr val="dk1"/>
                </a:solidFill>
              </a:rPr>
              <a:t>Sector Skill Council for Green Jobs (SCGJ)</a:t>
            </a:r>
            <a:endParaRPr b="1">
              <a:solidFill>
                <a:schemeClr val="dk1"/>
              </a:solidFill>
            </a:endParaRPr>
          </a:p>
          <a:p>
            <a:pPr marL="0" lvl="0" indent="0" rtl="0">
              <a:spcBef>
                <a:spcPts val="0"/>
              </a:spcBef>
              <a:spcAft>
                <a:spcPts val="0"/>
              </a:spcAft>
              <a:buNone/>
            </a:pP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SCGJ has affiliated </a:t>
            </a:r>
            <a:r>
              <a:rPr lang="en" b="1">
                <a:solidFill>
                  <a:schemeClr val="dk1"/>
                </a:solidFill>
              </a:rPr>
              <a:t>training partners</a:t>
            </a:r>
            <a:r>
              <a:rPr lang="en">
                <a:solidFill>
                  <a:schemeClr val="dk1"/>
                </a:solidFill>
              </a:rPr>
              <a:t> - institutions providing trainings on </a:t>
            </a:r>
            <a:r>
              <a:rPr lang="en" b="1">
                <a:solidFill>
                  <a:schemeClr val="dk1"/>
                </a:solidFill>
              </a:rPr>
              <a:t>Qualification Packs</a:t>
            </a:r>
            <a:r>
              <a:rPr lang="en">
                <a:solidFill>
                  <a:schemeClr val="dk1"/>
                </a:solidFill>
              </a:rPr>
              <a:t> (QPs) across all </a:t>
            </a:r>
            <a:r>
              <a:rPr lang="en" b="1">
                <a:solidFill>
                  <a:schemeClr val="dk1"/>
                </a:solidFill>
              </a:rPr>
              <a:t>centres</a:t>
            </a:r>
            <a:r>
              <a:rPr lang="en">
                <a:solidFill>
                  <a:schemeClr val="dk1"/>
                </a:solidFill>
              </a:rPr>
              <a:t> in India</a:t>
            </a:r>
            <a:br>
              <a:rPr lang="en">
                <a:solidFill>
                  <a:schemeClr val="dk1"/>
                </a:solidFill>
              </a:rPr>
            </a:br>
            <a:endParaRPr>
              <a:solidFill>
                <a:schemeClr val="dk1"/>
              </a:solidFill>
            </a:endParaRPr>
          </a:p>
          <a:p>
            <a:pPr marL="457200" lvl="0" indent="-317500" rtl="0">
              <a:spcBef>
                <a:spcPts val="0"/>
              </a:spcBef>
              <a:spcAft>
                <a:spcPts val="0"/>
              </a:spcAft>
              <a:buClr>
                <a:schemeClr val="dk1"/>
              </a:buClr>
              <a:buSzPts val="1400"/>
              <a:buChar char="●"/>
            </a:pPr>
            <a:r>
              <a:rPr lang="en" b="1">
                <a:solidFill>
                  <a:schemeClr val="dk1"/>
                </a:solidFill>
              </a:rPr>
              <a:t>Candidates</a:t>
            </a:r>
            <a:r>
              <a:rPr lang="en">
                <a:solidFill>
                  <a:schemeClr val="dk1"/>
                </a:solidFill>
              </a:rPr>
              <a:t> register at a training partner centre to get trained on a particular QP, are assigned a </a:t>
            </a:r>
            <a:r>
              <a:rPr lang="en" b="1">
                <a:solidFill>
                  <a:schemeClr val="dk1"/>
                </a:solidFill>
              </a:rPr>
              <a:t>batch</a:t>
            </a:r>
            <a:br>
              <a:rPr lang="en" b="1">
                <a:solidFill>
                  <a:schemeClr val="dk1"/>
                </a:solidFill>
              </a:rPr>
            </a:b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After completion of batch, an </a:t>
            </a:r>
            <a:r>
              <a:rPr lang="en" b="1">
                <a:solidFill>
                  <a:schemeClr val="dk1"/>
                </a:solidFill>
              </a:rPr>
              <a:t>assessment partner</a:t>
            </a:r>
            <a:r>
              <a:rPr lang="en">
                <a:solidFill>
                  <a:schemeClr val="dk1"/>
                </a:solidFill>
              </a:rPr>
              <a:t> affiliated to an </a:t>
            </a:r>
            <a:r>
              <a:rPr lang="en" b="1">
                <a:solidFill>
                  <a:schemeClr val="dk1"/>
                </a:solidFill>
              </a:rPr>
              <a:t>affiliation agency</a:t>
            </a:r>
            <a:r>
              <a:rPr lang="en">
                <a:solidFill>
                  <a:schemeClr val="dk1"/>
                </a:solidFill>
              </a:rPr>
              <a:t> conducts an </a:t>
            </a:r>
            <a:r>
              <a:rPr lang="en" b="1">
                <a:solidFill>
                  <a:schemeClr val="dk1"/>
                </a:solidFill>
              </a:rPr>
              <a:t>exam</a:t>
            </a:r>
            <a:br>
              <a:rPr lang="en" b="1">
                <a:solidFill>
                  <a:schemeClr val="dk1"/>
                </a:solidFill>
              </a:rPr>
            </a:br>
            <a:endParaRPr>
              <a:solidFill>
                <a:schemeClr val="dk1"/>
              </a:solidFill>
            </a:endParaRPr>
          </a:p>
          <a:p>
            <a:pPr marL="457200" lvl="0" indent="-317500" rtl="0">
              <a:spcBef>
                <a:spcPts val="0"/>
              </a:spcBef>
              <a:spcAft>
                <a:spcPts val="0"/>
              </a:spcAft>
              <a:buClr>
                <a:schemeClr val="dk1"/>
              </a:buClr>
              <a:buSzPts val="1400"/>
              <a:buChar char="●"/>
            </a:pPr>
            <a:r>
              <a:rPr lang="en" b="1">
                <a:solidFill>
                  <a:schemeClr val="dk1"/>
                </a:solidFill>
              </a:rPr>
              <a:t>Reports</a:t>
            </a:r>
            <a:r>
              <a:rPr lang="en">
                <a:solidFill>
                  <a:schemeClr val="dk1"/>
                </a:solidFill>
              </a:rPr>
              <a:t> for </a:t>
            </a:r>
            <a:r>
              <a:rPr lang="en" b="1">
                <a:solidFill>
                  <a:schemeClr val="dk1"/>
                </a:solidFill>
              </a:rPr>
              <a:t>evaluated</a:t>
            </a:r>
            <a:r>
              <a:rPr lang="en">
                <a:solidFill>
                  <a:schemeClr val="dk1"/>
                </a:solidFill>
              </a:rPr>
              <a:t> candidates generated, </a:t>
            </a:r>
            <a:r>
              <a:rPr lang="en" b="1">
                <a:solidFill>
                  <a:schemeClr val="dk1"/>
                </a:solidFill>
              </a:rPr>
              <a:t>certified candidates</a:t>
            </a:r>
            <a:r>
              <a:rPr lang="en">
                <a:solidFill>
                  <a:schemeClr val="dk1"/>
                </a:solidFill>
              </a:rPr>
              <a:t> are issued </a:t>
            </a:r>
            <a:r>
              <a:rPr lang="en" b="1">
                <a:solidFill>
                  <a:schemeClr val="dk1"/>
                </a:solidFill>
              </a:rPr>
              <a:t>certificates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p:nvPr/>
        </p:nvSpPr>
        <p:spPr>
          <a:xfrm>
            <a:off x="558975" y="86875"/>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Assumptions</a:t>
            </a:r>
            <a:endParaRPr sz="2400" b="1"/>
          </a:p>
        </p:txBody>
      </p:sp>
      <p:sp>
        <p:nvSpPr>
          <p:cNvPr id="92" name="Shape 92"/>
          <p:cNvSpPr txBox="1"/>
          <p:nvPr/>
        </p:nvSpPr>
        <p:spPr>
          <a:xfrm>
            <a:off x="271425" y="651050"/>
            <a:ext cx="8648400" cy="42861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One candidate can apply for multiple Qualification Packs (QP), allotment will be done on the basis of the candidate’s preference (training partners and order of requested QPs).</a:t>
            </a:r>
            <a:endParaRPr/>
          </a:p>
          <a:p>
            <a:pPr marL="0" lvl="0" indent="0">
              <a:spcBef>
                <a:spcPts val="0"/>
              </a:spcBef>
              <a:spcAft>
                <a:spcPts val="0"/>
              </a:spcAft>
              <a:buNone/>
            </a:pPr>
            <a:endParaRPr/>
          </a:p>
          <a:p>
            <a:pPr marL="457200" lvl="0" indent="-317500">
              <a:spcBef>
                <a:spcPts val="0"/>
              </a:spcBef>
              <a:spcAft>
                <a:spcPts val="0"/>
              </a:spcAft>
              <a:buSzPts val="1400"/>
              <a:buChar char="●"/>
            </a:pPr>
            <a:r>
              <a:rPr lang="en"/>
              <a:t>One training partner has many training centres across the country</a:t>
            </a:r>
            <a:br>
              <a:rPr lang="en"/>
            </a:br>
            <a:endParaRPr/>
          </a:p>
          <a:p>
            <a:pPr marL="457200" lvl="0" indent="-317500">
              <a:spcBef>
                <a:spcPts val="0"/>
              </a:spcBef>
              <a:spcAft>
                <a:spcPts val="0"/>
              </a:spcAft>
              <a:buSzPts val="1400"/>
              <a:buChar char="●"/>
            </a:pPr>
            <a:r>
              <a:rPr lang="en"/>
              <a:t>One training centre has many trainers and offers multiple qualification packs</a:t>
            </a:r>
            <a:br>
              <a:rPr lang="en"/>
            </a:br>
            <a:endParaRPr/>
          </a:p>
          <a:p>
            <a:pPr marL="457200" lvl="0" indent="-317500">
              <a:spcBef>
                <a:spcPts val="0"/>
              </a:spcBef>
              <a:spcAft>
                <a:spcPts val="0"/>
              </a:spcAft>
              <a:buSzPts val="1400"/>
              <a:buChar char="●"/>
            </a:pPr>
            <a:r>
              <a:rPr lang="en"/>
              <a:t>One batch is trained on one qualification pack by one trainer</a:t>
            </a:r>
            <a:br>
              <a:rPr lang="en"/>
            </a:br>
            <a:endParaRPr/>
          </a:p>
          <a:p>
            <a:pPr marL="457200" lvl="0" indent="-317500">
              <a:spcBef>
                <a:spcPts val="0"/>
              </a:spcBef>
              <a:spcAft>
                <a:spcPts val="0"/>
              </a:spcAft>
              <a:buSzPts val="1400"/>
              <a:buChar char="●"/>
            </a:pPr>
            <a:r>
              <a:rPr lang="en"/>
              <a:t>One assessor affiliated to an assessment partner goes to a training centre to assess a batch</a:t>
            </a:r>
            <a:br>
              <a:rPr lang="en"/>
            </a:br>
            <a:endParaRPr/>
          </a:p>
          <a:p>
            <a:pPr marL="457200" lvl="0" indent="-317500" rtl="0">
              <a:spcBef>
                <a:spcPts val="0"/>
              </a:spcBef>
              <a:spcAft>
                <a:spcPts val="0"/>
              </a:spcAft>
              <a:buSzPts val="1400"/>
              <a:buChar char="●"/>
            </a:pPr>
            <a:r>
              <a:rPr lang="en"/>
              <a:t>The date of assessment of a batch and the date of declaration of its result may vary</a:t>
            </a:r>
            <a:br>
              <a:rPr lang="en"/>
            </a:br>
            <a:endParaRPr/>
          </a:p>
          <a:p>
            <a:pPr marL="457200" lvl="0" indent="-317500" rtl="0">
              <a:spcBef>
                <a:spcPts val="0"/>
              </a:spcBef>
              <a:spcAft>
                <a:spcPts val="0"/>
              </a:spcAft>
              <a:buSzPts val="1400"/>
              <a:buChar char="●"/>
            </a:pPr>
            <a:r>
              <a:rPr lang="en"/>
              <a:t>The passing criteria for a candidate to be certified is 50%</a:t>
            </a:r>
            <a:br>
              <a:rPr lang="en"/>
            </a:br>
            <a:endParaRPr/>
          </a:p>
          <a:p>
            <a:pPr marL="457200" lvl="0" indent="-317500" rtl="0">
              <a:spcBef>
                <a:spcPts val="0"/>
              </a:spcBef>
              <a:spcAft>
                <a:spcPts val="0"/>
              </a:spcAft>
              <a:buSzPts val="1400"/>
              <a:buChar char="●"/>
            </a:pPr>
            <a:r>
              <a:rPr lang="en"/>
              <a:t>The GOI coordinates with the training and assessment partners regarding their compensation, our database does not include these transactions</a:t>
            </a:r>
            <a:br>
              <a:rPr lang="en"/>
            </a:br>
            <a:endParaRPr/>
          </a:p>
          <a:p>
            <a:pPr marL="457200" lvl="0" indent="-317500" rtl="0">
              <a:spcBef>
                <a:spcPts val="0"/>
              </a:spcBef>
              <a:spcAft>
                <a:spcPts val="0"/>
              </a:spcAft>
              <a:buSzPts val="1400"/>
              <a:buChar char="●"/>
            </a:pPr>
            <a:r>
              <a:rPr lang="en"/>
              <a:t>The employment initiatives undertaken by the GOI for certified candidates are beyond the scope of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1198925" y="2212050"/>
            <a:ext cx="1810500" cy="719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b="1"/>
              <a:t>Workflow</a:t>
            </a:r>
            <a:endParaRPr sz="2400" b="1"/>
          </a:p>
        </p:txBody>
      </p:sp>
      <p:pic>
        <p:nvPicPr>
          <p:cNvPr id="98" name="Shape 98"/>
          <p:cNvPicPr preferRelativeResize="0"/>
          <p:nvPr/>
        </p:nvPicPr>
        <p:blipFill>
          <a:blip r:embed="rId3">
            <a:alphaModFix/>
          </a:blip>
          <a:stretch>
            <a:fillRect/>
          </a:stretch>
        </p:blipFill>
        <p:spPr>
          <a:xfrm>
            <a:off x="4252850" y="100825"/>
            <a:ext cx="4283651" cy="494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5106850" y="1913200"/>
            <a:ext cx="1317100" cy="1317100"/>
          </a:xfrm>
          <a:prstGeom prst="rect">
            <a:avLst/>
          </a:prstGeom>
          <a:noFill/>
          <a:ln>
            <a:noFill/>
          </a:ln>
        </p:spPr>
      </p:pic>
      <p:pic>
        <p:nvPicPr>
          <p:cNvPr id="104" name="Shape 104"/>
          <p:cNvPicPr preferRelativeResize="0"/>
          <p:nvPr/>
        </p:nvPicPr>
        <p:blipFill>
          <a:blip r:embed="rId4">
            <a:alphaModFix/>
          </a:blip>
          <a:stretch>
            <a:fillRect/>
          </a:stretch>
        </p:blipFill>
        <p:spPr>
          <a:xfrm>
            <a:off x="2917999" y="1781074"/>
            <a:ext cx="2103999" cy="1581350"/>
          </a:xfrm>
          <a:prstGeom prst="rect">
            <a:avLst/>
          </a:prstGeom>
          <a:noFill/>
          <a:ln>
            <a:noFill/>
          </a:ln>
        </p:spPr>
      </p:pic>
      <p:sp>
        <p:nvSpPr>
          <p:cNvPr id="105" name="Shape 105"/>
          <p:cNvSpPr txBox="1"/>
          <p:nvPr/>
        </p:nvSpPr>
        <p:spPr>
          <a:xfrm>
            <a:off x="586125" y="368950"/>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Tools &amp; Platform</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p:nvPr/>
        </p:nvSpPr>
        <p:spPr>
          <a:xfrm>
            <a:off x="586125" y="368950"/>
            <a:ext cx="80733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t>List Of Tables Created</a:t>
            </a:r>
            <a:endParaRPr sz="2400" b="1"/>
          </a:p>
        </p:txBody>
      </p:sp>
      <p:sp>
        <p:nvSpPr>
          <p:cNvPr id="111" name="Shape 111"/>
          <p:cNvSpPr/>
          <p:nvPr/>
        </p:nvSpPr>
        <p:spPr>
          <a:xfrm>
            <a:off x="586125" y="2186300"/>
            <a:ext cx="1743900" cy="1465800"/>
          </a:xfrm>
          <a:prstGeom prst="can">
            <a:avLst>
              <a:gd name="adj" fmla="val 25000"/>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ctr">
              <a:spcBef>
                <a:spcPts val="0"/>
              </a:spcBef>
              <a:spcAft>
                <a:spcPts val="0"/>
              </a:spcAft>
              <a:buNone/>
            </a:pPr>
            <a:r>
              <a:rPr lang="en" sz="2400" b="1"/>
              <a:t>SCGJ</a:t>
            </a:r>
            <a:endParaRPr sz="2400" b="1"/>
          </a:p>
        </p:txBody>
      </p:sp>
      <p:sp>
        <p:nvSpPr>
          <p:cNvPr id="112" name="Shape 112"/>
          <p:cNvSpPr/>
          <p:nvPr/>
        </p:nvSpPr>
        <p:spPr>
          <a:xfrm>
            <a:off x="2413700" y="893826"/>
            <a:ext cx="5857941" cy="4123550"/>
          </a:xfrm>
          <a:prstGeom prst="flowChartDisplay">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457200" lvl="0" indent="-317500" rtl="0">
              <a:spcBef>
                <a:spcPts val="0"/>
              </a:spcBef>
              <a:spcAft>
                <a:spcPts val="0"/>
              </a:spcAft>
              <a:buSzPts val="1400"/>
              <a:buAutoNum type="arabicPeriod"/>
            </a:pPr>
            <a:r>
              <a:rPr lang="en" dirty="0"/>
              <a:t>Assessment_agencies</a:t>
            </a:r>
            <a:endParaRPr/>
          </a:p>
          <a:p>
            <a:pPr marL="457200" lvl="0" indent="-317500" rtl="0">
              <a:spcBef>
                <a:spcPts val="0"/>
              </a:spcBef>
              <a:spcAft>
                <a:spcPts val="0"/>
              </a:spcAft>
              <a:buSzPts val="1400"/>
              <a:buAutoNum type="arabicPeriod"/>
            </a:pPr>
            <a:r>
              <a:rPr lang="en" dirty="0"/>
              <a:t>Assessor</a:t>
            </a:r>
            <a:endParaRPr/>
          </a:p>
          <a:p>
            <a:pPr marL="457200" lvl="0" indent="-317500" rtl="0">
              <a:spcBef>
                <a:spcPts val="0"/>
              </a:spcBef>
              <a:spcAft>
                <a:spcPts val="0"/>
              </a:spcAft>
              <a:buSzPts val="1400"/>
              <a:buAutoNum type="arabicPeriod"/>
            </a:pPr>
            <a:r>
              <a:rPr lang="en" dirty="0"/>
              <a:t>Batch</a:t>
            </a:r>
            <a:endParaRPr/>
          </a:p>
          <a:p>
            <a:pPr marL="457200" lvl="0" indent="-317500" rtl="0">
              <a:spcBef>
                <a:spcPts val="0"/>
              </a:spcBef>
              <a:spcAft>
                <a:spcPts val="0"/>
              </a:spcAft>
              <a:buSzPts val="1400"/>
              <a:buAutoNum type="arabicPeriod"/>
            </a:pPr>
            <a:r>
              <a:rPr lang="en" dirty="0"/>
              <a:t>Candidate</a:t>
            </a:r>
            <a:endParaRPr/>
          </a:p>
          <a:p>
            <a:pPr marL="457200" lvl="0" indent="-317500" rtl="0">
              <a:spcBef>
                <a:spcPts val="0"/>
              </a:spcBef>
              <a:spcAft>
                <a:spcPts val="0"/>
              </a:spcAft>
              <a:buSzPts val="1400"/>
              <a:buAutoNum type="arabicPeriod"/>
            </a:pPr>
            <a:r>
              <a:rPr lang="en" dirty="0"/>
              <a:t>Candidate_batch_details</a:t>
            </a:r>
            <a:endParaRPr/>
          </a:p>
          <a:p>
            <a:pPr marL="457200" lvl="0" indent="-317500" rtl="0">
              <a:spcBef>
                <a:spcPts val="0"/>
              </a:spcBef>
              <a:spcAft>
                <a:spcPts val="0"/>
              </a:spcAft>
              <a:buSzPts val="1400"/>
              <a:buAutoNum type="arabicPeriod"/>
            </a:pPr>
            <a:r>
              <a:rPr lang="en" dirty="0"/>
              <a:t>Candidate_request_qp</a:t>
            </a:r>
            <a:endParaRPr/>
          </a:p>
          <a:p>
            <a:pPr marL="457200" lvl="0" indent="-317500" rtl="0">
              <a:spcBef>
                <a:spcPts val="0"/>
              </a:spcBef>
              <a:spcAft>
                <a:spcPts val="0"/>
              </a:spcAft>
              <a:buSzPts val="1400"/>
              <a:buAutoNum type="arabicPeriod"/>
            </a:pPr>
            <a:r>
              <a:rPr lang="en" dirty="0"/>
              <a:t>Certified_candidate</a:t>
            </a:r>
            <a:endParaRPr/>
          </a:p>
          <a:p>
            <a:pPr marL="457200" lvl="0" indent="-317500" rtl="0">
              <a:spcBef>
                <a:spcPts val="0"/>
              </a:spcBef>
              <a:spcAft>
                <a:spcPts val="0"/>
              </a:spcAft>
              <a:buSzPts val="1400"/>
              <a:buAutoNum type="arabicPeriod"/>
            </a:pPr>
            <a:r>
              <a:rPr lang="en" dirty="0"/>
              <a:t>Exam</a:t>
            </a:r>
            <a:endParaRPr/>
          </a:p>
          <a:p>
            <a:pPr marL="457200" lvl="0" indent="-317500" rtl="0">
              <a:spcBef>
                <a:spcPts val="0"/>
              </a:spcBef>
              <a:spcAft>
                <a:spcPts val="0"/>
              </a:spcAft>
              <a:buSzPts val="1400"/>
              <a:buAutoNum type="arabicPeriod"/>
            </a:pPr>
            <a:r>
              <a:rPr lang="en" dirty="0"/>
              <a:t>Report</a:t>
            </a:r>
            <a:endParaRPr/>
          </a:p>
          <a:p>
            <a:pPr marL="457200" lvl="0" indent="-317500" rtl="0">
              <a:spcBef>
                <a:spcPts val="0"/>
              </a:spcBef>
              <a:spcAft>
                <a:spcPts val="0"/>
              </a:spcAft>
              <a:buSzPts val="1400"/>
              <a:buAutoNum type="arabicPeriod"/>
            </a:pPr>
            <a:r>
              <a:rPr lang="en" dirty="0"/>
              <a:t>Location</a:t>
            </a:r>
            <a:endParaRPr/>
          </a:p>
          <a:p>
            <a:pPr marL="457200" lvl="0" indent="-317500" rtl="0">
              <a:spcBef>
                <a:spcPts val="0"/>
              </a:spcBef>
              <a:spcAft>
                <a:spcPts val="0"/>
              </a:spcAft>
              <a:buSzPts val="1400"/>
              <a:buAutoNum type="arabicPeriod"/>
            </a:pPr>
            <a:r>
              <a:rPr lang="en" dirty="0"/>
              <a:t>Qualification_pack</a:t>
            </a:r>
            <a:endParaRPr/>
          </a:p>
          <a:p>
            <a:pPr marL="457200" lvl="0" indent="-317500" rtl="0">
              <a:spcBef>
                <a:spcPts val="0"/>
              </a:spcBef>
              <a:spcAft>
                <a:spcPts val="0"/>
              </a:spcAft>
              <a:buSzPts val="1400"/>
              <a:buAutoNum type="arabicPeriod"/>
            </a:pPr>
            <a:r>
              <a:rPr lang="en" dirty="0"/>
              <a:t>Question</a:t>
            </a:r>
            <a:endParaRPr/>
          </a:p>
          <a:p>
            <a:pPr marL="457200" lvl="0" indent="-317500" rtl="0">
              <a:spcBef>
                <a:spcPts val="0"/>
              </a:spcBef>
              <a:spcAft>
                <a:spcPts val="0"/>
              </a:spcAft>
              <a:buSzPts val="1400"/>
              <a:buAutoNum type="arabicPeriod"/>
            </a:pPr>
            <a:r>
              <a:rPr lang="en" dirty="0"/>
              <a:t>Sector</a:t>
            </a:r>
            <a:endParaRPr/>
          </a:p>
          <a:p>
            <a:pPr marL="457200" lvl="0" indent="-317500" rtl="0">
              <a:spcBef>
                <a:spcPts val="0"/>
              </a:spcBef>
              <a:spcAft>
                <a:spcPts val="0"/>
              </a:spcAft>
              <a:buSzPts val="1400"/>
              <a:buAutoNum type="arabicPeriod"/>
            </a:pPr>
            <a:r>
              <a:rPr lang="en" dirty="0"/>
              <a:t>Trainer</a:t>
            </a:r>
            <a:endParaRPr/>
          </a:p>
          <a:p>
            <a:pPr marL="457200" lvl="0" indent="-317500" rtl="0">
              <a:spcBef>
                <a:spcPts val="0"/>
              </a:spcBef>
              <a:spcAft>
                <a:spcPts val="0"/>
              </a:spcAft>
              <a:buSzPts val="1400"/>
              <a:buAutoNum type="arabicPeriod"/>
            </a:pPr>
            <a:r>
              <a:rPr lang="en" dirty="0"/>
              <a:t>Training_center</a:t>
            </a:r>
            <a:endParaRPr/>
          </a:p>
          <a:p>
            <a:pPr marL="457200" lvl="0" indent="-317500" rtl="0">
              <a:spcBef>
                <a:spcPts val="0"/>
              </a:spcBef>
              <a:spcAft>
                <a:spcPts val="0"/>
              </a:spcAft>
              <a:buSzPts val="1400"/>
              <a:buAutoNum type="arabicPeriod"/>
            </a:pPr>
            <a:r>
              <a:rPr lang="en" dirty="0"/>
              <a:t>Training_center_qpmap</a:t>
            </a:r>
            <a:endParaRPr/>
          </a:p>
          <a:p>
            <a:pPr marL="457200" lvl="0" indent="-317500" rtl="0">
              <a:spcBef>
                <a:spcPts val="0"/>
              </a:spcBef>
              <a:spcAft>
                <a:spcPts val="0"/>
              </a:spcAft>
              <a:buSzPts val="1400"/>
              <a:buAutoNum type="arabicPeriod"/>
            </a:pPr>
            <a:r>
              <a:rPr lang="en" dirty="0"/>
              <a:t>training _partner</a:t>
            </a:r>
            <a:endParaRPr/>
          </a:p>
          <a:p>
            <a:pPr marL="457200" lvl="0" indent="-317500">
              <a:spcBef>
                <a:spcPts val="0"/>
              </a:spcBef>
              <a:spcAft>
                <a:spcPts val="0"/>
              </a:spcAft>
              <a:buSzPts val="1400"/>
              <a:buAutoNum type="arabicPeriod"/>
            </a:pPr>
            <a:r>
              <a:rPr lang="en" dirty="0"/>
              <a:t>trainingpartner_qpmap</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452</Words>
  <PresentationFormat>On-screen Show (16:9)</PresentationFormat>
  <Paragraphs>92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Pacifico</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ABC</cp:lastModifiedBy>
  <cp:revision>6</cp:revision>
  <dcterms:modified xsi:type="dcterms:W3CDTF">2018-06-15T06:46:23Z</dcterms:modified>
</cp:coreProperties>
</file>