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6613-5787-5ADD-45A0-8168F1656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CD466-7AC6-B9BF-B2B1-5B05B93E5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6D3F2-DE5B-EB20-D9C7-0CC9A7DDCECC}"/>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829CAFDE-9F63-306C-BAE3-F80724B85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0F92B-6F7C-FC0A-BB67-AAD63C234AAB}"/>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92105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A346-1D0A-E755-8FFA-F158C86868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A7CCB-CA5A-C774-B133-7F084F6C29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1AC87-E247-040F-4CF4-D221A20F1C21}"/>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2035F687-B9B8-72BA-90A4-82E2E1854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FBACF-F65B-0F5E-1ED1-D02C384443F5}"/>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403280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6C66B-922F-A7DB-5212-B9C860F68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92F24-DAF7-7F55-74C3-0B9B1C21F5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0C24F-2948-C5A7-9EE7-1C926198882B}"/>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62A0E4E3-B719-DFA0-D9DE-A17F25CC8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FE0F0-D8AE-A706-3DB6-9EE715A3C608}"/>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23283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4B5B-8823-BA91-0A40-D5A0D76A33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CFF983-E124-2462-7E6A-5B7EA6F98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5AFA1-E104-D0F2-7C10-BBC3EBDCE2B8}"/>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25D870C5-ED6B-3906-AC37-914CF788D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87E44-2EAA-5CC2-8105-CCF91ACB206C}"/>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222295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5C39-50C4-A8AD-EAAD-53FD9EF0E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79C275-5DE8-06A3-C6B8-27F07BBC4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5FEDF-9B9C-6498-EB84-415D0662CF43}"/>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3C8C5948-BBAF-379D-A9A1-543B45A21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5DB1F-497F-A1F4-D75F-F6B979C667DF}"/>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409532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20E5-582D-C817-C4CC-4381E781D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98681A-4291-CCD9-DAA2-2B90787C0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317D22-D0F9-5E04-F0E9-D19DF13ED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92D478-6415-C3A9-3CEB-740C3EF53FB9}"/>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6" name="Footer Placeholder 5">
            <a:extLst>
              <a:ext uri="{FF2B5EF4-FFF2-40B4-BE49-F238E27FC236}">
                <a16:creationId xmlns:a16="http://schemas.microsoft.com/office/drawing/2014/main" id="{B5173BB0-FAA4-ED88-D77D-C8F484AB2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00FAB-A61C-8613-6585-0660C3BC959B}"/>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399765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E617-722D-C546-083E-12B2C800AC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2E571D-4075-09A1-D178-E7D9CF0906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80AAD-17A0-3E0D-0875-8F6F49C6F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413FD4-DF69-B0BD-DF52-997C5FFFE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9AF24-05FB-077F-9807-B3DB5D26C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00258A-5C8D-55F7-A4B1-EB656E9D64B8}"/>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8" name="Footer Placeholder 7">
            <a:extLst>
              <a:ext uri="{FF2B5EF4-FFF2-40B4-BE49-F238E27FC236}">
                <a16:creationId xmlns:a16="http://schemas.microsoft.com/office/drawing/2014/main" id="{8F6C433B-940D-623F-D008-F1DB2ECD3E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AC32D1-8759-8389-3795-ED991568887A}"/>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67929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9D1E-AA2F-4C2C-C7F6-89CB98399A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0560A0-CB48-D4D7-67BF-3808DAD574DA}"/>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4" name="Footer Placeholder 3">
            <a:extLst>
              <a:ext uri="{FF2B5EF4-FFF2-40B4-BE49-F238E27FC236}">
                <a16:creationId xmlns:a16="http://schemas.microsoft.com/office/drawing/2014/main" id="{32840CB3-DEBF-28C1-2683-058404550E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AB262-FBA8-C681-9B6E-F80C941869AB}"/>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248175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B70A7-55FC-D2C2-3077-57F0ABAD188C}"/>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3" name="Footer Placeholder 2">
            <a:extLst>
              <a:ext uri="{FF2B5EF4-FFF2-40B4-BE49-F238E27FC236}">
                <a16:creationId xmlns:a16="http://schemas.microsoft.com/office/drawing/2014/main" id="{B982B190-FA2A-FF8E-F086-C674AD388A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8399AF-A056-8766-223A-85C88989B816}"/>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192883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876E-C02C-3110-21F0-55FC60083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D3FD6-0C74-9C9B-C9F8-2F30B6D2D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A8DE5E-460C-FFC5-E206-34418807A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90689-8965-5A46-7C50-4124D077807B}"/>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6" name="Footer Placeholder 5">
            <a:extLst>
              <a:ext uri="{FF2B5EF4-FFF2-40B4-BE49-F238E27FC236}">
                <a16:creationId xmlns:a16="http://schemas.microsoft.com/office/drawing/2014/main" id="{4C253FD9-1CCC-F180-02E6-F11627BD9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52CAB-C494-E5F4-0A78-3944EC86A977}"/>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340327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41EB-8519-709E-9064-1DC7266E6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4DF1A7-F6A6-7CEA-5584-ACB73FE57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6CAAB1-0759-5F52-1A9A-EEDD487DC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77487-4DFC-2696-2A36-EF5B5B0380F1}"/>
              </a:ext>
            </a:extLst>
          </p:cNvPr>
          <p:cNvSpPr>
            <a:spLocks noGrp="1"/>
          </p:cNvSpPr>
          <p:nvPr>
            <p:ph type="dt" sz="half" idx="10"/>
          </p:nvPr>
        </p:nvSpPr>
        <p:spPr/>
        <p:txBody>
          <a:bodyPr/>
          <a:lstStyle/>
          <a:p>
            <a:fld id="{5DCCC74C-C64A-4BF4-8046-3F41693B7AFD}" type="datetimeFigureOut">
              <a:rPr lang="en-IN" smtClean="0"/>
              <a:t>02-05-2024</a:t>
            </a:fld>
            <a:endParaRPr lang="en-IN"/>
          </a:p>
        </p:txBody>
      </p:sp>
      <p:sp>
        <p:nvSpPr>
          <p:cNvPr id="6" name="Footer Placeholder 5">
            <a:extLst>
              <a:ext uri="{FF2B5EF4-FFF2-40B4-BE49-F238E27FC236}">
                <a16:creationId xmlns:a16="http://schemas.microsoft.com/office/drawing/2014/main" id="{4391E013-1E65-430D-67B0-65A91B0D9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FE230-FBAE-AB0A-1ED5-BA5CAE29F36D}"/>
              </a:ext>
            </a:extLst>
          </p:cNvPr>
          <p:cNvSpPr>
            <a:spLocks noGrp="1"/>
          </p:cNvSpPr>
          <p:nvPr>
            <p:ph type="sldNum" sz="quarter" idx="12"/>
          </p:nvPr>
        </p:nvSpPr>
        <p:spPr/>
        <p:txBody>
          <a:bodyPr/>
          <a:lstStyle/>
          <a:p>
            <a:fld id="{F8A7758D-4687-400E-90B5-57BDFB81E35A}" type="slidenum">
              <a:rPr lang="en-IN" smtClean="0"/>
              <a:t>‹#›</a:t>
            </a:fld>
            <a:endParaRPr lang="en-IN"/>
          </a:p>
        </p:txBody>
      </p:sp>
    </p:spTree>
    <p:extLst>
      <p:ext uri="{BB962C8B-B14F-4D97-AF65-F5344CB8AC3E}">
        <p14:creationId xmlns:p14="http://schemas.microsoft.com/office/powerpoint/2010/main" val="33163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4B54A-85F9-E2F7-F83F-8374FDF57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05B09-8D87-B47A-CCA0-052DC30FF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C01E6-D527-43F2-6264-FB7D8940A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CC74C-C64A-4BF4-8046-3F41693B7AFD}" type="datetimeFigureOut">
              <a:rPr lang="en-IN" smtClean="0"/>
              <a:t>02-05-2024</a:t>
            </a:fld>
            <a:endParaRPr lang="en-IN"/>
          </a:p>
        </p:txBody>
      </p:sp>
      <p:sp>
        <p:nvSpPr>
          <p:cNvPr id="5" name="Footer Placeholder 4">
            <a:extLst>
              <a:ext uri="{FF2B5EF4-FFF2-40B4-BE49-F238E27FC236}">
                <a16:creationId xmlns:a16="http://schemas.microsoft.com/office/drawing/2014/main" id="{26FDAA47-DAD0-83FD-D151-AB3913367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FE88BA-1E60-E288-C6AB-90937E607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758D-4687-400E-90B5-57BDFB81E35A}" type="slidenum">
              <a:rPr lang="en-IN" smtClean="0"/>
              <a:t>‹#›</a:t>
            </a:fld>
            <a:endParaRPr lang="en-IN"/>
          </a:p>
        </p:txBody>
      </p:sp>
    </p:spTree>
    <p:extLst>
      <p:ext uri="{BB962C8B-B14F-4D97-AF65-F5344CB8AC3E}">
        <p14:creationId xmlns:p14="http://schemas.microsoft.com/office/powerpoint/2010/main" val="83746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3969-3BFA-1D95-090F-2E6DF9A52A8D}"/>
              </a:ext>
            </a:extLst>
          </p:cNvPr>
          <p:cNvSpPr>
            <a:spLocks noGrp="1"/>
          </p:cNvSpPr>
          <p:nvPr>
            <p:ph type="ctrTitle"/>
          </p:nvPr>
        </p:nvSpPr>
        <p:spPr/>
        <p:txBody>
          <a:bodyPr>
            <a:normAutofit fontScale="90000"/>
          </a:bodyPr>
          <a:lstStyle/>
          <a:p>
            <a:r>
              <a:rPr lang="en-IN" sz="9600" b="1" spc="-280" dirty="0">
                <a:solidFill>
                  <a:schemeClr val="accent1"/>
                </a:solidFill>
                <a:latin typeface="Times New Roman" panose="02020603050405020304" pitchFamily="18" charset="0"/>
                <a:cs typeface="Times New Roman" panose="02020603050405020304" pitchFamily="18" charset="0"/>
              </a:rPr>
              <a:t>LEADS</a:t>
            </a:r>
            <a:r>
              <a:rPr lang="en-IN" sz="9600" b="1" dirty="0">
                <a:solidFill>
                  <a:schemeClr val="accent1"/>
                </a:solidFill>
                <a:latin typeface="Times New Roman" panose="02020603050405020304" pitchFamily="18" charset="0"/>
                <a:cs typeface="Times New Roman" panose="02020603050405020304" pitchFamily="18" charset="0"/>
              </a:rPr>
              <a:t>	</a:t>
            </a:r>
            <a:r>
              <a:rPr lang="en-IN" sz="9600" b="1" spc="-700" dirty="0">
                <a:solidFill>
                  <a:schemeClr val="accent1"/>
                </a:solidFill>
                <a:latin typeface="Times New Roman" panose="02020603050405020304" pitchFamily="18" charset="0"/>
                <a:cs typeface="Times New Roman" panose="02020603050405020304" pitchFamily="18" charset="0"/>
              </a:rPr>
              <a:t>SCORING</a:t>
            </a:r>
            <a:br>
              <a:rPr lang="en-IN" sz="9600" b="1" spc="-700" dirty="0">
                <a:solidFill>
                  <a:schemeClr val="accent1"/>
                </a:solidFill>
                <a:latin typeface="Times New Roman" panose="02020603050405020304" pitchFamily="18" charset="0"/>
                <a:cs typeface="Times New Roman" panose="02020603050405020304" pitchFamily="18" charset="0"/>
              </a:rPr>
            </a:br>
            <a:r>
              <a:rPr lang="en-IN" sz="9600" b="1" spc="-700" dirty="0">
                <a:solidFill>
                  <a:schemeClr val="accent1"/>
                </a:solidFill>
                <a:latin typeface="Times New Roman" panose="02020603050405020304" pitchFamily="18" charset="0"/>
                <a:cs typeface="Times New Roman" panose="02020603050405020304" pitchFamily="18" charset="0"/>
              </a:rPr>
              <a:t>PROJECT </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0CBE85-795F-918A-574D-1A8B56357B5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594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25E-FB1D-9983-FDA9-D78610A42D11}"/>
              </a:ext>
            </a:extLst>
          </p:cNvPr>
          <p:cNvSpPr>
            <a:spLocks noGrp="1"/>
          </p:cNvSpPr>
          <p:nvPr>
            <p:ph type="title"/>
          </p:nvPr>
        </p:nvSpPr>
        <p:spPr/>
        <p:txBody>
          <a:bodyPr/>
          <a:lstStyle/>
          <a:p>
            <a:r>
              <a:rPr lang="en-IN" sz="4400" spc="-10" dirty="0">
                <a:latin typeface="Times New Roman" panose="02020603050405020304" pitchFamily="18" charset="0"/>
                <a:cs typeface="Times New Roman" panose="02020603050405020304" pitchFamily="18" charset="0"/>
              </a:rPr>
              <a:t>PROBLEM </a:t>
            </a:r>
            <a:r>
              <a:rPr lang="en-IN" sz="4400" spc="-215" dirty="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8C87D6-F52D-96A3-EEB6-4D79B12AECC4}"/>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X Education sells online courses to industry professionals.</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X Education gets a lot of leads, its lead conversion rate is very poor. For example, if,	say, they acquire 100 leads in a day, only about 30 of them are converted.</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To make this process more efficient, the company wishes to identify the most	potential leads, also </a:t>
            </a:r>
            <a:r>
              <a:rPr lang="en-US" dirty="0" err="1">
                <a:latin typeface="Times New Roman" panose="02020603050405020304" pitchFamily="18" charset="0"/>
                <a:cs typeface="Times New Roman" panose="02020603050405020304" pitchFamily="18" charset="0"/>
              </a:rPr>
              <a:t>knownas</a:t>
            </a:r>
            <a:r>
              <a:rPr lang="en-US" dirty="0">
                <a:latin typeface="Times New Roman" panose="02020603050405020304" pitchFamily="18" charset="0"/>
                <a:cs typeface="Times New Roman" panose="02020603050405020304" pitchFamily="18" charset="0"/>
              </a:rPr>
              <a:t> ‘Hot Leads’.</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If they successfully identify this set of leads, the lead conversion rate should go upas	the sales team will now be focusing more on communicating with the potential leads	rather than making calls to everyone.</a:t>
            </a:r>
          </a:p>
          <a:p>
            <a:endParaRPr lang="en-IN" dirty="0"/>
          </a:p>
        </p:txBody>
      </p:sp>
    </p:spTree>
    <p:extLst>
      <p:ext uri="{BB962C8B-B14F-4D97-AF65-F5344CB8AC3E}">
        <p14:creationId xmlns:p14="http://schemas.microsoft.com/office/powerpoint/2010/main" val="125333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818-E926-5313-90E6-CFC7DE2946E0}"/>
              </a:ext>
            </a:extLst>
          </p:cNvPr>
          <p:cNvSpPr>
            <a:spLocks noGrp="1"/>
          </p:cNvSpPr>
          <p:nvPr>
            <p:ph type="title"/>
          </p:nvPr>
        </p:nvSpPr>
        <p:spPr/>
        <p:txBody>
          <a:bodyPr/>
          <a:lstStyle/>
          <a:p>
            <a:pPr algn="ctr"/>
            <a:r>
              <a:rPr lang="en-IN" sz="4400" spc="-90" dirty="0">
                <a:latin typeface="Verdana"/>
                <a:cs typeface="Verdana"/>
              </a:rPr>
              <a:t>PROPOSED METHODOLOGY</a:t>
            </a:r>
            <a:endParaRPr lang="en-IN" dirty="0"/>
          </a:p>
        </p:txBody>
      </p:sp>
      <p:sp>
        <p:nvSpPr>
          <p:cNvPr id="4" name="object 6">
            <a:extLst>
              <a:ext uri="{FF2B5EF4-FFF2-40B4-BE49-F238E27FC236}">
                <a16:creationId xmlns:a16="http://schemas.microsoft.com/office/drawing/2014/main" id="{EEB5DEFB-A1F6-6D7E-7F5B-2465AF70D3BB}"/>
              </a:ext>
            </a:extLst>
          </p:cNvPr>
          <p:cNvSpPr txBox="1">
            <a:spLocks noGrp="1"/>
          </p:cNvSpPr>
          <p:nvPr>
            <p:ph idx="1"/>
          </p:nvPr>
        </p:nvSpPr>
        <p:spPr>
          <a:xfrm>
            <a:off x="838200" y="1825625"/>
            <a:ext cx="10515600" cy="532197"/>
          </a:xfrm>
          <a:prstGeom prst="rect">
            <a:avLst/>
          </a:prstGeom>
        </p:spPr>
        <p:txBody>
          <a:bodyPr vert="horz" wrap="square" lIns="0" tIns="16510" rIns="0" bIns="0" rtlCol="0">
            <a:spAutoFit/>
          </a:bodyPr>
          <a:lstStyle/>
          <a:p>
            <a:pPr marL="0" indent="0">
              <a:lnSpc>
                <a:spcPct val="100000"/>
              </a:lnSpc>
              <a:spcBef>
                <a:spcPts val="130"/>
              </a:spcBef>
              <a:buNone/>
            </a:pPr>
            <a:r>
              <a:rPr sz="3350" spc="-204" dirty="0">
                <a:latin typeface="Arial Black"/>
                <a:cs typeface="Arial Black"/>
              </a:rPr>
              <a:t>Data</a:t>
            </a:r>
            <a:r>
              <a:rPr sz="3350" spc="-290" dirty="0">
                <a:latin typeface="Arial Black"/>
                <a:cs typeface="Arial Black"/>
              </a:rPr>
              <a:t> </a:t>
            </a:r>
            <a:r>
              <a:rPr sz="3350" spc="-235" dirty="0">
                <a:latin typeface="Arial Black"/>
                <a:cs typeface="Arial Black"/>
              </a:rPr>
              <a:t>cleaning</a:t>
            </a:r>
            <a:r>
              <a:rPr sz="3350" spc="-285" dirty="0">
                <a:latin typeface="Arial Black"/>
                <a:cs typeface="Arial Black"/>
              </a:rPr>
              <a:t> </a:t>
            </a:r>
            <a:r>
              <a:rPr sz="3350" spc="-180" dirty="0">
                <a:latin typeface="Arial Black"/>
                <a:cs typeface="Arial Black"/>
              </a:rPr>
              <a:t>and</a:t>
            </a:r>
            <a:r>
              <a:rPr sz="3350" spc="-285" dirty="0">
                <a:latin typeface="Arial Black"/>
                <a:cs typeface="Arial Black"/>
              </a:rPr>
              <a:t> </a:t>
            </a:r>
            <a:r>
              <a:rPr sz="3350" spc="-215" dirty="0">
                <a:latin typeface="Arial Black"/>
                <a:cs typeface="Arial Black"/>
              </a:rPr>
              <a:t>data</a:t>
            </a:r>
            <a:r>
              <a:rPr sz="3350" spc="-285" dirty="0">
                <a:latin typeface="Arial Black"/>
                <a:cs typeface="Arial Black"/>
              </a:rPr>
              <a:t> </a:t>
            </a:r>
            <a:r>
              <a:rPr sz="3350" spc="-130" dirty="0">
                <a:latin typeface="Arial Black"/>
                <a:cs typeface="Arial Black"/>
              </a:rPr>
              <a:t>manipulation</a:t>
            </a:r>
            <a:endParaRPr sz="3350" dirty="0">
              <a:latin typeface="Arial Black"/>
              <a:cs typeface="Arial Black"/>
            </a:endParaRPr>
          </a:p>
        </p:txBody>
      </p:sp>
      <p:sp>
        <p:nvSpPr>
          <p:cNvPr id="6" name="TextBox 5">
            <a:extLst>
              <a:ext uri="{FF2B5EF4-FFF2-40B4-BE49-F238E27FC236}">
                <a16:creationId xmlns:a16="http://schemas.microsoft.com/office/drawing/2014/main" id="{F09FD7BF-BED3-33B4-E24B-1A8E6AA1A004}"/>
              </a:ext>
            </a:extLst>
          </p:cNvPr>
          <p:cNvSpPr txBox="1"/>
          <p:nvPr/>
        </p:nvSpPr>
        <p:spPr>
          <a:xfrm>
            <a:off x="1446087" y="2954304"/>
            <a:ext cx="6097712" cy="3399777"/>
          </a:xfrm>
          <a:prstGeom prst="rect">
            <a:avLst/>
          </a:prstGeom>
          <a:noFill/>
        </p:spPr>
        <p:txBody>
          <a:bodyPr wrap="square">
            <a:spAutoFit/>
          </a:bodyPr>
          <a:lstStyle/>
          <a:p>
            <a:pPr marL="328930" indent="-316230">
              <a:lnSpc>
                <a:spcPct val="100000"/>
              </a:lnSpc>
              <a:spcBef>
                <a:spcPts val="95"/>
              </a:spcBef>
              <a:buAutoNum type="arabicPeriod"/>
              <a:tabLst>
                <a:tab pos="328930" algn="l"/>
              </a:tabLst>
            </a:pPr>
            <a:r>
              <a:rPr lang="en-US" sz="1800" dirty="0">
                <a:solidFill>
                  <a:srgbClr val="171616"/>
                </a:solidFill>
                <a:latin typeface="Arial MT"/>
                <a:cs typeface="Arial MT"/>
              </a:rPr>
              <a:t>Check</a:t>
            </a:r>
            <a:r>
              <a:rPr lang="en-US" sz="1800" spc="-70" dirty="0">
                <a:solidFill>
                  <a:srgbClr val="171616"/>
                </a:solidFill>
                <a:latin typeface="Arial MT"/>
                <a:cs typeface="Arial MT"/>
              </a:rPr>
              <a:t> </a:t>
            </a:r>
            <a:r>
              <a:rPr lang="en-US" sz="1800" dirty="0">
                <a:solidFill>
                  <a:srgbClr val="171616"/>
                </a:solidFill>
                <a:latin typeface="Arial MT"/>
                <a:cs typeface="Arial MT"/>
              </a:rPr>
              <a:t>and</a:t>
            </a:r>
            <a:r>
              <a:rPr lang="en-US" sz="1800" spc="-70" dirty="0">
                <a:solidFill>
                  <a:srgbClr val="171616"/>
                </a:solidFill>
                <a:latin typeface="Arial MT"/>
                <a:cs typeface="Arial MT"/>
              </a:rPr>
              <a:t> </a:t>
            </a:r>
            <a:r>
              <a:rPr lang="en-US" sz="1800" dirty="0">
                <a:solidFill>
                  <a:srgbClr val="171616"/>
                </a:solidFill>
                <a:latin typeface="Arial MT"/>
                <a:cs typeface="Arial MT"/>
              </a:rPr>
              <a:t>handle</a:t>
            </a:r>
            <a:r>
              <a:rPr lang="en-US" sz="1800" spc="-70" dirty="0">
                <a:solidFill>
                  <a:srgbClr val="171616"/>
                </a:solidFill>
                <a:latin typeface="Arial MT"/>
                <a:cs typeface="Arial MT"/>
              </a:rPr>
              <a:t> </a:t>
            </a:r>
            <a:r>
              <a:rPr lang="en-US" sz="1800" dirty="0">
                <a:solidFill>
                  <a:srgbClr val="171616"/>
                </a:solidFill>
                <a:latin typeface="Arial MT"/>
                <a:cs typeface="Arial MT"/>
              </a:rPr>
              <a:t>duplicate</a:t>
            </a:r>
            <a:r>
              <a:rPr lang="en-US" sz="1800" spc="-70" dirty="0">
                <a:solidFill>
                  <a:srgbClr val="171616"/>
                </a:solidFill>
                <a:latin typeface="Arial MT"/>
                <a:cs typeface="Arial MT"/>
              </a:rPr>
              <a:t> </a:t>
            </a:r>
            <a:r>
              <a:rPr lang="en-US" sz="1800" spc="-10" dirty="0">
                <a:solidFill>
                  <a:srgbClr val="171616"/>
                </a:solidFill>
                <a:latin typeface="Arial MT"/>
                <a:cs typeface="Arial MT"/>
              </a:rPr>
              <a:t>data.</a:t>
            </a:r>
            <a:endParaRPr lang="en-US" sz="1800" dirty="0">
              <a:latin typeface="Arial MT"/>
              <a:cs typeface="Arial MT"/>
            </a:endParaRPr>
          </a:p>
          <a:p>
            <a:pPr>
              <a:lnSpc>
                <a:spcPct val="100000"/>
              </a:lnSpc>
              <a:spcBef>
                <a:spcPts val="960"/>
              </a:spcBef>
              <a:buClr>
                <a:srgbClr val="171616"/>
              </a:buClr>
              <a:buFont typeface="Arial MT"/>
              <a:buAutoNum type="arabicPeriod"/>
            </a:pPr>
            <a:endParaRPr lang="en-US" sz="1800" dirty="0">
              <a:latin typeface="Arial MT"/>
              <a:cs typeface="Arial MT"/>
            </a:endParaRPr>
          </a:p>
          <a:p>
            <a:pPr marL="328930" indent="-316230">
              <a:lnSpc>
                <a:spcPct val="100000"/>
              </a:lnSpc>
              <a:spcBef>
                <a:spcPts val="5"/>
              </a:spcBef>
              <a:buAutoNum type="arabicPeriod"/>
              <a:tabLst>
                <a:tab pos="328930" algn="l"/>
              </a:tabLst>
            </a:pPr>
            <a:r>
              <a:rPr lang="en-US" sz="1800" dirty="0">
                <a:solidFill>
                  <a:srgbClr val="171616"/>
                </a:solidFill>
                <a:latin typeface="Arial MT"/>
                <a:cs typeface="Arial MT"/>
              </a:rPr>
              <a:t>Check</a:t>
            </a:r>
            <a:r>
              <a:rPr lang="en-US" sz="1800" spc="-60" dirty="0">
                <a:solidFill>
                  <a:srgbClr val="171616"/>
                </a:solidFill>
                <a:latin typeface="Arial MT"/>
                <a:cs typeface="Arial MT"/>
              </a:rPr>
              <a:t> </a:t>
            </a:r>
            <a:r>
              <a:rPr lang="en-US" sz="1800" dirty="0">
                <a:solidFill>
                  <a:srgbClr val="171616"/>
                </a:solidFill>
                <a:latin typeface="Arial MT"/>
                <a:cs typeface="Arial MT"/>
              </a:rPr>
              <a:t>and</a:t>
            </a:r>
            <a:r>
              <a:rPr lang="en-US" sz="1800" spc="-60" dirty="0">
                <a:solidFill>
                  <a:srgbClr val="171616"/>
                </a:solidFill>
                <a:latin typeface="Arial MT"/>
                <a:cs typeface="Arial MT"/>
              </a:rPr>
              <a:t> </a:t>
            </a:r>
            <a:r>
              <a:rPr lang="en-US" sz="1800" dirty="0">
                <a:solidFill>
                  <a:srgbClr val="171616"/>
                </a:solidFill>
                <a:latin typeface="Arial MT"/>
                <a:cs typeface="Arial MT"/>
              </a:rPr>
              <a:t>handle</a:t>
            </a:r>
            <a:r>
              <a:rPr lang="en-US" sz="1800" spc="-60" dirty="0">
                <a:solidFill>
                  <a:srgbClr val="171616"/>
                </a:solidFill>
                <a:latin typeface="Arial MT"/>
                <a:cs typeface="Arial MT"/>
              </a:rPr>
              <a:t> </a:t>
            </a:r>
            <a:r>
              <a:rPr lang="en-US" sz="1800" dirty="0">
                <a:solidFill>
                  <a:srgbClr val="171616"/>
                </a:solidFill>
                <a:latin typeface="Arial MT"/>
                <a:cs typeface="Arial MT"/>
              </a:rPr>
              <a:t>NA</a:t>
            </a:r>
            <a:r>
              <a:rPr lang="en-US" sz="1800" spc="-60" dirty="0">
                <a:solidFill>
                  <a:srgbClr val="171616"/>
                </a:solidFill>
                <a:latin typeface="Arial MT"/>
                <a:cs typeface="Arial MT"/>
              </a:rPr>
              <a:t> </a:t>
            </a:r>
            <a:r>
              <a:rPr lang="en-US" sz="1800" dirty="0">
                <a:solidFill>
                  <a:srgbClr val="171616"/>
                </a:solidFill>
                <a:latin typeface="Arial MT"/>
                <a:cs typeface="Arial MT"/>
              </a:rPr>
              <a:t>values</a:t>
            </a:r>
            <a:r>
              <a:rPr lang="en-US" sz="1800" spc="-60" dirty="0">
                <a:solidFill>
                  <a:srgbClr val="171616"/>
                </a:solidFill>
                <a:latin typeface="Arial MT"/>
                <a:cs typeface="Arial MT"/>
              </a:rPr>
              <a:t> </a:t>
            </a:r>
            <a:r>
              <a:rPr lang="en-US" sz="1800" dirty="0">
                <a:solidFill>
                  <a:srgbClr val="171616"/>
                </a:solidFill>
                <a:latin typeface="Arial MT"/>
                <a:cs typeface="Arial MT"/>
              </a:rPr>
              <a:t>and</a:t>
            </a:r>
            <a:r>
              <a:rPr lang="en-US" sz="1800" spc="-55" dirty="0">
                <a:solidFill>
                  <a:srgbClr val="171616"/>
                </a:solidFill>
                <a:latin typeface="Arial MT"/>
                <a:cs typeface="Arial MT"/>
              </a:rPr>
              <a:t> </a:t>
            </a:r>
            <a:r>
              <a:rPr lang="en-US" sz="1800" dirty="0">
                <a:solidFill>
                  <a:srgbClr val="171616"/>
                </a:solidFill>
                <a:latin typeface="Arial MT"/>
                <a:cs typeface="Arial MT"/>
              </a:rPr>
              <a:t>missing</a:t>
            </a:r>
            <a:r>
              <a:rPr lang="en-US" sz="1800" spc="-60" dirty="0">
                <a:solidFill>
                  <a:srgbClr val="171616"/>
                </a:solidFill>
                <a:latin typeface="Arial MT"/>
                <a:cs typeface="Arial MT"/>
              </a:rPr>
              <a:t> </a:t>
            </a:r>
            <a:r>
              <a:rPr lang="en-US" sz="1800" spc="-10" dirty="0">
                <a:solidFill>
                  <a:srgbClr val="171616"/>
                </a:solidFill>
                <a:latin typeface="Arial MT"/>
                <a:cs typeface="Arial MT"/>
              </a:rPr>
              <a:t>values.</a:t>
            </a:r>
            <a:endParaRPr lang="en-US" sz="1800" dirty="0">
              <a:latin typeface="Arial MT"/>
              <a:cs typeface="Arial MT"/>
            </a:endParaRPr>
          </a:p>
          <a:p>
            <a:pPr>
              <a:lnSpc>
                <a:spcPct val="100000"/>
              </a:lnSpc>
              <a:spcBef>
                <a:spcPts val="535"/>
              </a:spcBef>
              <a:buClr>
                <a:srgbClr val="171616"/>
              </a:buClr>
              <a:buFont typeface="Arial MT"/>
              <a:buAutoNum type="arabicPeriod"/>
            </a:pPr>
            <a:endParaRPr lang="en-US" sz="1800" dirty="0">
              <a:latin typeface="Arial MT"/>
              <a:cs typeface="Arial MT"/>
            </a:endParaRPr>
          </a:p>
          <a:p>
            <a:pPr marL="12700" marR="5080" indent="316230">
              <a:lnSpc>
                <a:spcPct val="115799"/>
              </a:lnSpc>
              <a:buAutoNum type="arabicPeriod"/>
              <a:tabLst>
                <a:tab pos="328930" algn="l"/>
              </a:tabLst>
            </a:pPr>
            <a:r>
              <a:rPr lang="en-US" sz="1800" dirty="0">
                <a:solidFill>
                  <a:srgbClr val="171616"/>
                </a:solidFill>
                <a:latin typeface="Arial MT"/>
                <a:cs typeface="Arial MT"/>
              </a:rPr>
              <a:t>Drop</a:t>
            </a:r>
            <a:r>
              <a:rPr lang="en-US" sz="1800" spc="-50" dirty="0">
                <a:solidFill>
                  <a:srgbClr val="171616"/>
                </a:solidFill>
                <a:latin typeface="Arial MT"/>
                <a:cs typeface="Arial MT"/>
              </a:rPr>
              <a:t> </a:t>
            </a:r>
            <a:r>
              <a:rPr lang="en-US" sz="1800" dirty="0">
                <a:solidFill>
                  <a:srgbClr val="171616"/>
                </a:solidFill>
                <a:latin typeface="Arial MT"/>
                <a:cs typeface="Arial MT"/>
              </a:rPr>
              <a:t>columns,</a:t>
            </a:r>
            <a:r>
              <a:rPr lang="en-US" sz="1800" spc="-50" dirty="0">
                <a:solidFill>
                  <a:srgbClr val="171616"/>
                </a:solidFill>
                <a:latin typeface="Arial MT"/>
                <a:cs typeface="Arial MT"/>
              </a:rPr>
              <a:t> </a:t>
            </a:r>
            <a:r>
              <a:rPr lang="en-US" sz="1800" dirty="0">
                <a:solidFill>
                  <a:srgbClr val="171616"/>
                </a:solidFill>
                <a:latin typeface="Arial MT"/>
                <a:cs typeface="Arial MT"/>
              </a:rPr>
              <a:t>if</a:t>
            </a:r>
            <a:r>
              <a:rPr lang="en-US" sz="1800" spc="-50" dirty="0">
                <a:solidFill>
                  <a:srgbClr val="171616"/>
                </a:solidFill>
                <a:latin typeface="Arial MT"/>
                <a:cs typeface="Arial MT"/>
              </a:rPr>
              <a:t> </a:t>
            </a:r>
            <a:r>
              <a:rPr lang="en-US" sz="1800" dirty="0">
                <a:solidFill>
                  <a:srgbClr val="171616"/>
                </a:solidFill>
                <a:latin typeface="Arial MT"/>
                <a:cs typeface="Arial MT"/>
              </a:rPr>
              <a:t>it</a:t>
            </a:r>
            <a:r>
              <a:rPr lang="en-US" sz="1800" spc="-50" dirty="0">
                <a:solidFill>
                  <a:srgbClr val="171616"/>
                </a:solidFill>
                <a:latin typeface="Arial MT"/>
                <a:cs typeface="Arial MT"/>
              </a:rPr>
              <a:t> </a:t>
            </a:r>
            <a:r>
              <a:rPr lang="en-US" sz="1800" dirty="0">
                <a:solidFill>
                  <a:srgbClr val="171616"/>
                </a:solidFill>
                <a:latin typeface="Arial MT"/>
                <a:cs typeface="Arial MT"/>
              </a:rPr>
              <a:t>contains</a:t>
            </a:r>
            <a:r>
              <a:rPr lang="en-US" sz="1800" spc="-50" dirty="0">
                <a:solidFill>
                  <a:srgbClr val="171616"/>
                </a:solidFill>
                <a:latin typeface="Arial MT"/>
                <a:cs typeface="Arial MT"/>
              </a:rPr>
              <a:t> </a:t>
            </a:r>
            <a:r>
              <a:rPr lang="en-US" sz="1800" dirty="0">
                <a:solidFill>
                  <a:srgbClr val="171616"/>
                </a:solidFill>
                <a:latin typeface="Arial MT"/>
                <a:cs typeface="Arial MT"/>
              </a:rPr>
              <a:t>a</a:t>
            </a:r>
            <a:r>
              <a:rPr lang="en-US" sz="1800" spc="-50" dirty="0">
                <a:solidFill>
                  <a:srgbClr val="171616"/>
                </a:solidFill>
                <a:latin typeface="Arial MT"/>
                <a:cs typeface="Arial MT"/>
              </a:rPr>
              <a:t> </a:t>
            </a:r>
            <a:r>
              <a:rPr lang="en-US" sz="1800" dirty="0">
                <a:solidFill>
                  <a:srgbClr val="171616"/>
                </a:solidFill>
                <a:latin typeface="Arial MT"/>
                <a:cs typeface="Arial MT"/>
              </a:rPr>
              <a:t>large</a:t>
            </a:r>
            <a:r>
              <a:rPr lang="en-US" sz="1800" spc="-50" dirty="0">
                <a:solidFill>
                  <a:srgbClr val="171616"/>
                </a:solidFill>
                <a:latin typeface="Arial MT"/>
                <a:cs typeface="Arial MT"/>
              </a:rPr>
              <a:t> </a:t>
            </a:r>
            <a:r>
              <a:rPr lang="en-US" sz="1800" dirty="0">
                <a:solidFill>
                  <a:srgbClr val="171616"/>
                </a:solidFill>
                <a:latin typeface="Arial MT"/>
                <a:cs typeface="Arial MT"/>
              </a:rPr>
              <a:t>number</a:t>
            </a:r>
            <a:r>
              <a:rPr lang="en-US" sz="1800" spc="-50" dirty="0">
                <a:solidFill>
                  <a:srgbClr val="171616"/>
                </a:solidFill>
                <a:latin typeface="Arial MT"/>
                <a:cs typeface="Arial MT"/>
              </a:rPr>
              <a:t> </a:t>
            </a:r>
            <a:r>
              <a:rPr lang="en-US" sz="1800" dirty="0">
                <a:solidFill>
                  <a:srgbClr val="171616"/>
                </a:solidFill>
                <a:latin typeface="Arial MT"/>
                <a:cs typeface="Arial MT"/>
              </a:rPr>
              <a:t>of</a:t>
            </a:r>
            <a:r>
              <a:rPr lang="en-US" sz="1800" spc="-50" dirty="0">
                <a:solidFill>
                  <a:srgbClr val="171616"/>
                </a:solidFill>
                <a:latin typeface="Arial MT"/>
                <a:cs typeface="Arial MT"/>
              </a:rPr>
              <a:t> </a:t>
            </a:r>
            <a:r>
              <a:rPr lang="en-US" sz="1800" spc="-10" dirty="0">
                <a:solidFill>
                  <a:srgbClr val="171616"/>
                </a:solidFill>
                <a:latin typeface="Arial MT"/>
                <a:cs typeface="Arial MT"/>
              </a:rPr>
              <a:t>missing </a:t>
            </a:r>
            <a:r>
              <a:rPr lang="en-US" sz="1800" dirty="0">
                <a:solidFill>
                  <a:srgbClr val="171616"/>
                </a:solidFill>
                <a:latin typeface="Arial MT"/>
                <a:cs typeface="Arial MT"/>
              </a:rPr>
              <a:t>values</a:t>
            </a:r>
            <a:r>
              <a:rPr lang="en-US" sz="1800" spc="-50" dirty="0">
                <a:solidFill>
                  <a:srgbClr val="171616"/>
                </a:solidFill>
                <a:latin typeface="Arial MT"/>
                <a:cs typeface="Arial MT"/>
              </a:rPr>
              <a:t> </a:t>
            </a:r>
            <a:r>
              <a:rPr lang="en-US" sz="1800" dirty="0">
                <a:solidFill>
                  <a:srgbClr val="171616"/>
                </a:solidFill>
                <a:latin typeface="Arial MT"/>
                <a:cs typeface="Arial MT"/>
              </a:rPr>
              <a:t>and</a:t>
            </a:r>
            <a:r>
              <a:rPr lang="en-US" sz="1800" spc="-45" dirty="0">
                <a:solidFill>
                  <a:srgbClr val="171616"/>
                </a:solidFill>
                <a:latin typeface="Arial MT"/>
                <a:cs typeface="Arial MT"/>
              </a:rPr>
              <a:t> </a:t>
            </a:r>
            <a:r>
              <a:rPr lang="en-US" sz="1800" dirty="0">
                <a:solidFill>
                  <a:srgbClr val="171616"/>
                </a:solidFill>
                <a:latin typeface="Arial MT"/>
                <a:cs typeface="Arial MT"/>
              </a:rPr>
              <a:t>are</a:t>
            </a:r>
            <a:r>
              <a:rPr lang="en-US" sz="1800" spc="-45" dirty="0">
                <a:solidFill>
                  <a:srgbClr val="171616"/>
                </a:solidFill>
                <a:latin typeface="Arial MT"/>
                <a:cs typeface="Arial MT"/>
              </a:rPr>
              <a:t> </a:t>
            </a:r>
            <a:r>
              <a:rPr lang="en-US" sz="1800" dirty="0">
                <a:solidFill>
                  <a:srgbClr val="171616"/>
                </a:solidFill>
                <a:latin typeface="Arial MT"/>
                <a:cs typeface="Arial MT"/>
              </a:rPr>
              <a:t>not</a:t>
            </a:r>
            <a:r>
              <a:rPr lang="en-US" sz="1800" spc="-45" dirty="0">
                <a:solidFill>
                  <a:srgbClr val="171616"/>
                </a:solidFill>
                <a:latin typeface="Arial MT"/>
                <a:cs typeface="Arial MT"/>
              </a:rPr>
              <a:t> </a:t>
            </a:r>
            <a:r>
              <a:rPr lang="en-US" sz="1800" dirty="0">
                <a:solidFill>
                  <a:srgbClr val="171616"/>
                </a:solidFill>
                <a:latin typeface="Arial MT"/>
                <a:cs typeface="Arial MT"/>
              </a:rPr>
              <a:t>useful</a:t>
            </a:r>
            <a:r>
              <a:rPr lang="en-US" sz="1800" spc="-45" dirty="0">
                <a:solidFill>
                  <a:srgbClr val="171616"/>
                </a:solidFill>
                <a:latin typeface="Arial MT"/>
                <a:cs typeface="Arial MT"/>
              </a:rPr>
              <a:t> </a:t>
            </a:r>
            <a:r>
              <a:rPr lang="en-US" sz="1800" dirty="0">
                <a:solidFill>
                  <a:srgbClr val="171616"/>
                </a:solidFill>
                <a:latin typeface="Arial MT"/>
                <a:cs typeface="Arial MT"/>
              </a:rPr>
              <a:t>for</a:t>
            </a:r>
            <a:r>
              <a:rPr lang="en-US" sz="1800" spc="-45" dirty="0">
                <a:solidFill>
                  <a:srgbClr val="171616"/>
                </a:solidFill>
                <a:latin typeface="Arial MT"/>
                <a:cs typeface="Arial MT"/>
              </a:rPr>
              <a:t> </a:t>
            </a:r>
            <a:r>
              <a:rPr lang="en-US" sz="1800" dirty="0">
                <a:solidFill>
                  <a:srgbClr val="171616"/>
                </a:solidFill>
                <a:latin typeface="Arial MT"/>
                <a:cs typeface="Arial MT"/>
              </a:rPr>
              <a:t>the</a:t>
            </a:r>
            <a:r>
              <a:rPr lang="en-US" sz="1800" spc="-45" dirty="0">
                <a:solidFill>
                  <a:srgbClr val="171616"/>
                </a:solidFill>
                <a:latin typeface="Arial MT"/>
                <a:cs typeface="Arial MT"/>
              </a:rPr>
              <a:t> </a:t>
            </a:r>
            <a:r>
              <a:rPr lang="en-US" sz="1800" spc="-10" dirty="0">
                <a:solidFill>
                  <a:srgbClr val="171616"/>
                </a:solidFill>
                <a:latin typeface="Arial MT"/>
                <a:cs typeface="Arial MT"/>
              </a:rPr>
              <a:t>analysis.</a:t>
            </a:r>
            <a:endParaRPr lang="en-US" sz="1800" dirty="0">
              <a:latin typeface="Arial MT"/>
              <a:cs typeface="Arial MT"/>
            </a:endParaRPr>
          </a:p>
          <a:p>
            <a:pPr>
              <a:lnSpc>
                <a:spcPct val="100000"/>
              </a:lnSpc>
              <a:spcBef>
                <a:spcPts val="965"/>
              </a:spcBef>
              <a:buClr>
                <a:srgbClr val="171616"/>
              </a:buClr>
              <a:buFont typeface="Arial MT"/>
              <a:buAutoNum type="arabicPeriod"/>
            </a:pPr>
            <a:endParaRPr lang="en-US" sz="1800" dirty="0">
              <a:latin typeface="Arial MT"/>
              <a:cs typeface="Arial MT"/>
            </a:endParaRPr>
          </a:p>
          <a:p>
            <a:pPr marL="328930" indent="-316230">
              <a:lnSpc>
                <a:spcPct val="100000"/>
              </a:lnSpc>
              <a:buAutoNum type="arabicPeriod"/>
              <a:tabLst>
                <a:tab pos="328930" algn="l"/>
              </a:tabLst>
            </a:pPr>
            <a:r>
              <a:rPr lang="en-US" sz="1800" dirty="0">
                <a:solidFill>
                  <a:srgbClr val="171616"/>
                </a:solidFill>
                <a:latin typeface="Arial MT"/>
                <a:cs typeface="Arial MT"/>
              </a:rPr>
              <a:t>Imputation</a:t>
            </a:r>
            <a:r>
              <a:rPr lang="en-US" sz="1800" spc="-55" dirty="0">
                <a:solidFill>
                  <a:srgbClr val="171616"/>
                </a:solidFill>
                <a:latin typeface="Arial MT"/>
                <a:cs typeface="Arial MT"/>
              </a:rPr>
              <a:t> </a:t>
            </a:r>
            <a:r>
              <a:rPr lang="en-US" sz="1800" dirty="0">
                <a:solidFill>
                  <a:srgbClr val="171616"/>
                </a:solidFill>
                <a:latin typeface="Arial MT"/>
                <a:cs typeface="Arial MT"/>
              </a:rPr>
              <a:t>of</a:t>
            </a:r>
            <a:r>
              <a:rPr lang="en-US" sz="1800" spc="-50" dirty="0">
                <a:solidFill>
                  <a:srgbClr val="171616"/>
                </a:solidFill>
                <a:latin typeface="Arial MT"/>
                <a:cs typeface="Arial MT"/>
              </a:rPr>
              <a:t> </a:t>
            </a:r>
            <a:r>
              <a:rPr lang="en-US" sz="1800" dirty="0">
                <a:solidFill>
                  <a:srgbClr val="171616"/>
                </a:solidFill>
                <a:latin typeface="Arial MT"/>
                <a:cs typeface="Arial MT"/>
              </a:rPr>
              <a:t>the</a:t>
            </a:r>
            <a:r>
              <a:rPr lang="en-US" sz="1800" spc="-55" dirty="0">
                <a:solidFill>
                  <a:srgbClr val="171616"/>
                </a:solidFill>
                <a:latin typeface="Arial MT"/>
                <a:cs typeface="Arial MT"/>
              </a:rPr>
              <a:t> </a:t>
            </a:r>
            <a:r>
              <a:rPr lang="en-US" sz="1800" dirty="0">
                <a:solidFill>
                  <a:srgbClr val="171616"/>
                </a:solidFill>
                <a:latin typeface="Arial MT"/>
                <a:cs typeface="Arial MT"/>
              </a:rPr>
              <a:t>values,</a:t>
            </a:r>
            <a:r>
              <a:rPr lang="en-US" sz="1800" spc="-50" dirty="0">
                <a:solidFill>
                  <a:srgbClr val="171616"/>
                </a:solidFill>
                <a:latin typeface="Arial MT"/>
                <a:cs typeface="Arial MT"/>
              </a:rPr>
              <a:t> </a:t>
            </a:r>
            <a:r>
              <a:rPr lang="en-US" sz="1800" dirty="0">
                <a:solidFill>
                  <a:srgbClr val="171616"/>
                </a:solidFill>
                <a:latin typeface="Arial MT"/>
                <a:cs typeface="Arial MT"/>
              </a:rPr>
              <a:t>if</a:t>
            </a:r>
            <a:r>
              <a:rPr lang="en-US" sz="1800" spc="-55" dirty="0">
                <a:solidFill>
                  <a:srgbClr val="171616"/>
                </a:solidFill>
                <a:latin typeface="Arial MT"/>
                <a:cs typeface="Arial MT"/>
              </a:rPr>
              <a:t> </a:t>
            </a:r>
            <a:r>
              <a:rPr lang="en-US" sz="1800" spc="-10" dirty="0">
                <a:solidFill>
                  <a:srgbClr val="171616"/>
                </a:solidFill>
                <a:latin typeface="Arial MT"/>
                <a:cs typeface="Arial MT"/>
              </a:rPr>
              <a:t>necessary.</a:t>
            </a:r>
            <a:endParaRPr lang="en-US" sz="1800" dirty="0">
              <a:latin typeface="Arial MT"/>
              <a:cs typeface="Arial MT"/>
            </a:endParaRPr>
          </a:p>
          <a:p>
            <a:pPr>
              <a:lnSpc>
                <a:spcPct val="100000"/>
              </a:lnSpc>
              <a:spcBef>
                <a:spcPts val="965"/>
              </a:spcBef>
              <a:buClr>
                <a:srgbClr val="171616"/>
              </a:buClr>
              <a:buFont typeface="Arial MT"/>
              <a:buAutoNum type="arabicPeriod"/>
            </a:pPr>
            <a:endParaRPr lang="en-US" sz="1800" dirty="0">
              <a:latin typeface="Arial MT"/>
              <a:cs typeface="Arial MT"/>
            </a:endParaRPr>
          </a:p>
          <a:p>
            <a:pPr marL="328930" indent="-316230">
              <a:lnSpc>
                <a:spcPct val="100000"/>
              </a:lnSpc>
              <a:buAutoNum type="arabicPeriod"/>
              <a:tabLst>
                <a:tab pos="328930" algn="l"/>
              </a:tabLst>
            </a:pPr>
            <a:r>
              <a:rPr lang="en-US" sz="1800" dirty="0">
                <a:solidFill>
                  <a:srgbClr val="171616"/>
                </a:solidFill>
                <a:latin typeface="Arial MT"/>
                <a:cs typeface="Arial MT"/>
              </a:rPr>
              <a:t>Check</a:t>
            </a:r>
            <a:r>
              <a:rPr lang="en-US" sz="1800" spc="-60" dirty="0">
                <a:solidFill>
                  <a:srgbClr val="171616"/>
                </a:solidFill>
                <a:latin typeface="Arial MT"/>
                <a:cs typeface="Arial MT"/>
              </a:rPr>
              <a:t> </a:t>
            </a:r>
            <a:r>
              <a:rPr lang="en-US" sz="1800" dirty="0">
                <a:solidFill>
                  <a:srgbClr val="171616"/>
                </a:solidFill>
                <a:latin typeface="Arial MT"/>
                <a:cs typeface="Arial MT"/>
              </a:rPr>
              <a:t>and</a:t>
            </a:r>
            <a:r>
              <a:rPr lang="en-US" sz="1800" spc="-55" dirty="0">
                <a:solidFill>
                  <a:srgbClr val="171616"/>
                </a:solidFill>
                <a:latin typeface="Arial MT"/>
                <a:cs typeface="Arial MT"/>
              </a:rPr>
              <a:t> </a:t>
            </a:r>
            <a:r>
              <a:rPr lang="en-US" sz="1800" dirty="0">
                <a:solidFill>
                  <a:srgbClr val="171616"/>
                </a:solidFill>
                <a:latin typeface="Arial MT"/>
                <a:cs typeface="Arial MT"/>
              </a:rPr>
              <a:t>handle</a:t>
            </a:r>
            <a:r>
              <a:rPr lang="en-US" sz="1800" spc="-60" dirty="0">
                <a:solidFill>
                  <a:srgbClr val="171616"/>
                </a:solidFill>
                <a:latin typeface="Arial MT"/>
                <a:cs typeface="Arial MT"/>
              </a:rPr>
              <a:t> </a:t>
            </a:r>
            <a:r>
              <a:rPr lang="en-US" sz="1800" dirty="0">
                <a:solidFill>
                  <a:srgbClr val="171616"/>
                </a:solidFill>
                <a:latin typeface="Arial MT"/>
                <a:cs typeface="Arial MT"/>
              </a:rPr>
              <a:t>outliers</a:t>
            </a:r>
            <a:r>
              <a:rPr lang="en-US" sz="1800" spc="-55" dirty="0">
                <a:solidFill>
                  <a:srgbClr val="171616"/>
                </a:solidFill>
                <a:latin typeface="Arial MT"/>
                <a:cs typeface="Arial MT"/>
              </a:rPr>
              <a:t> </a:t>
            </a:r>
            <a:r>
              <a:rPr lang="en-US" sz="1800" dirty="0">
                <a:solidFill>
                  <a:srgbClr val="171616"/>
                </a:solidFill>
                <a:latin typeface="Arial MT"/>
                <a:cs typeface="Arial MT"/>
              </a:rPr>
              <a:t>in</a:t>
            </a:r>
            <a:r>
              <a:rPr lang="en-US" sz="1800" spc="-55" dirty="0">
                <a:solidFill>
                  <a:srgbClr val="171616"/>
                </a:solidFill>
                <a:latin typeface="Arial MT"/>
                <a:cs typeface="Arial MT"/>
              </a:rPr>
              <a:t> </a:t>
            </a:r>
            <a:r>
              <a:rPr lang="en-US" sz="1800" spc="-10" dirty="0">
                <a:solidFill>
                  <a:srgbClr val="171616"/>
                </a:solidFill>
                <a:latin typeface="Arial MT"/>
                <a:cs typeface="Arial MT"/>
              </a:rPr>
              <a:t>data.</a:t>
            </a:r>
            <a:endParaRPr lang="en-US" sz="1800" dirty="0">
              <a:latin typeface="Arial MT"/>
              <a:cs typeface="Arial MT"/>
            </a:endParaRPr>
          </a:p>
        </p:txBody>
      </p:sp>
    </p:spTree>
    <p:extLst>
      <p:ext uri="{BB962C8B-B14F-4D97-AF65-F5344CB8AC3E}">
        <p14:creationId xmlns:p14="http://schemas.microsoft.com/office/powerpoint/2010/main" val="218567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B363-FE7F-A52B-D247-AF792B755288}"/>
              </a:ext>
            </a:extLst>
          </p:cNvPr>
          <p:cNvSpPr>
            <a:spLocks noGrp="1"/>
          </p:cNvSpPr>
          <p:nvPr>
            <p:ph type="title"/>
          </p:nvPr>
        </p:nvSpPr>
        <p:spPr/>
        <p:txBody>
          <a:bodyPr/>
          <a:lstStyle/>
          <a:p>
            <a:r>
              <a:rPr lang="en-IN" sz="4400" spc="-180" dirty="0">
                <a:latin typeface="Arial Black"/>
                <a:cs typeface="Arial Black"/>
              </a:rPr>
              <a:t>Exploratory</a:t>
            </a:r>
            <a:r>
              <a:rPr lang="en-IN" sz="4400" spc="-265" dirty="0">
                <a:latin typeface="Arial Black"/>
                <a:cs typeface="Arial Black"/>
              </a:rPr>
              <a:t> </a:t>
            </a:r>
            <a:r>
              <a:rPr lang="en-IN" sz="4400" spc="-204" dirty="0">
                <a:latin typeface="Arial Black"/>
                <a:cs typeface="Arial Black"/>
              </a:rPr>
              <a:t>Data</a:t>
            </a:r>
            <a:r>
              <a:rPr lang="en-IN" sz="4400" spc="-260" dirty="0">
                <a:latin typeface="Arial Black"/>
                <a:cs typeface="Arial Black"/>
              </a:rPr>
              <a:t> </a:t>
            </a:r>
            <a:r>
              <a:rPr lang="en-IN" sz="4400" spc="-235" dirty="0">
                <a:latin typeface="Arial Black"/>
                <a:cs typeface="Arial Black"/>
              </a:rPr>
              <a:t>Analysis</a:t>
            </a:r>
            <a:r>
              <a:rPr lang="en-IN" sz="4400" spc="-265" dirty="0">
                <a:latin typeface="Arial Black"/>
                <a:cs typeface="Arial Black"/>
              </a:rPr>
              <a:t> </a:t>
            </a:r>
            <a:r>
              <a:rPr lang="en-IN" sz="4400" spc="-10" dirty="0">
                <a:latin typeface="Arial Black"/>
                <a:cs typeface="Arial Black"/>
              </a:rPr>
              <a:t>(EDA)</a:t>
            </a:r>
            <a:br>
              <a:rPr lang="en-IN" sz="4400" dirty="0">
                <a:latin typeface="Arial Black"/>
                <a:cs typeface="Arial Black"/>
              </a:rPr>
            </a:br>
            <a:endParaRPr lang="en-IN" dirty="0"/>
          </a:p>
        </p:txBody>
      </p:sp>
      <p:sp>
        <p:nvSpPr>
          <p:cNvPr id="3" name="Content Placeholder 2">
            <a:extLst>
              <a:ext uri="{FF2B5EF4-FFF2-40B4-BE49-F238E27FC236}">
                <a16:creationId xmlns:a16="http://schemas.microsoft.com/office/drawing/2014/main" id="{971A2473-AF1C-D92F-8DC9-45C718673649}"/>
              </a:ext>
            </a:extLst>
          </p:cNvPr>
          <p:cNvSpPr>
            <a:spLocks noGrp="1"/>
          </p:cNvSpPr>
          <p:nvPr>
            <p:ph idx="1"/>
          </p:nvPr>
        </p:nvSpPr>
        <p:spPr>
          <a:xfrm>
            <a:off x="838200" y="1304818"/>
            <a:ext cx="10515600" cy="5414481"/>
          </a:xfrm>
        </p:spPr>
        <p:txBody>
          <a:bodyPr>
            <a:normAutofit fontScale="92500" lnSpcReduction="20000"/>
          </a:bodyPr>
          <a:lstStyle/>
          <a:p>
            <a:pPr marL="307975" indent="-295275">
              <a:lnSpc>
                <a:spcPct val="100000"/>
              </a:lnSpc>
              <a:spcBef>
                <a:spcPts val="1880"/>
              </a:spcBef>
              <a:buAutoNum type="arabicPeriod"/>
              <a:tabLst>
                <a:tab pos="307975" algn="l"/>
              </a:tabLst>
            </a:pPr>
            <a:r>
              <a:rPr lang="en-US" sz="2800" dirty="0">
                <a:solidFill>
                  <a:srgbClr val="171616"/>
                </a:solidFill>
                <a:latin typeface="Arial MT"/>
                <a:cs typeface="Arial MT"/>
              </a:rPr>
              <a:t>Univariate</a:t>
            </a:r>
            <a:r>
              <a:rPr lang="en-US" sz="2800" spc="-50" dirty="0">
                <a:solidFill>
                  <a:srgbClr val="171616"/>
                </a:solidFill>
                <a:latin typeface="Arial MT"/>
                <a:cs typeface="Arial MT"/>
              </a:rPr>
              <a:t> </a:t>
            </a:r>
            <a:r>
              <a:rPr lang="en-US" sz="2800" dirty="0">
                <a:solidFill>
                  <a:srgbClr val="171616"/>
                </a:solidFill>
                <a:latin typeface="Arial MT"/>
                <a:cs typeface="Arial MT"/>
              </a:rPr>
              <a:t>data</a:t>
            </a:r>
            <a:r>
              <a:rPr lang="en-US" sz="2800" spc="-45" dirty="0">
                <a:solidFill>
                  <a:srgbClr val="171616"/>
                </a:solidFill>
                <a:latin typeface="Arial MT"/>
                <a:cs typeface="Arial MT"/>
              </a:rPr>
              <a:t> </a:t>
            </a:r>
            <a:r>
              <a:rPr lang="en-US" sz="2800" dirty="0">
                <a:solidFill>
                  <a:srgbClr val="171616"/>
                </a:solidFill>
                <a:latin typeface="Arial MT"/>
                <a:cs typeface="Arial MT"/>
              </a:rPr>
              <a:t>analysis:</a:t>
            </a:r>
            <a:r>
              <a:rPr lang="en-US" sz="2800" spc="-45" dirty="0">
                <a:solidFill>
                  <a:srgbClr val="171616"/>
                </a:solidFill>
                <a:latin typeface="Arial MT"/>
                <a:cs typeface="Arial MT"/>
              </a:rPr>
              <a:t> </a:t>
            </a:r>
            <a:r>
              <a:rPr lang="en-US" sz="2800" dirty="0">
                <a:solidFill>
                  <a:srgbClr val="171616"/>
                </a:solidFill>
                <a:latin typeface="Arial MT"/>
                <a:cs typeface="Arial MT"/>
              </a:rPr>
              <a:t>value</a:t>
            </a:r>
            <a:r>
              <a:rPr lang="en-US" sz="2800" spc="-45" dirty="0">
                <a:solidFill>
                  <a:srgbClr val="171616"/>
                </a:solidFill>
                <a:latin typeface="Arial MT"/>
                <a:cs typeface="Arial MT"/>
              </a:rPr>
              <a:t> </a:t>
            </a:r>
            <a:r>
              <a:rPr lang="en-US" sz="2800" dirty="0">
                <a:solidFill>
                  <a:srgbClr val="171616"/>
                </a:solidFill>
                <a:latin typeface="Arial MT"/>
                <a:cs typeface="Arial MT"/>
              </a:rPr>
              <a:t>count,</a:t>
            </a:r>
            <a:r>
              <a:rPr lang="en-US" sz="2800" spc="-45" dirty="0">
                <a:solidFill>
                  <a:srgbClr val="171616"/>
                </a:solidFill>
                <a:latin typeface="Arial MT"/>
                <a:cs typeface="Arial MT"/>
              </a:rPr>
              <a:t> </a:t>
            </a:r>
            <a:r>
              <a:rPr lang="en-US" sz="2800" dirty="0">
                <a:solidFill>
                  <a:srgbClr val="171616"/>
                </a:solidFill>
                <a:latin typeface="Arial MT"/>
                <a:cs typeface="Arial MT"/>
              </a:rPr>
              <a:t>distribution</a:t>
            </a:r>
            <a:r>
              <a:rPr lang="en-US" sz="2800" spc="-45" dirty="0">
                <a:solidFill>
                  <a:srgbClr val="171616"/>
                </a:solidFill>
                <a:latin typeface="Arial MT"/>
                <a:cs typeface="Arial MT"/>
              </a:rPr>
              <a:t> </a:t>
            </a:r>
            <a:r>
              <a:rPr lang="en-US" sz="2800" dirty="0">
                <a:solidFill>
                  <a:srgbClr val="171616"/>
                </a:solidFill>
                <a:latin typeface="Arial MT"/>
                <a:cs typeface="Arial MT"/>
              </a:rPr>
              <a:t>of</a:t>
            </a:r>
            <a:r>
              <a:rPr lang="en-US" sz="2800" spc="-45" dirty="0">
                <a:solidFill>
                  <a:srgbClr val="171616"/>
                </a:solidFill>
                <a:latin typeface="Arial MT"/>
                <a:cs typeface="Arial MT"/>
              </a:rPr>
              <a:t> </a:t>
            </a:r>
            <a:r>
              <a:rPr lang="en-US" sz="2800" dirty="0">
                <a:solidFill>
                  <a:srgbClr val="171616"/>
                </a:solidFill>
                <a:latin typeface="Arial MT"/>
                <a:cs typeface="Arial MT"/>
              </a:rPr>
              <a:t>variables,</a:t>
            </a:r>
            <a:r>
              <a:rPr lang="en-US" sz="2800" spc="-45" dirty="0">
                <a:solidFill>
                  <a:srgbClr val="171616"/>
                </a:solidFill>
                <a:latin typeface="Arial MT"/>
                <a:cs typeface="Arial MT"/>
              </a:rPr>
              <a:t> </a:t>
            </a:r>
            <a:r>
              <a:rPr lang="en-US" sz="2800" spc="-20" dirty="0">
                <a:solidFill>
                  <a:srgbClr val="171616"/>
                </a:solidFill>
                <a:latin typeface="Arial MT"/>
                <a:cs typeface="Arial MT"/>
              </a:rPr>
              <a:t>etc.</a:t>
            </a:r>
            <a:endParaRPr lang="en-US" sz="2800" dirty="0">
              <a:latin typeface="Arial MT"/>
              <a:cs typeface="Arial MT"/>
            </a:endParaRPr>
          </a:p>
          <a:p>
            <a:pPr>
              <a:lnSpc>
                <a:spcPct val="100000"/>
              </a:lnSpc>
              <a:spcBef>
                <a:spcPts val="1035"/>
              </a:spcBef>
              <a:buClr>
                <a:srgbClr val="171616"/>
              </a:buClr>
              <a:buFont typeface="Arial MT"/>
              <a:buAutoNum type="arabicPeriod"/>
            </a:pPr>
            <a:endParaRPr lang="en-US" sz="2800" dirty="0">
              <a:latin typeface="Arial MT"/>
              <a:cs typeface="Arial MT"/>
            </a:endParaRPr>
          </a:p>
          <a:p>
            <a:pPr marL="12700" marR="5080" indent="295275">
              <a:lnSpc>
                <a:spcPct val="116100"/>
              </a:lnSpc>
              <a:buAutoNum type="arabicPeriod"/>
              <a:tabLst>
                <a:tab pos="307975" algn="l"/>
              </a:tabLst>
            </a:pPr>
            <a:r>
              <a:rPr lang="en-US" sz="2800" dirty="0">
                <a:solidFill>
                  <a:srgbClr val="171616"/>
                </a:solidFill>
                <a:latin typeface="Arial MT"/>
                <a:cs typeface="Arial MT"/>
              </a:rPr>
              <a:t>Bivariate</a:t>
            </a:r>
            <a:r>
              <a:rPr lang="en-US" sz="2800" spc="-50" dirty="0">
                <a:solidFill>
                  <a:srgbClr val="171616"/>
                </a:solidFill>
                <a:latin typeface="Arial MT"/>
                <a:cs typeface="Arial MT"/>
              </a:rPr>
              <a:t> </a:t>
            </a:r>
            <a:r>
              <a:rPr lang="en-US" sz="2800" dirty="0">
                <a:solidFill>
                  <a:srgbClr val="171616"/>
                </a:solidFill>
                <a:latin typeface="Arial MT"/>
                <a:cs typeface="Arial MT"/>
              </a:rPr>
              <a:t>data</a:t>
            </a:r>
            <a:r>
              <a:rPr lang="en-US" sz="2800" spc="-50" dirty="0">
                <a:solidFill>
                  <a:srgbClr val="171616"/>
                </a:solidFill>
                <a:latin typeface="Arial MT"/>
                <a:cs typeface="Arial MT"/>
              </a:rPr>
              <a:t> </a:t>
            </a:r>
            <a:r>
              <a:rPr lang="en-US" sz="2800" dirty="0">
                <a:solidFill>
                  <a:srgbClr val="171616"/>
                </a:solidFill>
                <a:latin typeface="Arial MT"/>
                <a:cs typeface="Arial MT"/>
              </a:rPr>
              <a:t>analysis:</a:t>
            </a:r>
            <a:r>
              <a:rPr lang="en-US" sz="2800" spc="-50" dirty="0">
                <a:solidFill>
                  <a:srgbClr val="171616"/>
                </a:solidFill>
                <a:latin typeface="Arial MT"/>
                <a:cs typeface="Arial MT"/>
              </a:rPr>
              <a:t> </a:t>
            </a:r>
            <a:r>
              <a:rPr lang="en-US" sz="2800" dirty="0">
                <a:solidFill>
                  <a:srgbClr val="171616"/>
                </a:solidFill>
                <a:latin typeface="Arial MT"/>
                <a:cs typeface="Arial MT"/>
              </a:rPr>
              <a:t>correlation</a:t>
            </a:r>
            <a:r>
              <a:rPr lang="en-US" sz="2800" spc="-50" dirty="0">
                <a:solidFill>
                  <a:srgbClr val="171616"/>
                </a:solidFill>
                <a:latin typeface="Arial MT"/>
                <a:cs typeface="Arial MT"/>
              </a:rPr>
              <a:t> </a:t>
            </a:r>
            <a:r>
              <a:rPr lang="en-US" sz="2800" dirty="0">
                <a:solidFill>
                  <a:srgbClr val="171616"/>
                </a:solidFill>
                <a:latin typeface="Arial MT"/>
                <a:cs typeface="Arial MT"/>
              </a:rPr>
              <a:t>coefficients</a:t>
            </a:r>
            <a:r>
              <a:rPr lang="en-US" sz="2800" spc="-50" dirty="0">
                <a:solidFill>
                  <a:srgbClr val="171616"/>
                </a:solidFill>
                <a:latin typeface="Arial MT"/>
                <a:cs typeface="Arial MT"/>
              </a:rPr>
              <a:t> </a:t>
            </a:r>
            <a:r>
              <a:rPr lang="en-US" sz="2800" dirty="0">
                <a:solidFill>
                  <a:srgbClr val="171616"/>
                </a:solidFill>
                <a:latin typeface="Arial MT"/>
                <a:cs typeface="Arial MT"/>
              </a:rPr>
              <a:t>and</a:t>
            </a:r>
            <a:r>
              <a:rPr lang="en-US" sz="2800" spc="-50" dirty="0">
                <a:solidFill>
                  <a:srgbClr val="171616"/>
                </a:solidFill>
                <a:latin typeface="Arial MT"/>
                <a:cs typeface="Arial MT"/>
              </a:rPr>
              <a:t> </a:t>
            </a:r>
            <a:r>
              <a:rPr lang="en-US" sz="2800" dirty="0">
                <a:solidFill>
                  <a:srgbClr val="171616"/>
                </a:solidFill>
                <a:latin typeface="Arial MT"/>
                <a:cs typeface="Arial MT"/>
              </a:rPr>
              <a:t>pattern</a:t>
            </a:r>
            <a:r>
              <a:rPr lang="en-US" sz="2800" spc="-50" dirty="0">
                <a:solidFill>
                  <a:srgbClr val="171616"/>
                </a:solidFill>
                <a:latin typeface="Arial MT"/>
                <a:cs typeface="Arial MT"/>
              </a:rPr>
              <a:t> </a:t>
            </a:r>
            <a:r>
              <a:rPr lang="en-US" sz="2800" dirty="0">
                <a:solidFill>
                  <a:srgbClr val="171616"/>
                </a:solidFill>
                <a:latin typeface="Arial MT"/>
                <a:cs typeface="Arial MT"/>
              </a:rPr>
              <a:t>between</a:t>
            </a:r>
            <a:r>
              <a:rPr lang="en-US" sz="2800" spc="-50" dirty="0">
                <a:solidFill>
                  <a:srgbClr val="171616"/>
                </a:solidFill>
                <a:latin typeface="Arial MT"/>
                <a:cs typeface="Arial MT"/>
              </a:rPr>
              <a:t> </a:t>
            </a:r>
            <a:r>
              <a:rPr lang="en-US" sz="2800" spc="-25" dirty="0">
                <a:solidFill>
                  <a:srgbClr val="171616"/>
                </a:solidFill>
                <a:latin typeface="Arial MT"/>
                <a:cs typeface="Arial MT"/>
              </a:rPr>
              <a:t>the </a:t>
            </a:r>
            <a:r>
              <a:rPr lang="en-US" sz="2800" dirty="0">
                <a:solidFill>
                  <a:srgbClr val="171616"/>
                </a:solidFill>
                <a:latin typeface="Arial MT"/>
                <a:cs typeface="Arial MT"/>
              </a:rPr>
              <a:t>variables</a:t>
            </a:r>
            <a:r>
              <a:rPr lang="en-US" sz="2800" spc="-55" dirty="0">
                <a:solidFill>
                  <a:srgbClr val="171616"/>
                </a:solidFill>
                <a:latin typeface="Arial MT"/>
                <a:cs typeface="Arial MT"/>
              </a:rPr>
              <a:t> </a:t>
            </a:r>
            <a:r>
              <a:rPr lang="en-US" sz="2800" spc="-20" dirty="0">
                <a:solidFill>
                  <a:srgbClr val="171616"/>
                </a:solidFill>
                <a:latin typeface="Arial MT"/>
                <a:cs typeface="Arial MT"/>
              </a:rPr>
              <a:t>etc.</a:t>
            </a:r>
            <a:endParaRPr lang="en-US" sz="2800" dirty="0">
              <a:latin typeface="Arial MT"/>
              <a:cs typeface="Arial MT"/>
            </a:endParaRPr>
          </a:p>
          <a:p>
            <a:pPr>
              <a:lnSpc>
                <a:spcPct val="100000"/>
              </a:lnSpc>
              <a:spcBef>
                <a:spcPts val="1440"/>
              </a:spcBef>
              <a:buClr>
                <a:srgbClr val="171616"/>
              </a:buClr>
              <a:buFont typeface="Arial MT"/>
              <a:buAutoNum type="arabicPeriod"/>
            </a:pPr>
            <a:endParaRPr lang="en-US" sz="2800" dirty="0">
              <a:latin typeface="Arial MT"/>
              <a:cs typeface="Arial MT"/>
            </a:endParaRPr>
          </a:p>
          <a:p>
            <a:pPr marL="307975" indent="-295275">
              <a:lnSpc>
                <a:spcPct val="100000"/>
              </a:lnSpc>
              <a:buAutoNum type="arabicPeriod"/>
              <a:tabLst>
                <a:tab pos="307975" algn="l"/>
              </a:tabLst>
            </a:pPr>
            <a:r>
              <a:rPr lang="en-US" sz="2800" dirty="0">
                <a:solidFill>
                  <a:srgbClr val="171616"/>
                </a:solidFill>
                <a:latin typeface="Arial MT"/>
                <a:cs typeface="Arial MT"/>
              </a:rPr>
              <a:t>Feature</a:t>
            </a:r>
            <a:r>
              <a:rPr lang="en-US" sz="2800" spc="-35" dirty="0">
                <a:solidFill>
                  <a:srgbClr val="171616"/>
                </a:solidFill>
                <a:latin typeface="Arial MT"/>
                <a:cs typeface="Arial MT"/>
              </a:rPr>
              <a:t> </a:t>
            </a:r>
            <a:r>
              <a:rPr lang="en-US" sz="2800" dirty="0">
                <a:solidFill>
                  <a:srgbClr val="171616"/>
                </a:solidFill>
                <a:latin typeface="Arial MT"/>
                <a:cs typeface="Arial MT"/>
              </a:rPr>
              <a:t>Scaling</a:t>
            </a:r>
            <a:r>
              <a:rPr lang="en-US" sz="2800" spc="-35" dirty="0">
                <a:solidFill>
                  <a:srgbClr val="171616"/>
                </a:solidFill>
                <a:latin typeface="Arial MT"/>
                <a:cs typeface="Arial MT"/>
              </a:rPr>
              <a:t> </a:t>
            </a:r>
            <a:r>
              <a:rPr lang="en-US" sz="2800" dirty="0">
                <a:solidFill>
                  <a:srgbClr val="171616"/>
                </a:solidFill>
                <a:latin typeface="Arial MT"/>
                <a:cs typeface="Arial MT"/>
              </a:rPr>
              <a:t>&amp;</a:t>
            </a:r>
            <a:r>
              <a:rPr lang="en-US" sz="2800" spc="-35" dirty="0">
                <a:solidFill>
                  <a:srgbClr val="171616"/>
                </a:solidFill>
                <a:latin typeface="Arial MT"/>
                <a:cs typeface="Arial MT"/>
              </a:rPr>
              <a:t> </a:t>
            </a:r>
            <a:r>
              <a:rPr lang="en-US" sz="2800" dirty="0">
                <a:solidFill>
                  <a:srgbClr val="171616"/>
                </a:solidFill>
                <a:latin typeface="Arial MT"/>
                <a:cs typeface="Arial MT"/>
              </a:rPr>
              <a:t>Dummy</a:t>
            </a:r>
            <a:r>
              <a:rPr lang="en-US" sz="2800" spc="-35" dirty="0">
                <a:solidFill>
                  <a:srgbClr val="171616"/>
                </a:solidFill>
                <a:latin typeface="Arial MT"/>
                <a:cs typeface="Arial MT"/>
              </a:rPr>
              <a:t> </a:t>
            </a:r>
            <a:r>
              <a:rPr lang="en-US" sz="2800" dirty="0">
                <a:solidFill>
                  <a:srgbClr val="171616"/>
                </a:solidFill>
                <a:latin typeface="Arial MT"/>
                <a:cs typeface="Arial MT"/>
              </a:rPr>
              <a:t>variables</a:t>
            </a:r>
            <a:r>
              <a:rPr lang="en-US" sz="2800" spc="-30" dirty="0">
                <a:solidFill>
                  <a:srgbClr val="171616"/>
                </a:solidFill>
                <a:latin typeface="Arial MT"/>
                <a:cs typeface="Arial MT"/>
              </a:rPr>
              <a:t> </a:t>
            </a:r>
            <a:r>
              <a:rPr lang="en-US" sz="2800" dirty="0">
                <a:solidFill>
                  <a:srgbClr val="171616"/>
                </a:solidFill>
                <a:latin typeface="Arial MT"/>
                <a:cs typeface="Arial MT"/>
              </a:rPr>
              <a:t>and</a:t>
            </a:r>
            <a:r>
              <a:rPr lang="en-US" sz="2800" spc="-35" dirty="0">
                <a:solidFill>
                  <a:srgbClr val="171616"/>
                </a:solidFill>
                <a:latin typeface="Arial MT"/>
                <a:cs typeface="Arial MT"/>
              </a:rPr>
              <a:t> </a:t>
            </a:r>
            <a:r>
              <a:rPr lang="en-US" sz="2800" dirty="0">
                <a:solidFill>
                  <a:srgbClr val="171616"/>
                </a:solidFill>
                <a:latin typeface="Arial MT"/>
                <a:cs typeface="Arial MT"/>
              </a:rPr>
              <a:t>encoding</a:t>
            </a:r>
            <a:r>
              <a:rPr lang="en-US" sz="2800" spc="-35" dirty="0">
                <a:solidFill>
                  <a:srgbClr val="171616"/>
                </a:solidFill>
                <a:latin typeface="Arial MT"/>
                <a:cs typeface="Arial MT"/>
              </a:rPr>
              <a:t> </a:t>
            </a:r>
            <a:r>
              <a:rPr lang="en-US" sz="2800" dirty="0">
                <a:solidFill>
                  <a:srgbClr val="171616"/>
                </a:solidFill>
                <a:latin typeface="Arial MT"/>
                <a:cs typeface="Arial MT"/>
              </a:rPr>
              <a:t>of</a:t>
            </a:r>
            <a:r>
              <a:rPr lang="en-US" sz="2800" spc="-35" dirty="0">
                <a:solidFill>
                  <a:srgbClr val="171616"/>
                </a:solidFill>
                <a:latin typeface="Arial MT"/>
                <a:cs typeface="Arial MT"/>
              </a:rPr>
              <a:t> </a:t>
            </a:r>
            <a:r>
              <a:rPr lang="en-US" sz="2800" dirty="0">
                <a:solidFill>
                  <a:srgbClr val="171616"/>
                </a:solidFill>
                <a:latin typeface="Arial MT"/>
                <a:cs typeface="Arial MT"/>
              </a:rPr>
              <a:t>the</a:t>
            </a:r>
            <a:r>
              <a:rPr lang="en-US" sz="2800" spc="-30" dirty="0">
                <a:solidFill>
                  <a:srgbClr val="171616"/>
                </a:solidFill>
                <a:latin typeface="Arial MT"/>
                <a:cs typeface="Arial MT"/>
              </a:rPr>
              <a:t> </a:t>
            </a:r>
            <a:r>
              <a:rPr lang="en-US" sz="2800" spc="-10" dirty="0">
                <a:solidFill>
                  <a:srgbClr val="171616"/>
                </a:solidFill>
                <a:latin typeface="Arial MT"/>
                <a:cs typeface="Arial MT"/>
              </a:rPr>
              <a:t>data.</a:t>
            </a:r>
            <a:endParaRPr lang="en-US" sz="2800" dirty="0">
              <a:latin typeface="Arial MT"/>
              <a:cs typeface="Arial MT"/>
            </a:endParaRPr>
          </a:p>
          <a:p>
            <a:pPr>
              <a:lnSpc>
                <a:spcPct val="100000"/>
              </a:lnSpc>
              <a:spcBef>
                <a:spcPts val="1030"/>
              </a:spcBef>
              <a:buClr>
                <a:srgbClr val="171616"/>
              </a:buClr>
              <a:buFont typeface="Arial MT"/>
              <a:buAutoNum type="arabicPeriod"/>
            </a:pPr>
            <a:endParaRPr lang="en-US" sz="2800" dirty="0">
              <a:latin typeface="Arial MT"/>
              <a:cs typeface="Arial MT"/>
            </a:endParaRPr>
          </a:p>
          <a:p>
            <a:pPr marL="12700" marR="302260" indent="295275">
              <a:lnSpc>
                <a:spcPct val="116100"/>
              </a:lnSpc>
              <a:spcBef>
                <a:spcPts val="5"/>
              </a:spcBef>
              <a:buAutoNum type="arabicPeriod"/>
              <a:tabLst>
                <a:tab pos="307975" algn="l"/>
              </a:tabLst>
            </a:pPr>
            <a:r>
              <a:rPr lang="en-US" sz="2800" dirty="0">
                <a:solidFill>
                  <a:srgbClr val="171616"/>
                </a:solidFill>
                <a:latin typeface="Arial MT"/>
                <a:cs typeface="Arial MT"/>
              </a:rPr>
              <a:t>Classification</a:t>
            </a:r>
            <a:r>
              <a:rPr lang="en-US" sz="2800" spc="-45" dirty="0">
                <a:solidFill>
                  <a:srgbClr val="171616"/>
                </a:solidFill>
                <a:latin typeface="Arial MT"/>
                <a:cs typeface="Arial MT"/>
              </a:rPr>
              <a:t> </a:t>
            </a:r>
            <a:r>
              <a:rPr lang="en-US" sz="2800" dirty="0">
                <a:solidFill>
                  <a:srgbClr val="171616"/>
                </a:solidFill>
                <a:latin typeface="Arial MT"/>
                <a:cs typeface="Arial MT"/>
              </a:rPr>
              <a:t>technique:</a:t>
            </a:r>
            <a:r>
              <a:rPr lang="en-US" sz="2800" spc="-45" dirty="0">
                <a:solidFill>
                  <a:srgbClr val="171616"/>
                </a:solidFill>
                <a:latin typeface="Arial MT"/>
                <a:cs typeface="Arial MT"/>
              </a:rPr>
              <a:t> </a:t>
            </a:r>
            <a:r>
              <a:rPr lang="en-US" sz="2800" dirty="0">
                <a:solidFill>
                  <a:srgbClr val="171616"/>
                </a:solidFill>
                <a:latin typeface="Arial MT"/>
                <a:cs typeface="Arial MT"/>
              </a:rPr>
              <a:t>logistic</a:t>
            </a:r>
            <a:r>
              <a:rPr lang="en-US" sz="2800" spc="-45" dirty="0">
                <a:solidFill>
                  <a:srgbClr val="171616"/>
                </a:solidFill>
                <a:latin typeface="Arial MT"/>
                <a:cs typeface="Arial MT"/>
              </a:rPr>
              <a:t> </a:t>
            </a:r>
            <a:r>
              <a:rPr lang="en-US" sz="2800" dirty="0">
                <a:solidFill>
                  <a:srgbClr val="171616"/>
                </a:solidFill>
                <a:latin typeface="Arial MT"/>
                <a:cs typeface="Arial MT"/>
              </a:rPr>
              <a:t>regression</a:t>
            </a:r>
            <a:r>
              <a:rPr lang="en-US" sz="2800" spc="-45" dirty="0">
                <a:solidFill>
                  <a:srgbClr val="171616"/>
                </a:solidFill>
                <a:latin typeface="Arial MT"/>
                <a:cs typeface="Arial MT"/>
              </a:rPr>
              <a:t> </a:t>
            </a:r>
            <a:r>
              <a:rPr lang="en-US" sz="2800" dirty="0">
                <a:solidFill>
                  <a:srgbClr val="171616"/>
                </a:solidFill>
                <a:latin typeface="Arial MT"/>
                <a:cs typeface="Arial MT"/>
              </a:rPr>
              <a:t>is</a:t>
            </a:r>
            <a:r>
              <a:rPr lang="en-US" sz="2800" spc="-45" dirty="0">
                <a:solidFill>
                  <a:srgbClr val="171616"/>
                </a:solidFill>
                <a:latin typeface="Arial MT"/>
                <a:cs typeface="Arial MT"/>
              </a:rPr>
              <a:t> </a:t>
            </a:r>
            <a:r>
              <a:rPr lang="en-US" sz="2800" dirty="0">
                <a:solidFill>
                  <a:srgbClr val="171616"/>
                </a:solidFill>
                <a:latin typeface="Arial MT"/>
                <a:cs typeface="Arial MT"/>
              </a:rPr>
              <a:t>used</a:t>
            </a:r>
            <a:r>
              <a:rPr lang="en-US" sz="2800" spc="-45" dirty="0">
                <a:solidFill>
                  <a:srgbClr val="171616"/>
                </a:solidFill>
                <a:latin typeface="Arial MT"/>
                <a:cs typeface="Arial MT"/>
              </a:rPr>
              <a:t> </a:t>
            </a:r>
            <a:r>
              <a:rPr lang="en-US" sz="2800" dirty="0">
                <a:solidFill>
                  <a:srgbClr val="171616"/>
                </a:solidFill>
                <a:latin typeface="Arial MT"/>
                <a:cs typeface="Arial MT"/>
              </a:rPr>
              <a:t>for</a:t>
            </a:r>
            <a:r>
              <a:rPr lang="en-US" sz="2800" spc="-40" dirty="0">
                <a:solidFill>
                  <a:srgbClr val="171616"/>
                </a:solidFill>
                <a:latin typeface="Arial MT"/>
                <a:cs typeface="Arial MT"/>
              </a:rPr>
              <a:t> </a:t>
            </a:r>
            <a:r>
              <a:rPr lang="en-US" sz="2800" dirty="0">
                <a:solidFill>
                  <a:srgbClr val="171616"/>
                </a:solidFill>
                <a:latin typeface="Arial MT"/>
                <a:cs typeface="Arial MT"/>
              </a:rPr>
              <a:t>model</a:t>
            </a:r>
            <a:r>
              <a:rPr lang="en-US" sz="2800" spc="-45" dirty="0">
                <a:solidFill>
                  <a:srgbClr val="171616"/>
                </a:solidFill>
                <a:latin typeface="Arial MT"/>
                <a:cs typeface="Arial MT"/>
              </a:rPr>
              <a:t> </a:t>
            </a:r>
            <a:r>
              <a:rPr lang="en-US" sz="2800" spc="-10" dirty="0">
                <a:solidFill>
                  <a:srgbClr val="171616"/>
                </a:solidFill>
                <a:latin typeface="Arial MT"/>
                <a:cs typeface="Arial MT"/>
              </a:rPr>
              <a:t>making </a:t>
            </a:r>
            <a:r>
              <a:rPr lang="en-US" sz="2800" dirty="0">
                <a:solidFill>
                  <a:srgbClr val="171616"/>
                </a:solidFill>
                <a:latin typeface="Arial MT"/>
                <a:cs typeface="Arial MT"/>
              </a:rPr>
              <a:t>and</a:t>
            </a:r>
            <a:r>
              <a:rPr lang="en-US" sz="2800" spc="-15" dirty="0">
                <a:solidFill>
                  <a:srgbClr val="171616"/>
                </a:solidFill>
                <a:latin typeface="Arial MT"/>
                <a:cs typeface="Arial MT"/>
              </a:rPr>
              <a:t> </a:t>
            </a:r>
            <a:r>
              <a:rPr lang="en-US" sz="2800" spc="-10" dirty="0">
                <a:solidFill>
                  <a:srgbClr val="171616"/>
                </a:solidFill>
                <a:latin typeface="Arial MT"/>
                <a:cs typeface="Arial MT"/>
              </a:rPr>
              <a:t>prediction.</a:t>
            </a:r>
            <a:endParaRPr lang="en-US" sz="2800" dirty="0">
              <a:latin typeface="Arial MT"/>
              <a:cs typeface="Arial MT"/>
            </a:endParaRPr>
          </a:p>
          <a:p>
            <a:pPr>
              <a:lnSpc>
                <a:spcPct val="100000"/>
              </a:lnSpc>
              <a:spcBef>
                <a:spcPts val="910"/>
              </a:spcBef>
              <a:buClr>
                <a:srgbClr val="171616"/>
              </a:buClr>
              <a:buFont typeface="Arial MT"/>
              <a:buAutoNum type="arabicPeriod"/>
            </a:pPr>
            <a:endParaRPr lang="en-US" sz="2800" dirty="0">
              <a:latin typeface="Arial MT"/>
              <a:cs typeface="Arial MT"/>
            </a:endParaRPr>
          </a:p>
          <a:p>
            <a:pPr marL="307975" indent="-295275">
              <a:lnSpc>
                <a:spcPct val="100000"/>
              </a:lnSpc>
              <a:spcBef>
                <a:spcPts val="5"/>
              </a:spcBef>
              <a:buAutoNum type="arabicPeriod"/>
              <a:tabLst>
                <a:tab pos="307975" algn="l"/>
              </a:tabLst>
            </a:pPr>
            <a:r>
              <a:rPr lang="en-US" sz="2800" dirty="0">
                <a:solidFill>
                  <a:srgbClr val="171616"/>
                </a:solidFill>
                <a:latin typeface="Arial MT"/>
                <a:cs typeface="Arial MT"/>
              </a:rPr>
              <a:t>Validation</a:t>
            </a:r>
            <a:r>
              <a:rPr lang="en-US" sz="2800" spc="-35" dirty="0">
                <a:solidFill>
                  <a:srgbClr val="171616"/>
                </a:solidFill>
                <a:latin typeface="Arial MT"/>
                <a:cs typeface="Arial MT"/>
              </a:rPr>
              <a:t> </a:t>
            </a:r>
            <a:r>
              <a:rPr lang="en-US" sz="2800" dirty="0">
                <a:solidFill>
                  <a:srgbClr val="171616"/>
                </a:solidFill>
                <a:latin typeface="Arial MT"/>
                <a:cs typeface="Arial MT"/>
              </a:rPr>
              <a:t>of</a:t>
            </a:r>
            <a:r>
              <a:rPr lang="en-US" sz="2800" spc="-30" dirty="0">
                <a:solidFill>
                  <a:srgbClr val="171616"/>
                </a:solidFill>
                <a:latin typeface="Arial MT"/>
                <a:cs typeface="Arial MT"/>
              </a:rPr>
              <a:t> </a:t>
            </a:r>
            <a:r>
              <a:rPr lang="en-US" sz="2800" dirty="0">
                <a:solidFill>
                  <a:srgbClr val="171616"/>
                </a:solidFill>
                <a:latin typeface="Arial MT"/>
                <a:cs typeface="Arial MT"/>
              </a:rPr>
              <a:t>the</a:t>
            </a:r>
            <a:r>
              <a:rPr lang="en-US" sz="2800" spc="-30" dirty="0">
                <a:solidFill>
                  <a:srgbClr val="171616"/>
                </a:solidFill>
                <a:latin typeface="Arial MT"/>
                <a:cs typeface="Arial MT"/>
              </a:rPr>
              <a:t> </a:t>
            </a:r>
            <a:r>
              <a:rPr lang="en-US" sz="2800" spc="-10" dirty="0">
                <a:solidFill>
                  <a:srgbClr val="171616"/>
                </a:solidFill>
                <a:latin typeface="Arial MT"/>
                <a:cs typeface="Arial MT"/>
              </a:rPr>
              <a:t>model.</a:t>
            </a:r>
          </a:p>
          <a:p>
            <a:pPr marL="307975" indent="-295275">
              <a:lnSpc>
                <a:spcPct val="100000"/>
              </a:lnSpc>
              <a:spcBef>
                <a:spcPts val="5"/>
              </a:spcBef>
              <a:buAutoNum type="arabicPeriod"/>
              <a:tabLst>
                <a:tab pos="307975" algn="l"/>
              </a:tabLst>
            </a:pPr>
            <a:endParaRPr lang="en-US" sz="2800" spc="-10" dirty="0">
              <a:solidFill>
                <a:srgbClr val="171616"/>
              </a:solidFill>
              <a:latin typeface="Arial MT"/>
              <a:cs typeface="Arial MT"/>
            </a:endParaRPr>
          </a:p>
          <a:p>
            <a:pPr marL="307975" indent="-295275">
              <a:lnSpc>
                <a:spcPct val="100000"/>
              </a:lnSpc>
              <a:spcBef>
                <a:spcPts val="5"/>
              </a:spcBef>
              <a:buAutoNum type="arabicPeriod"/>
              <a:tabLst>
                <a:tab pos="307975" algn="l"/>
              </a:tabLst>
            </a:pPr>
            <a:r>
              <a:rPr lang="en-IN" sz="2800" dirty="0">
                <a:solidFill>
                  <a:srgbClr val="171616"/>
                </a:solidFill>
                <a:latin typeface="Arial MT"/>
                <a:cs typeface="Arial MT"/>
              </a:rPr>
              <a:t>Model</a:t>
            </a:r>
            <a:r>
              <a:rPr lang="en-IN" sz="2800" spc="-30" dirty="0">
                <a:solidFill>
                  <a:srgbClr val="171616"/>
                </a:solidFill>
                <a:latin typeface="Arial MT"/>
                <a:cs typeface="Arial MT"/>
              </a:rPr>
              <a:t> </a:t>
            </a:r>
            <a:r>
              <a:rPr lang="en-IN" sz="2800" spc="-10" dirty="0">
                <a:solidFill>
                  <a:srgbClr val="171616"/>
                </a:solidFill>
                <a:latin typeface="Arial MT"/>
                <a:cs typeface="Arial MT"/>
              </a:rPr>
              <a:t>presentation</a:t>
            </a:r>
          </a:p>
          <a:p>
            <a:pPr marL="307975" indent="-295275">
              <a:lnSpc>
                <a:spcPct val="100000"/>
              </a:lnSpc>
              <a:spcBef>
                <a:spcPts val="5"/>
              </a:spcBef>
              <a:buAutoNum type="arabicPeriod"/>
              <a:tabLst>
                <a:tab pos="307975" algn="l"/>
              </a:tabLst>
            </a:pPr>
            <a:endParaRPr lang="en-IN" sz="2800" spc="-10" dirty="0">
              <a:solidFill>
                <a:srgbClr val="171616"/>
              </a:solidFill>
              <a:latin typeface="Arial MT"/>
              <a:cs typeface="Arial MT"/>
            </a:endParaRPr>
          </a:p>
          <a:p>
            <a:endParaRPr lang="en-IN" dirty="0"/>
          </a:p>
        </p:txBody>
      </p:sp>
    </p:spTree>
    <p:extLst>
      <p:ext uri="{BB962C8B-B14F-4D97-AF65-F5344CB8AC3E}">
        <p14:creationId xmlns:p14="http://schemas.microsoft.com/office/powerpoint/2010/main" val="325210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0970-DD01-CE0D-03B8-D561456B2E2E}"/>
              </a:ext>
            </a:extLst>
          </p:cNvPr>
          <p:cNvSpPr>
            <a:spLocks noGrp="1"/>
          </p:cNvSpPr>
          <p:nvPr>
            <p:ph type="title"/>
          </p:nvPr>
        </p:nvSpPr>
        <p:spPr>
          <a:xfrm>
            <a:off x="838200" y="215561"/>
            <a:ext cx="10515600" cy="1325563"/>
          </a:xfrm>
        </p:spPr>
        <p:txBody>
          <a:bodyPr/>
          <a:lstStyle/>
          <a:p>
            <a:pPr algn="ctr"/>
            <a:r>
              <a:rPr lang="en-IN" u="sng" dirty="0"/>
              <a:t>EDA</a:t>
            </a:r>
          </a:p>
        </p:txBody>
      </p:sp>
      <p:pic>
        <p:nvPicPr>
          <p:cNvPr id="4" name="object 3">
            <a:extLst>
              <a:ext uri="{FF2B5EF4-FFF2-40B4-BE49-F238E27FC236}">
                <a16:creationId xmlns:a16="http://schemas.microsoft.com/office/drawing/2014/main" id="{749473D6-5E3E-9D6E-642C-40E3B15406CF}"/>
              </a:ext>
            </a:extLst>
          </p:cNvPr>
          <p:cNvPicPr/>
          <p:nvPr/>
        </p:nvPicPr>
        <p:blipFill>
          <a:blip r:embed="rId2" cstate="print"/>
          <a:stretch>
            <a:fillRect/>
          </a:stretch>
        </p:blipFill>
        <p:spPr>
          <a:xfrm>
            <a:off x="2306548" y="1541124"/>
            <a:ext cx="7825483" cy="4985339"/>
          </a:xfrm>
          <a:prstGeom prst="rect">
            <a:avLst/>
          </a:prstGeom>
        </p:spPr>
      </p:pic>
    </p:spTree>
    <p:extLst>
      <p:ext uri="{BB962C8B-B14F-4D97-AF65-F5344CB8AC3E}">
        <p14:creationId xmlns:p14="http://schemas.microsoft.com/office/powerpoint/2010/main" val="29299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46D7-C953-6683-7C4F-D0C2F6CB6934}"/>
              </a:ext>
            </a:extLst>
          </p:cNvPr>
          <p:cNvSpPr>
            <a:spLocks noGrp="1"/>
          </p:cNvSpPr>
          <p:nvPr>
            <p:ph type="title"/>
          </p:nvPr>
        </p:nvSpPr>
        <p:spPr/>
        <p:txBody>
          <a:bodyPr/>
          <a:lstStyle/>
          <a:p>
            <a:pPr algn="ctr"/>
            <a:r>
              <a:rPr lang="en-IN" b="1" dirty="0"/>
              <a:t>Box Plot</a:t>
            </a:r>
          </a:p>
        </p:txBody>
      </p:sp>
      <p:pic>
        <p:nvPicPr>
          <p:cNvPr id="4" name="object 5">
            <a:extLst>
              <a:ext uri="{FF2B5EF4-FFF2-40B4-BE49-F238E27FC236}">
                <a16:creationId xmlns:a16="http://schemas.microsoft.com/office/drawing/2014/main" id="{E9044F3F-4373-113F-2EB3-2F0EEC8BF641}"/>
              </a:ext>
            </a:extLst>
          </p:cNvPr>
          <p:cNvPicPr/>
          <p:nvPr/>
        </p:nvPicPr>
        <p:blipFill>
          <a:blip r:embed="rId2" cstate="print"/>
          <a:stretch>
            <a:fillRect/>
          </a:stretch>
        </p:blipFill>
        <p:spPr>
          <a:xfrm>
            <a:off x="1137875" y="1928264"/>
            <a:ext cx="10344149" cy="3771899"/>
          </a:xfrm>
          <a:prstGeom prst="rect">
            <a:avLst/>
          </a:prstGeom>
        </p:spPr>
      </p:pic>
    </p:spTree>
    <p:extLst>
      <p:ext uri="{BB962C8B-B14F-4D97-AF65-F5344CB8AC3E}">
        <p14:creationId xmlns:p14="http://schemas.microsoft.com/office/powerpoint/2010/main" val="234350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BE22-D5E2-F337-ADAE-69294DC2B21E}"/>
              </a:ext>
            </a:extLst>
          </p:cNvPr>
          <p:cNvSpPr>
            <a:spLocks noGrp="1"/>
          </p:cNvSpPr>
          <p:nvPr>
            <p:ph type="title"/>
          </p:nvPr>
        </p:nvSpPr>
        <p:spPr/>
        <p:txBody>
          <a:bodyPr/>
          <a:lstStyle/>
          <a:p>
            <a:pPr algn="ctr"/>
            <a:r>
              <a:rPr lang="en-IN" b="1" dirty="0"/>
              <a:t>Heat Map</a:t>
            </a:r>
          </a:p>
        </p:txBody>
      </p:sp>
      <p:pic>
        <p:nvPicPr>
          <p:cNvPr id="5" name="object 6">
            <a:extLst>
              <a:ext uri="{FF2B5EF4-FFF2-40B4-BE49-F238E27FC236}">
                <a16:creationId xmlns:a16="http://schemas.microsoft.com/office/drawing/2014/main" id="{88AF756F-DF0F-756F-A0D7-56C2C1278FC1}"/>
              </a:ext>
            </a:extLst>
          </p:cNvPr>
          <p:cNvPicPr/>
          <p:nvPr/>
        </p:nvPicPr>
        <p:blipFill>
          <a:blip r:embed="rId2" cstate="print"/>
          <a:stretch>
            <a:fillRect/>
          </a:stretch>
        </p:blipFill>
        <p:spPr>
          <a:xfrm>
            <a:off x="1652427" y="1485458"/>
            <a:ext cx="8887146" cy="4822874"/>
          </a:xfrm>
          <a:prstGeom prst="rect">
            <a:avLst/>
          </a:prstGeom>
        </p:spPr>
      </p:pic>
    </p:spTree>
    <p:extLst>
      <p:ext uri="{BB962C8B-B14F-4D97-AF65-F5344CB8AC3E}">
        <p14:creationId xmlns:p14="http://schemas.microsoft.com/office/powerpoint/2010/main" val="11299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248</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Arial MT</vt:lpstr>
      <vt:lpstr>Calibri</vt:lpstr>
      <vt:lpstr>Calibri Light</vt:lpstr>
      <vt:lpstr>Times New Roman</vt:lpstr>
      <vt:lpstr>Verdana</vt:lpstr>
      <vt:lpstr>Wingdings</vt:lpstr>
      <vt:lpstr>Office Theme</vt:lpstr>
      <vt:lpstr>LEADS SCORING PROJECT </vt:lpstr>
      <vt:lpstr>PROBLEM STATEMENT</vt:lpstr>
      <vt:lpstr>PROPOSED METHODOLOGY</vt:lpstr>
      <vt:lpstr>Exploratory Data Analysis (EDA) </vt:lpstr>
      <vt:lpstr>EDA</vt:lpstr>
      <vt:lpstr>Box Plot</vt:lpstr>
      <vt:lpstr>Heat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PROJECT</dc:title>
  <dc:creator>Ruchi Patel</dc:creator>
  <cp:lastModifiedBy>Ruchi Patel</cp:lastModifiedBy>
  <cp:revision>2</cp:revision>
  <dcterms:created xsi:type="dcterms:W3CDTF">2024-05-02T12:28:15Z</dcterms:created>
  <dcterms:modified xsi:type="dcterms:W3CDTF">2024-05-03T07:26:48Z</dcterms:modified>
</cp:coreProperties>
</file>