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750" r:id="rId5"/>
    <p:sldMasterId id="2147485758" r:id="rId6"/>
  </p:sldMasterIdLst>
  <p:notesMasterIdLst>
    <p:notesMasterId r:id="rId23"/>
  </p:notesMasterIdLst>
  <p:handoutMasterIdLst>
    <p:handoutMasterId r:id="rId24"/>
  </p:handoutMasterIdLst>
  <p:sldIdLst>
    <p:sldId id="415" r:id="rId7"/>
    <p:sldId id="642" r:id="rId8"/>
    <p:sldId id="1757" r:id="rId9"/>
    <p:sldId id="1764" r:id="rId10"/>
    <p:sldId id="1765" r:id="rId11"/>
    <p:sldId id="1760" r:id="rId12"/>
    <p:sldId id="1766" r:id="rId13"/>
    <p:sldId id="1758" r:id="rId14"/>
    <p:sldId id="1762" r:id="rId15"/>
    <p:sldId id="1763" r:id="rId16"/>
    <p:sldId id="1759" r:id="rId17"/>
    <p:sldId id="1051" r:id="rId18"/>
    <p:sldId id="1052" r:id="rId19"/>
    <p:sldId id="1053" r:id="rId20"/>
    <p:sldId id="1054" r:id="rId21"/>
    <p:sldId id="1055" r:id="rId22"/>
  </p:sldIdLst>
  <p:sldSz cx="10110788" cy="7583488"/>
  <p:notesSz cx="6794500" cy="9906000"/>
  <p:defaultTextStyle>
    <a:defPPr>
      <a:defRPr lang="en-US"/>
    </a:defPPr>
    <a:lvl1pPr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02734" indent="-45993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007048" indent="-93569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511370" indent="-141147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15687" indent="-188724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3706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0445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7187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3929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69" userDrawn="1">
          <p15:clr>
            <a:srgbClr val="A4A3A4"/>
          </p15:clr>
        </p15:guide>
        <p15:guide id="2" orient="horz" pos="4093" userDrawn="1">
          <p15:clr>
            <a:srgbClr val="A4A3A4"/>
          </p15:clr>
        </p15:guide>
        <p15:guide id="3" orient="horz" pos="1353" userDrawn="1">
          <p15:clr>
            <a:srgbClr val="A4A3A4"/>
          </p15:clr>
        </p15:guide>
        <p15:guide id="4" orient="horz" pos="4405" userDrawn="1">
          <p15:clr>
            <a:srgbClr val="A4A3A4"/>
          </p15:clr>
        </p15:guide>
        <p15:guide id="5" orient="horz" pos="589" userDrawn="1">
          <p15:clr>
            <a:srgbClr val="A4A3A4"/>
          </p15:clr>
        </p15:guide>
        <p15:guide id="6" orient="horz" pos="349" userDrawn="1">
          <p15:clr>
            <a:srgbClr val="A4A3A4"/>
          </p15:clr>
        </p15:guide>
        <p15:guide id="7" pos="3070" userDrawn="1">
          <p15:clr>
            <a:srgbClr val="A4A3A4"/>
          </p15:clr>
        </p15:guide>
        <p15:guide id="8" pos="497" userDrawn="1">
          <p15:clr>
            <a:srgbClr val="A4A3A4"/>
          </p15:clr>
        </p15:guide>
        <p15:guide id="9" pos="3281" userDrawn="1">
          <p15:clr>
            <a:srgbClr val="A4A3A4"/>
          </p15:clr>
        </p15:guide>
        <p15:guide id="10" pos="6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15A"/>
    <a:srgbClr val="CDD1B9"/>
    <a:srgbClr val="4AB6B1"/>
    <a:srgbClr val="006D9C"/>
    <a:srgbClr val="595959"/>
    <a:srgbClr val="357868"/>
    <a:srgbClr val="FFFFFF"/>
    <a:srgbClr val="F48884"/>
    <a:srgbClr val="F06277"/>
    <a:srgbClr val="00A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366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306" y="53"/>
      </p:cViewPr>
      <p:guideLst>
        <p:guide orient="horz" pos="1069"/>
        <p:guide orient="horz" pos="4093"/>
        <p:guide orient="horz" pos="1353"/>
        <p:guide orient="horz" pos="4405"/>
        <p:guide orient="horz" pos="589"/>
        <p:guide orient="horz" pos="349"/>
        <p:guide pos="3070"/>
        <p:guide pos="497"/>
        <p:guide pos="3281"/>
        <p:guide pos="6041"/>
      </p:guideLst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200" d="100"/>
        <a:sy n="200" d="100"/>
      </p:scale>
      <p:origin x="0" y="32694"/>
    </p:cViewPr>
  </p:sorterViewPr>
  <p:notesViewPr>
    <p:cSldViewPr snapToGrid="0" snapToObjects="1" showGuides="1">
      <p:cViewPr varScale="1">
        <p:scale>
          <a:sx n="50" d="100"/>
          <a:sy n="50" d="100"/>
        </p:scale>
        <p:origin x="2898" y="42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3CC7A5-195C-4FD6-B5D8-BB1D149E9754}" type="datetime1">
              <a:rPr lang="en-US">
                <a:latin typeface="Trebuchet MS" panose="020B0603020202020204" pitchFamily="34" charset="0"/>
              </a:rPr>
              <a:pPr>
                <a:defRPr/>
              </a:pPr>
              <a:t>11/4/2022</a:t>
            </a:fld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E59131-C38B-482F-9701-86630C7D2377}" type="slidenum">
              <a:rPr lang="en-GB">
                <a:latin typeface="Trebuchet MS" panose="020B0603020202020204" pitchFamily="34" charset="0"/>
              </a:rPr>
              <a:pPr>
                <a:defRPr/>
              </a:pPr>
              <a:t>‹#›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13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anose="020B060302020202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F8713C71-623D-4DF8-8FC8-49B48D3F9596}" type="datetime1">
              <a:rPr lang="en-US" smtClean="0"/>
              <a:pPr>
                <a:defRPr/>
              </a:pPr>
              <a:t>11/4/2022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anose="020B060302020202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66230B9E-339E-4C05-815A-A8B279EF498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135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674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34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02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69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3706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445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187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929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30B9E-339E-4C05-815A-A8B279EF498A}" type="slidenum">
              <a:rPr lang="en-GB" smtClean="0"/>
              <a:pPr>
                <a:defRPr/>
              </a:pPr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16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61" y="1326558"/>
            <a:ext cx="8242490" cy="1001597"/>
          </a:xfrm>
          <a:prstGeom prst="rect">
            <a:avLst/>
          </a:prstGeom>
        </p:spPr>
        <p:txBody>
          <a:bodyPr bIns="113553" anchor="b"/>
          <a:lstStyle>
            <a:lvl1pPr>
              <a:tabLst/>
              <a:defRPr sz="3600" b="1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6360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and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/>
          <p:cNvCxnSpPr>
            <a:cxnSpLocks noChangeShapeType="1"/>
          </p:cNvCxnSpPr>
          <p:nvPr userDrawn="1"/>
        </p:nvCxnSpPr>
        <p:spPr bwMode="auto">
          <a:xfrm>
            <a:off x="541536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Straight Connector 15"/>
          <p:cNvCxnSpPr>
            <a:cxnSpLocks noChangeShapeType="1"/>
          </p:cNvCxnSpPr>
          <p:nvPr userDrawn="1"/>
        </p:nvCxnSpPr>
        <p:spPr bwMode="auto">
          <a:xfrm>
            <a:off x="5236971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10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624761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" y="7042166"/>
            <a:ext cx="1676564" cy="542925"/>
            <a:chOff x="1" y="7040563"/>
            <a:chExt cx="1670364" cy="542925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1" y="7212339"/>
              <a:ext cx="1491492" cy="371149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0092D0"/>
                  </a:solidFill>
                  <a:latin typeface="Trebuchet MS" panose="020B0603020202020204" pitchFamily="34" charset="0"/>
                  <a:cs typeface="+mn-cs"/>
                </a:rPr>
                <a:t>Human Resources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" y="7040563"/>
              <a:ext cx="1670364" cy="178486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0018A8"/>
                  </a:solidFill>
                  <a:latin typeface="Trebuchet MS" panose="020B0603020202020204" pitchFamily="34" charset="0"/>
                </a:rPr>
                <a:t>Deutsche Bank Group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3" y="504005"/>
            <a:ext cx="8487988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US" sz="26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795" y="2149202"/>
            <a:ext cx="4334291" cy="43200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276" y="2149202"/>
            <a:ext cx="4334291" cy="43200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795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68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37276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21"/>
          </p:nvPr>
        </p:nvSpPr>
        <p:spPr>
          <a:xfrm>
            <a:off x="2065806" y="7446587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4818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>
            <a:cxnSpLocks noChangeShapeType="1"/>
          </p:cNvCxnSpPr>
          <p:nvPr userDrawn="1"/>
        </p:nvCxnSpPr>
        <p:spPr bwMode="auto">
          <a:xfrm>
            <a:off x="541536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15"/>
          <p:cNvCxnSpPr>
            <a:cxnSpLocks noChangeShapeType="1"/>
          </p:cNvCxnSpPr>
          <p:nvPr userDrawn="1"/>
        </p:nvCxnSpPr>
        <p:spPr bwMode="auto">
          <a:xfrm>
            <a:off x="5236971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56900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1" y="504005"/>
            <a:ext cx="8489367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795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37276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1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1740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602459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04005"/>
            <a:ext cx="8487988" cy="57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400" kern="1200" noProof="0" smtClean="0">
                <a:solidFill>
                  <a:schemeClr val="bg1"/>
                </a:solidFill>
                <a:latin typeface="Trebuchet MS" panose="020B0603020202020204" pitchFamily="34" charset="0"/>
                <a:ea typeface="ＭＳ Ｐゴシック" pitchFamily="34" charset="-128"/>
                <a:cs typeface="Trebuchet MS" panose="020B0603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0"/>
          </p:nvPr>
        </p:nvSpPr>
        <p:spPr>
          <a:xfrm>
            <a:off x="531984" y="7446587"/>
            <a:ext cx="1392066" cy="1384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142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613610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23495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pos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4"/>
          <p:cNvSpPr txBox="1">
            <a:spLocks noChangeArrowheads="1"/>
          </p:cNvSpPr>
          <p:nvPr userDrawn="1"/>
        </p:nvSpPr>
        <p:spPr bwMode="auto">
          <a:xfrm rot="16200000">
            <a:off x="-24336" y="-595504"/>
            <a:ext cx="888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12.5 cm (4.92 in)</a:t>
            </a:r>
          </a:p>
        </p:txBody>
      </p:sp>
      <p:sp>
        <p:nvSpPr>
          <p:cNvPr id="4" name="TextBox 54"/>
          <p:cNvSpPr txBox="1">
            <a:spLocks noChangeArrowheads="1"/>
          </p:cNvSpPr>
          <p:nvPr userDrawn="1"/>
        </p:nvSpPr>
        <p:spPr bwMode="auto">
          <a:xfrm rot="16200000">
            <a:off x="4338411" y="-559784"/>
            <a:ext cx="8271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0.5 cm (0.20 in)</a:t>
            </a:r>
          </a:p>
        </p:txBody>
      </p:sp>
      <p:sp>
        <p:nvSpPr>
          <p:cNvPr id="5" name="TextBox 54"/>
          <p:cNvSpPr txBox="1">
            <a:spLocks noChangeArrowheads="1"/>
          </p:cNvSpPr>
          <p:nvPr userDrawn="1"/>
        </p:nvSpPr>
        <p:spPr bwMode="auto">
          <a:xfrm rot="16200000">
            <a:off x="4942060" y="-559784"/>
            <a:ext cx="8271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0.5 cm (0.20 in)</a:t>
            </a:r>
          </a:p>
        </p:txBody>
      </p:sp>
      <p:sp>
        <p:nvSpPr>
          <p:cNvPr id="6" name="TextBox 54"/>
          <p:cNvSpPr txBox="1">
            <a:spLocks noChangeArrowheads="1"/>
          </p:cNvSpPr>
          <p:nvPr userDrawn="1"/>
        </p:nvSpPr>
        <p:spPr bwMode="auto">
          <a:xfrm rot="16200000">
            <a:off x="9245481" y="-595504"/>
            <a:ext cx="888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12.5 cm (4.92 in)</a:t>
            </a:r>
          </a:p>
        </p:txBody>
      </p:sp>
      <p:sp>
        <p:nvSpPr>
          <p:cNvPr id="7" name="TextBox 54"/>
          <p:cNvSpPr txBox="1">
            <a:spLocks noChangeArrowheads="1"/>
          </p:cNvSpPr>
          <p:nvPr userDrawn="1"/>
        </p:nvSpPr>
        <p:spPr bwMode="auto">
          <a:xfrm>
            <a:off x="-1450217" y="357796"/>
            <a:ext cx="137217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Logo top 9.03 cm (3.55 in)</a:t>
            </a:r>
          </a:p>
        </p:txBody>
      </p:sp>
      <p:sp>
        <p:nvSpPr>
          <p:cNvPr id="8" name="TextBox 54"/>
          <p:cNvSpPr txBox="1">
            <a:spLocks noChangeArrowheads="1"/>
          </p:cNvSpPr>
          <p:nvPr userDrawn="1"/>
        </p:nvSpPr>
        <p:spPr bwMode="auto">
          <a:xfrm rot="16200000">
            <a:off x="-634877" y="-942372"/>
            <a:ext cx="15485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13.25 cm – identifier (5.51 in)</a:t>
            </a:r>
          </a:p>
        </p:txBody>
      </p:sp>
      <p:sp>
        <p:nvSpPr>
          <p:cNvPr id="9" name="TextBox 54"/>
          <p:cNvSpPr txBox="1">
            <a:spLocks noChangeArrowheads="1"/>
          </p:cNvSpPr>
          <p:nvPr userDrawn="1"/>
        </p:nvSpPr>
        <p:spPr bwMode="auto">
          <a:xfrm>
            <a:off x="-2793527" y="1558738"/>
            <a:ext cx="271548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Top text box without title content 5.72 cm (2.25 in)</a:t>
            </a:r>
          </a:p>
        </p:txBody>
      </p:sp>
      <p:sp>
        <p:nvSpPr>
          <p:cNvPr id="10" name="TextBox 54"/>
          <p:cNvSpPr txBox="1">
            <a:spLocks noChangeArrowheads="1"/>
          </p:cNvSpPr>
          <p:nvPr userDrawn="1"/>
        </p:nvSpPr>
        <p:spPr bwMode="auto">
          <a:xfrm>
            <a:off x="-1182510" y="6848292"/>
            <a:ext cx="11044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Line 9.03cm (3.55 in)</a:t>
            </a:r>
          </a:p>
        </p:txBody>
      </p:sp>
      <p:sp>
        <p:nvSpPr>
          <p:cNvPr id="11" name="TextBox 54"/>
          <p:cNvSpPr txBox="1">
            <a:spLocks noChangeArrowheads="1"/>
          </p:cNvSpPr>
          <p:nvPr userDrawn="1"/>
        </p:nvSpPr>
        <p:spPr bwMode="auto">
          <a:xfrm>
            <a:off x="-2622010" y="1957199"/>
            <a:ext cx="25439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Top text box with title content 4.56 cm (1.80 in)</a:t>
            </a:r>
          </a:p>
        </p:txBody>
      </p:sp>
      <p:sp>
        <p:nvSpPr>
          <p:cNvPr id="12" name="TextBox 54"/>
          <p:cNvSpPr txBox="1">
            <a:spLocks noChangeArrowheads="1"/>
          </p:cNvSpPr>
          <p:nvPr userDrawn="1"/>
        </p:nvSpPr>
        <p:spPr bwMode="auto">
          <a:xfrm>
            <a:off x="-1878211" y="1068202"/>
            <a:ext cx="18001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Title box bottom 7.03 cm (2.77 in)</a:t>
            </a:r>
          </a:p>
        </p:txBody>
      </p:sp>
      <p:sp>
        <p:nvSpPr>
          <p:cNvPr id="13" name="TextBox 54"/>
          <p:cNvSpPr txBox="1">
            <a:spLocks noChangeArrowheads="1"/>
          </p:cNvSpPr>
          <p:nvPr userDrawn="1"/>
        </p:nvSpPr>
        <p:spPr bwMode="auto">
          <a:xfrm>
            <a:off x="-1849359" y="6276788"/>
            <a:ext cx="17713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Bottom text box 7.44 cm (2.93 in)</a:t>
            </a:r>
          </a:p>
        </p:txBody>
      </p:sp>
      <p:cxnSp>
        <p:nvCxnSpPr>
          <p:cNvPr id="14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48777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9" name="Title 178"/>
          <p:cNvSpPr>
            <a:spLocks noGrp="1"/>
          </p:cNvSpPr>
          <p:nvPr>
            <p:ph type="title"/>
          </p:nvPr>
        </p:nvSpPr>
        <p:spPr>
          <a:xfrm>
            <a:off x="0" y="504005"/>
            <a:ext cx="8489367" cy="564197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tabLst/>
              <a:defRPr lang="en-GB" sz="2400" b="1" kern="1200" baseline="0" dirty="0">
                <a:solidFill>
                  <a:schemeClr val="bg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0766546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0" y="383458"/>
            <a:ext cx="8242490" cy="661587"/>
          </a:xfrm>
          <a:prstGeom prst="rect">
            <a:avLst/>
          </a:prstGeom>
        </p:spPr>
        <p:txBody>
          <a:bodyPr bIns="113553" anchor="b"/>
          <a:lstStyle>
            <a:lvl1pPr>
              <a:tabLst/>
              <a:defRPr sz="2400" b="1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188296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4149" y="423272"/>
            <a:ext cx="7762491" cy="367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4" b="0" i="0">
                <a:solidFill>
                  <a:schemeClr val="bg1"/>
                </a:solidFill>
                <a:latin typeface="Cambria" panose="02040503050406030204" pitchFamily="18" charset="0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6618" y="4246754"/>
            <a:ext cx="707755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0342" y="7120548"/>
            <a:ext cx="1964474" cy="240963"/>
          </a:xfrm>
          <a:prstGeom prst="rect">
            <a:avLst/>
          </a:prstGeom>
        </p:spPr>
        <p:txBody>
          <a:bodyPr lIns="0" tIns="0" rIns="0" bIns="0"/>
          <a:lstStyle>
            <a:lvl1pPr>
              <a:defRPr sz="816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962">
              <a:lnSpc>
                <a:spcPts val="929"/>
              </a:lnSpc>
            </a:pPr>
            <a:r>
              <a:rPr lang="en-US" spc="-6">
                <a:solidFill>
                  <a:prstClr val="black"/>
                </a:solidFill>
                <a:latin typeface="Cambria" panose="02040503050406030204" pitchFamily="18" charset="0"/>
              </a:rPr>
              <a:t>www.neueda.com</a:t>
            </a:r>
          </a:p>
          <a:p>
            <a:pPr marL="12962"/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© </a:t>
            </a:r>
            <a:r>
              <a:rPr lang="en-US" spc="-6">
                <a:solidFill>
                  <a:prstClr val="black"/>
                </a:solidFill>
                <a:latin typeface="Cambria" panose="02040503050406030204" pitchFamily="18" charset="0"/>
              </a:rPr>
              <a:t>Neueda 2017 </a:t>
            </a: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– For </a:t>
            </a:r>
            <a:r>
              <a:rPr lang="en-US" spc="-6">
                <a:solidFill>
                  <a:prstClr val="black"/>
                </a:solidFill>
                <a:latin typeface="Cambria" panose="02040503050406030204" pitchFamily="18" charset="0"/>
              </a:rPr>
              <a:t>use within Citi</a:t>
            </a:r>
            <a:r>
              <a:rPr lang="en-US" spc="-61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Pune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5540" y="7125580"/>
            <a:ext cx="2325481" cy="30623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pPr>
              <a:buClrTx/>
              <a:buFontTx/>
              <a:buNone/>
            </a:pPr>
            <a:fld id="{1D8BD707-D9CF-40AE-B4C6-C98DA3205C09}" type="datetimeFigureOut">
              <a:rPr lang="en-US" sz="1990" kern="1200" smtClean="0">
                <a:solidFill>
                  <a:prstClr val="black">
                    <a:tint val="75000"/>
                  </a:prstClr>
                </a:solidFill>
              </a:rPr>
              <a:pPr>
                <a:buClrTx/>
                <a:buFontTx/>
                <a:buNone/>
              </a:pPr>
              <a:t>11/4/2022</a:t>
            </a:fld>
            <a:endParaRPr lang="en-US" sz="1990" kern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8741" y="7072775"/>
            <a:ext cx="672109" cy="140435"/>
          </a:xfrm>
          <a:prstGeom prst="rect">
            <a:avLst/>
          </a:prstGeom>
        </p:spPr>
        <p:txBody>
          <a:bodyPr lIns="0" tIns="0" rIns="0" bIns="0"/>
          <a:lstStyle>
            <a:lvl1pPr>
              <a:defRPr sz="816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9997">
              <a:lnSpc>
                <a:spcPts val="929"/>
              </a:lnSpc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Page </a:t>
            </a:r>
            <a:fld id="{81D60167-4931-47E6-BA6A-407CBD079E47}" type="slidenum">
              <a:rPr smtClean="0">
                <a:solidFill>
                  <a:prstClr val="black"/>
                </a:solidFill>
                <a:latin typeface="Cambria" panose="02040503050406030204" pitchFamily="18" charset="0"/>
              </a:rPr>
              <a:pPr marL="69997">
                <a:lnSpc>
                  <a:spcPts val="929"/>
                </a:lnSpc>
              </a:pPr>
              <a:t>‹#›</a:t>
            </a:fld>
            <a:r>
              <a:rPr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spc="-6">
                <a:solidFill>
                  <a:prstClr val="black"/>
                </a:solidFill>
                <a:latin typeface="Cambria" panose="02040503050406030204" pitchFamily="18" charset="0"/>
              </a:rPr>
              <a:t>of</a:t>
            </a:r>
            <a:r>
              <a:rPr spc="-97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spc="-6">
                <a:solidFill>
                  <a:prstClr val="black"/>
                </a:solidFill>
                <a:latin typeface="Cambria" panose="02040503050406030204" pitchFamily="18" charset="0"/>
              </a:rPr>
              <a:t>89</a:t>
            </a:r>
            <a:endParaRPr spc="-6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4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1E211F08-597D-4714-A231-927134E81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954" y="1728792"/>
            <a:ext cx="9029307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4" rIns="0" bIns="35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F0ECE30-A2A5-47A7-8449-8844D5A80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3040" y="283976"/>
            <a:ext cx="8489367" cy="39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39456" bIns="0" numCol="1" anchor="t" anchorCtr="0" compatLnSpc="1">
            <a:prstTxWarp prst="textNoShape">
              <a:avLst/>
            </a:prstTxWarp>
          </a:bodyPr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4340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2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64" y="3951027"/>
            <a:ext cx="8242491" cy="1001597"/>
          </a:xfrm>
        </p:spPr>
        <p:txBody>
          <a:bodyPr bIns="125874" anchor="b"/>
          <a:lstStyle>
            <a:lvl1pPr>
              <a:tabLst/>
              <a:defRPr sz="3200" b="0" baseline="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8364" y="4952610"/>
            <a:ext cx="8242491" cy="647014"/>
          </a:xfrm>
        </p:spPr>
        <p:txBody>
          <a:bodyPr bIns="276920" anchor="b">
            <a:noAutofit/>
          </a:bodyPr>
          <a:lstStyle>
            <a:lvl1pPr eaLnBrk="0" hangingPunct="0">
              <a:spcBef>
                <a:spcPct val="0"/>
              </a:spcBef>
              <a:spcAft>
                <a:spcPts val="0"/>
              </a:spcAft>
              <a:defRPr b="0" baseline="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fc" descr="For internal use only"/>
          <p:cNvSpPr txBox="1"/>
          <p:nvPr userDrawn="1"/>
        </p:nvSpPr>
        <p:spPr bwMode="ltGray">
          <a:xfrm>
            <a:off x="0" y="7390447"/>
            <a:ext cx="10110788" cy="2327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US" sz="850" b="0" i="0" u="none" baseline="0" dirty="0">
                <a:solidFill>
                  <a:srgbClr val="000000"/>
                </a:solidFill>
                <a:latin typeface="arial unicode ms" panose="020B0604020202020204" pitchFamily="34" charset="-128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3723020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51" y="2149491"/>
            <a:ext cx="8242500" cy="1001597"/>
          </a:xfrm>
          <a:noFill/>
          <a:ln w="9525" algn="ctr">
            <a:noFill/>
            <a:miter lim="800000"/>
            <a:headEnd/>
            <a:tailEnd/>
          </a:ln>
        </p:spPr>
        <p:txBody>
          <a:bodyPr rIns="0" bIns="125874" anchor="b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GB" sz="3200" b="0" baseline="0" dirty="0">
                <a:solidFill>
                  <a:srgbClr val="000000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8351" y="3151070"/>
            <a:ext cx="8242500" cy="982800"/>
          </a:xfrm>
          <a:noFill/>
          <a:ln w="9525" algn="ctr">
            <a:noFill/>
            <a:miter lim="800000"/>
            <a:headEnd/>
            <a:tailEnd/>
          </a:ln>
        </p:spPr>
        <p:txBody>
          <a:bodyPr bIns="27692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defRPr lang="en-US" sz="2200" b="0" kern="1200" baseline="0" noProof="0" dirty="0" smtClean="0">
                <a:solidFill>
                  <a:srgbClr val="00000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974418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- content are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580157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41788" y="1641889"/>
            <a:ext cx="9029774" cy="4741200"/>
          </a:xfrm>
        </p:spPr>
        <p:txBody>
          <a:bodyPr/>
          <a:lstStyle>
            <a:lvl1pPr marL="0" indent="0">
              <a:defRPr baseline="0">
                <a:solidFill>
                  <a:srgbClr val="0092D0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951" y="341777"/>
            <a:ext cx="8489367" cy="75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tabLst/>
              <a:defRPr lang="en-US" sz="2400" b="1" kern="1200" noProof="0" smtClean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Trebuchet MS" panose="020B0603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600671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and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>
            <a:cxnSpLocks noChangeShapeType="1"/>
          </p:cNvCxnSpPr>
          <p:nvPr userDrawn="1"/>
        </p:nvCxnSpPr>
        <p:spPr bwMode="auto">
          <a:xfrm>
            <a:off x="541541" y="2149475"/>
            <a:ext cx="902931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486404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39944" y="2149202"/>
            <a:ext cx="9029774" cy="4320000"/>
          </a:xfrm>
        </p:spPr>
        <p:txBody>
          <a:bodyPr/>
          <a:lstStyle>
            <a:lvl1pPr>
              <a:defRPr>
                <a:solidFill>
                  <a:srgbClr val="0092D0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957" y="327029"/>
            <a:ext cx="8487988" cy="756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400" kern="1200" baseline="0" dirty="0" smtClean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285" y="1730377"/>
            <a:ext cx="9029774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20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0352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>
            <a:off x="541541" y="2149475"/>
            <a:ext cx="902931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61361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1" y="356525"/>
            <a:ext cx="8489367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4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285" y="1730377"/>
            <a:ext cx="9029774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20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6931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content area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591308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3" y="371273"/>
            <a:ext cx="8487988" cy="7564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400" b="1" kern="1200" noProof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Trebuchet MS" panose="020B0603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508" y="1729456"/>
            <a:ext cx="4334291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276" y="1728003"/>
            <a:ext cx="4334291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777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20x1080_holding generic.jpg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0788" cy="7583488"/>
          </a:xfrm>
          <a:prstGeom prst="rect">
            <a:avLst/>
          </a:prstGeom>
        </p:spPr>
      </p:pic>
      <p:sp>
        <p:nvSpPr>
          <p:cNvPr id="3" name="fc" descr="For internal use only"/>
          <p:cNvSpPr txBox="1"/>
          <p:nvPr userDrawn="1"/>
        </p:nvSpPr>
        <p:spPr>
          <a:xfrm>
            <a:off x="0" y="7390447"/>
            <a:ext cx="10110788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 dirty="0">
                <a:solidFill>
                  <a:schemeClr val="tx1"/>
                </a:solidFill>
                <a:latin typeface="arial unicode ms" panose="020B0604020202020204" pitchFamily="34" charset="-128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24749373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645" r:id="rId1"/>
    <p:sldLayoutId id="2147485811" r:id="rId2"/>
    <p:sldLayoutId id="2147485813" r:id="rId3"/>
  </p:sldLayoutIdLst>
  <p:transition>
    <p:wipe dir="r"/>
  </p:transition>
  <p:hf hdr="0" ftr="0" dt="0"/>
  <p:txStyles>
    <p:titleStyle>
      <a:lvl1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+mj-cs"/>
        </a:defRPr>
      </a:lvl1pPr>
      <a:lvl2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159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6pPr>
      <a:lvl7pPr marL="63190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7pPr>
      <a:lvl8pPr marL="9478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8pPr>
      <a:lvl9pPr marL="12638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9pPr>
    </p:titleStyle>
    <p:bodyStyle>
      <a:lvl1pPr marL="338989" indent="-338989" algn="l" defTabSz="902873" rtl="0" eaLnBrk="1" fontAlgn="base" hangingPunct="1">
        <a:spcBef>
          <a:spcPct val="20000"/>
        </a:spcBef>
        <a:spcAft>
          <a:spcPct val="0"/>
        </a:spcAft>
        <a:defRPr sz="2004">
          <a:solidFill>
            <a:srgbClr val="0098DB"/>
          </a:solidFill>
          <a:latin typeface="Deutsche Bank Text"/>
          <a:ea typeface="MS PGothic" panose="020B0600070205080204" pitchFamily="34" charset="-128"/>
          <a:cs typeface="Deutsche Bank Text"/>
        </a:defRPr>
      </a:lvl1pPr>
      <a:lvl2pPr marL="1097" indent="-1097" algn="l" defTabSz="902873" rtl="0" eaLnBrk="1" fontAlgn="base" hangingPunct="1">
        <a:spcBef>
          <a:spcPct val="20000"/>
        </a:spcBef>
        <a:spcAft>
          <a:spcPct val="20000"/>
        </a:spcAft>
        <a:defRPr sz="2004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2pPr>
      <a:lvl3pPr marL="273166" indent="-269874" algn="l" defTabSz="902873" rtl="0" eaLnBrk="1" fontAlgn="base" hangingPunct="1">
        <a:spcBef>
          <a:spcPct val="20000"/>
        </a:spcBef>
        <a:spcAft>
          <a:spcPts val="1088"/>
        </a:spcAft>
        <a:buClr>
          <a:schemeClr val="tx1"/>
        </a:buClr>
        <a:buFont typeface="Arial" panose="020B0604020202020204" pitchFamily="34" charset="0"/>
        <a:buChar char="–"/>
        <a:defRPr sz="2004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3pPr>
      <a:lvl4pPr marL="536458" indent="-262196" algn="l" defTabSz="902873" rtl="0" eaLnBrk="1" fontAlgn="base" hangingPunct="1">
        <a:spcBef>
          <a:spcPct val="0"/>
        </a:spcBef>
        <a:spcAft>
          <a:spcPts val="984"/>
        </a:spcAft>
        <a:buClr>
          <a:schemeClr val="tx1"/>
        </a:buClr>
        <a:buFont typeface="Arial" panose="020B0604020202020204" pitchFamily="34" charset="0"/>
        <a:buChar char="–"/>
        <a:defRPr sz="1797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4pPr>
      <a:lvl5pPr marL="790974" indent="-253419" algn="l" defTabSz="902873" rtl="0" eaLnBrk="1" fontAlgn="base" hangingPunct="1">
        <a:spcBef>
          <a:spcPct val="0"/>
        </a:spcBef>
        <a:spcAft>
          <a:spcPts val="786"/>
        </a:spcAft>
        <a:buClr>
          <a:schemeClr val="tx1"/>
        </a:buClr>
        <a:buFont typeface="Arial" panose="020B0604020202020204" pitchFamily="34" charset="0"/>
        <a:buChar char="–"/>
        <a:defRPr sz="1590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5pPr>
      <a:lvl6pPr marL="815109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6pPr>
      <a:lvl7pPr marL="1131060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7pPr>
      <a:lvl8pPr marL="1447011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8pPr>
      <a:lvl9pPr marL="1762961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5951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1902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47852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63803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79753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895704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11654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27605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15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074"/>
            <a:ext cx="8846350" cy="63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9" y="240405"/>
            <a:ext cx="8073107" cy="58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39456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474" y="1492823"/>
            <a:ext cx="9029308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4" rIns="0" bIns="35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165447" y="7444994"/>
            <a:ext cx="2317454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c" descr="For internal use only"/>
          <p:cNvSpPr txBox="1"/>
          <p:nvPr userDrawn="1"/>
        </p:nvSpPr>
        <p:spPr bwMode="ltGray">
          <a:xfrm>
            <a:off x="44244" y="7390447"/>
            <a:ext cx="10110788" cy="2327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US" sz="850" b="0" i="0" u="none" baseline="0" dirty="0">
                <a:solidFill>
                  <a:srgbClr val="000000"/>
                </a:solidFill>
                <a:latin typeface="arial unicode ms" panose="020B0604020202020204" pitchFamily="34" charset="-128"/>
              </a:rPr>
              <a:t>For internal use only</a:t>
            </a:r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630029" y="7042150"/>
            <a:ext cx="8613610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1" name="Slide Number Placeholder 7"/>
          <p:cNvSpPr txBox="1">
            <a:spLocks/>
          </p:cNvSpPr>
          <p:nvPr userDrawn="1"/>
        </p:nvSpPr>
        <p:spPr>
          <a:xfrm>
            <a:off x="4873916" y="7064283"/>
            <a:ext cx="541536" cy="3127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502734" indent="-45993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07048" indent="-93569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511370" indent="-141147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15687" indent="-188724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706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0445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7187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929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A14B9CBE-E2BF-4D02-A5BE-9A98A21C9C67}" type="slidenum">
              <a:rPr lang="en-US" sz="1600" smtClean="0">
                <a:latin typeface="Trebuchet MS" panose="020B0603020202020204" pitchFamily="34" charset="0"/>
              </a:rPr>
              <a:pPr>
                <a:defRPr/>
              </a:pPr>
              <a:t>‹#›</a:t>
            </a:fld>
            <a:endParaRPr lang="en-US" sz="16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E68F88-DCEC-8640-B403-CD4E6C6A79E9}"/>
              </a:ext>
            </a:extLst>
          </p:cNvPr>
          <p:cNvPicPr/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9353" y="220252"/>
            <a:ext cx="782955" cy="6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3932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759" r:id="rId1"/>
    <p:sldLayoutId id="2147485760" r:id="rId2"/>
    <p:sldLayoutId id="2147485761" r:id="rId3"/>
    <p:sldLayoutId id="2147485762" r:id="rId4"/>
    <p:sldLayoutId id="2147485763" r:id="rId5"/>
    <p:sldLayoutId id="2147485764" r:id="rId6"/>
    <p:sldLayoutId id="2147485765" r:id="rId7"/>
    <p:sldLayoutId id="2147485766" r:id="rId8"/>
    <p:sldLayoutId id="2147485767" r:id="rId9"/>
    <p:sldLayoutId id="2147485768" r:id="rId10"/>
    <p:sldLayoutId id="2147485769" r:id="rId11"/>
    <p:sldLayoutId id="2147485806" r:id="rId12"/>
    <p:sldLayoutId id="2147485814" r:id="rId13"/>
  </p:sldLayoutIdLst>
  <p:transition>
    <p:wipe dir="r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Trebuchet MS" panose="020B0603020202020204" pitchFamily="34" charset="0"/>
          <a:ea typeface="ＭＳ Ｐゴシック" pitchFamily="34" charset="-128"/>
          <a:cs typeface="Trebuchet MS" panose="020B0603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50403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6pPr>
      <a:lvl7pPr marL="10080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7pPr>
      <a:lvl8pPr marL="151209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8pPr>
      <a:lvl9pPr marL="201612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ts val="300"/>
        </a:spcBef>
        <a:spcAft>
          <a:spcPts val="300"/>
        </a:spcAft>
        <a:defRPr sz="2000" kern="1200">
          <a:solidFill>
            <a:srgbClr val="0092D0"/>
          </a:solidFill>
          <a:latin typeface="Trebuchet MS" panose="020B0603020202020204" pitchFamily="34" charset="0"/>
          <a:ea typeface="ＭＳ Ｐゴシック" pitchFamily="-109" charset="-128"/>
          <a:cs typeface="Trebuchet MS" panose="020B0603020202020204" pitchFamily="34" charset="0"/>
        </a:defRPr>
      </a:lvl1pPr>
      <a:lvl2pPr algn="l" rtl="0" eaLnBrk="0" fontAlgn="base" hangingPunct="0">
        <a:spcBef>
          <a:spcPts val="300"/>
        </a:spcBef>
        <a:spcAft>
          <a:spcPts val="300"/>
        </a:spcAft>
        <a:defRPr sz="2000" kern="1200">
          <a:solidFill>
            <a:schemeClr val="tx1"/>
          </a:solidFill>
          <a:latin typeface="Trebuchet MS" panose="020B0603020202020204" pitchFamily="34" charset="0"/>
          <a:ea typeface="ＭＳ Ｐゴシック" pitchFamily="-109" charset="-128"/>
        </a:defRPr>
      </a:lvl2pPr>
      <a:lvl3pPr marL="447203" indent="-442442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Trebuchet MS" panose="020B0603020202020204" pitchFamily="34" charset="0"/>
          <a:ea typeface="ＭＳ Ｐゴシック" pitchFamily="-109" charset="-128"/>
        </a:defRPr>
      </a:lvl3pPr>
      <a:lvl4pPr marL="894402" indent="-442442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Trebuchet MS" panose="020B0603020202020204" pitchFamily="34" charset="0"/>
          <a:ea typeface="ＭＳ Ｐゴシック" pitchFamily="-109" charset="-128"/>
        </a:defRPr>
      </a:lvl4pPr>
      <a:lvl5pPr marL="1341606" indent="-44720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Trebuchet MS" panose="020B0603020202020204" pitchFamily="34" charset="0"/>
          <a:ea typeface="ＭＳ Ｐゴシック" pitchFamily="-109" charset="-128"/>
        </a:defRPr>
      </a:lvl5pPr>
      <a:lvl6pPr marL="1300334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6pPr>
      <a:lvl7pPr marL="1804364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7pPr>
      <a:lvl8pPr marL="2308393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8pPr>
      <a:lvl9pPr marL="2812426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31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66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95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6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158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91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224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252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8" userDrawn="1">
          <p15:clr>
            <a:srgbClr val="F26B43"/>
          </p15:clr>
        </p15:guide>
        <p15:guide id="2" pos="31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8835" y="2353322"/>
            <a:ext cx="5674414" cy="646113"/>
          </a:xfrm>
          <a:prstGeom prst="rect">
            <a:avLst/>
          </a:prstGeom>
        </p:spPr>
        <p:txBody>
          <a:bodyPr lIns="91349" tIns="45675" rIns="91349" bIns="45675"/>
          <a:lstStyle/>
          <a:p>
            <a:pPr defTabSz="913430" eaLnBrk="0" hangingPunct="0">
              <a:spcBef>
                <a:spcPts val="300"/>
              </a:spcBef>
              <a:defRPr/>
            </a:pPr>
            <a:r>
              <a:rPr lang="en-GB" sz="2800" b="1" dirty="0">
                <a:latin typeface="Trebuchet MS" panose="020B0603020202020204" pitchFamily="34" charset="0"/>
                <a:ea typeface="ＭＳ Ｐゴシック" pitchFamily="34" charset="-128"/>
                <a:cs typeface="ＭＳ Ｐゴシック" pitchFamily="-109" charset="-128"/>
              </a:rPr>
              <a:t>Barclays Post Grad Induction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  <a:p>
            <a:pPr algn="ctr" defTabSz="913430" eaLnBrk="0" hangingPunct="0">
              <a:spcBef>
                <a:spcPts val="300"/>
              </a:spcBef>
              <a:defRPr/>
            </a:pPr>
            <a:endParaRPr lang="en-GB" sz="28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  <a:p>
            <a:pPr algn="ctr" defTabSz="913430" eaLnBrk="0" hangingPunct="0">
              <a:spcBef>
                <a:spcPts val="300"/>
              </a:spcBef>
              <a:defRPr/>
            </a:pPr>
            <a:endParaRPr lang="en-GB" sz="28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851B39-C7CF-4BB2-9A9B-43FECE83BF36}"/>
              </a:ext>
            </a:extLst>
          </p:cNvPr>
          <p:cNvSpPr txBox="1">
            <a:spLocks/>
          </p:cNvSpPr>
          <p:nvPr/>
        </p:nvSpPr>
        <p:spPr>
          <a:xfrm>
            <a:off x="178835" y="1432469"/>
            <a:ext cx="4694790" cy="696412"/>
          </a:xfrm>
          <a:prstGeom prst="rect">
            <a:avLst/>
          </a:prstGeom>
        </p:spPr>
        <p:txBody>
          <a:bodyPr lIns="91349" tIns="45675" rIns="91349" bIns="45675"/>
          <a:lstStyle/>
          <a:p>
            <a:pPr defTabSz="913430" eaLnBrk="0" hangingPunct="0">
              <a:spcBef>
                <a:spcPts val="300"/>
              </a:spcBef>
              <a:defRPr/>
            </a:pPr>
            <a:r>
              <a:rPr lang="en-GB" sz="4000" b="1" dirty="0">
                <a:latin typeface="Trebuchet MS" panose="020B0603020202020204" pitchFamily="34" charset="0"/>
                <a:ea typeface="ＭＳ Ｐゴシック" pitchFamily="34" charset="-128"/>
                <a:cs typeface="ＭＳ Ｐゴシック" pitchFamily="-109" charset="-128"/>
              </a:rPr>
              <a:t>Home Loan System</a:t>
            </a:r>
            <a:endParaRPr lang="en-GB" sz="40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2399" b="1" dirty="0">
                <a:solidFill>
                  <a:schemeClr val="bg1"/>
                </a:solidFill>
                <a:latin typeface="Trebuchet MS" panose="020B0603020202020204" pitchFamily="34" charset="0"/>
              </a:rPr>
              <a:t>DB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9E600-430C-E77D-7191-AFD855B6E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" y="1143000"/>
            <a:ext cx="9508331" cy="57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3807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DECE9B-1392-479C-A1B4-3D15B3C96D27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0"/>
            <a:ext cx="8689050" cy="546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rebuchet MS" panose="020B0703020202090204" pitchFamily="34" charset="0"/>
              </a:rPr>
              <a:t>Backlog Refinement: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We have included task-level jobs such as stories and defects.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Discuss each other’s thoughts based on the requirement and make a cumulative story.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Add or remove user stories according to the requirements.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Splitting user stories into priorities and defining sprints.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rebuchet MS" panose="020B0703020202090204" pitchFamily="34" charset="0"/>
              </a:rPr>
              <a:t>Sprint Planning: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Identify tasks for the selected stories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Distribute stories across the table.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rebuchet MS" panose="020B0703020202090204" pitchFamily="34" charset="0"/>
              </a:rPr>
              <a:t>Hourly Stand-up: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Story review and bug fixing.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Discuss other stories, any requirement blockage, and the next task to be done.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rebuchet MS" panose="020B0703020202090204" pitchFamily="34" charset="0"/>
              </a:rPr>
              <a:t>Review/Demo: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Checked the progress of stories.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Discussion of any new feature.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Informal talk with the team to open up their thoughts.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rebuchet MS" panose="020B0703020202090204" pitchFamily="34" charset="0"/>
              </a:rPr>
              <a:t>Retrospective: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Every 3-hour project meeting.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Planning production.</a:t>
            </a:r>
          </a:p>
        </p:txBody>
      </p:sp>
      <p:sp>
        <p:nvSpPr>
          <p:cNvPr id="5" name="Shape 37"/>
          <p:cNvSpPr/>
          <p:nvPr/>
        </p:nvSpPr>
        <p:spPr>
          <a:xfrm>
            <a:off x="16305" y="306719"/>
            <a:ext cx="6456054" cy="44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altLang="en-US" sz="2400" b="1" dirty="0">
                <a:solidFill>
                  <a:schemeClr val="bg1"/>
                </a:solidFill>
              </a:rPr>
              <a:t>The Process</a:t>
            </a:r>
            <a:endParaRPr lang="en-US" sz="2399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167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-1756" y="232952"/>
            <a:ext cx="7669103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Show Your Schedule</a:t>
            </a:r>
            <a:endParaRPr lang="en-US" sz="2654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7E0CB-12EC-5646-8247-DFF25F895D1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9795" y="1186054"/>
            <a:ext cx="7077552" cy="692497"/>
          </a:xfrm>
        </p:spPr>
        <p:txBody>
          <a:bodyPr/>
          <a:lstStyle/>
          <a:p>
            <a:r>
              <a:rPr lang="en-US" altLang="en-US" kern="0" dirty="0">
                <a:solidFill>
                  <a:schemeClr val="tx1"/>
                </a:solidFill>
                <a:latin typeface="Trebuchet MS" panose="020B0703020202090204" pitchFamily="34" charset="0"/>
              </a:rPr>
              <a:t>Project Schedule – </a:t>
            </a:r>
            <a:r>
              <a:rPr lang="en-US" altLang="en-US" i="1" kern="0" dirty="0">
                <a:solidFill>
                  <a:schemeClr val="tx1"/>
                </a:solidFill>
                <a:latin typeface="Trebuchet MS" panose="020B0703020202090204" pitchFamily="34" charset="0"/>
              </a:rPr>
              <a:t>Time Spent </a:t>
            </a:r>
            <a:r>
              <a:rPr lang="en-US" altLang="en-US" kern="0" dirty="0">
                <a:solidFill>
                  <a:schemeClr val="tx1"/>
                </a:solidFill>
                <a:latin typeface="Trebuchet MS" panose="020B0703020202090204" pitchFamily="34" charset="0"/>
              </a:rPr>
              <a:t>or </a:t>
            </a:r>
            <a:r>
              <a:rPr lang="en-US" altLang="en-US" i="1" kern="0" dirty="0">
                <a:solidFill>
                  <a:schemeClr val="tx1"/>
                </a:solidFill>
                <a:latin typeface="Trebuchet MS" panose="020B0703020202090204" pitchFamily="34" charset="0"/>
              </a:rPr>
              <a:t>Sprint Cycles</a:t>
            </a:r>
          </a:p>
          <a:p>
            <a:endParaRPr lang="en-US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6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-1755" y="131352"/>
            <a:ext cx="6656556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Additional enhancements - additional enhancements that could be made? 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96330B-9958-24CC-FF26-B92DD3846B63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1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UI for system and Bank Account holder.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Login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Email 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Authentications</a:t>
            </a:r>
          </a:p>
          <a:p>
            <a:endParaRPr lang="en-US" alt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1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subTitle" idx="4"/>
          </p:nvPr>
        </p:nvSpPr>
        <p:spPr>
          <a:xfrm>
            <a:off x="1011079" y="1051560"/>
            <a:ext cx="8088630" cy="6063198"/>
          </a:xfrm>
          <a:prstGeom prst="rect">
            <a:avLst/>
          </a:prstGeom>
        </p:spPr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1: </a:t>
            </a:r>
            <a:r>
              <a:rPr lang="en-US" alt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Aanchal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Kedar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(Leader)</a:t>
            </a: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Service implementation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2: Heena </a:t>
            </a:r>
            <a:r>
              <a:rPr lang="en-US" alt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Bhavnani</a:t>
            </a:r>
            <a:endParaRPr lang="en-US" altLang="en-US" sz="16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Payment feature implementation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3: </a:t>
            </a:r>
            <a:r>
              <a:rPr lang="en-US" alt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Anshika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Gupta</a:t>
            </a: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Loan application implementation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4: Abhishek Kumar</a:t>
            </a: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Loan object implementation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5: Aman Tiwari</a:t>
            </a: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User and account holder implementation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6: </a:t>
            </a:r>
            <a:r>
              <a:rPr lang="en-US" alt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Devansh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Chaturvedi</a:t>
            </a: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Diagrams and Testing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7: </a:t>
            </a:r>
            <a:r>
              <a:rPr lang="en-US" alt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Himavamsi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G</a:t>
            </a: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Database Management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8: Ashish Shukla</a:t>
            </a: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Git implementation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9: Ruchir Agrawal</a:t>
            </a: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API testing in Postman</a:t>
            </a:r>
          </a:p>
          <a:p>
            <a:pPr eaLnBrk="1" hangingPunct="1"/>
            <a:endParaRPr lang="en-US" altLang="en-US" sz="16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1755" y="67852"/>
            <a:ext cx="6643856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Project Dynamics -</a:t>
            </a:r>
            <a:r>
              <a:rPr lang="en-US" altLang="en-US" sz="2400" b="1" i="1" dirty="0">
                <a:solidFill>
                  <a:schemeClr val="bg1"/>
                </a:solidFill>
              </a:rPr>
              <a:t>How did your team divide up the work?</a:t>
            </a:r>
            <a:r>
              <a:rPr lang="en-US" altLang="en-US" sz="2400" b="1" dirty="0">
                <a:solidFill>
                  <a:schemeClr val="bg1"/>
                </a:solidFill>
              </a:rPr>
              <a:t>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subTitle" idx="4"/>
          </p:nvPr>
        </p:nvSpPr>
        <p:spPr>
          <a:xfrm>
            <a:off x="1011079" y="1432560"/>
            <a:ext cx="8046502" cy="23237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1800" i="1" dirty="0">
                <a:solidFill>
                  <a:schemeClr val="tx1"/>
                </a:solidFill>
                <a:latin typeface="Trebuchet MS" panose="020B0703020202090204" pitchFamily="34" charset="0"/>
              </a:rPr>
              <a:t>Describe the lessons that you learnt at the end of this project in the following manner:</a:t>
            </a:r>
          </a:p>
          <a:p>
            <a:pPr eaLnBrk="1" hangingPunct="1"/>
            <a:endParaRPr lang="en-US" altLang="en-US" sz="1800" i="1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latin typeface="Trebuchet MS" panose="020B0703020202090204" pitchFamily="34" charset="0"/>
              </a:rPr>
              <a:t>Lesson 1: </a:t>
            </a: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latin typeface="Trebuchet MS" panose="020B0703020202090204" pitchFamily="34" charset="0"/>
              </a:rPr>
              <a:t>Lesson 2:</a:t>
            </a:r>
          </a:p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latin typeface="Trebuchet MS" panose="020B0703020202090204" pitchFamily="34" charset="0"/>
              </a:rPr>
              <a:t>Lesson 3:</a:t>
            </a:r>
          </a:p>
          <a:p>
            <a:pPr eaLnBrk="1" hangingPunct="1"/>
            <a:endParaRPr lang="en-US" altLang="en-US" sz="18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1756" y="232952"/>
            <a:ext cx="7669103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2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-29052" y="273896"/>
            <a:ext cx="7669103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Demo</a:t>
            </a:r>
          </a:p>
        </p:txBody>
      </p:sp>
    </p:spTree>
    <p:extLst>
      <p:ext uri="{BB962C8B-B14F-4D97-AF65-F5344CB8AC3E}">
        <p14:creationId xmlns:p14="http://schemas.microsoft.com/office/powerpoint/2010/main" val="134436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2399" b="1" dirty="0">
                <a:solidFill>
                  <a:schemeClr val="bg1"/>
                </a:solidFill>
                <a:latin typeface="Trebuchet MS" panose="020B0603020202020204" pitchFamily="34" charset="0"/>
              </a:rPr>
              <a:t>Application 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F0B2A1-28D7-7B13-838F-CFEF41716BE2}"/>
              </a:ext>
            </a:extLst>
          </p:cNvPr>
          <p:cNvSpPr txBox="1">
            <a:spLocks/>
          </p:cNvSpPr>
          <p:nvPr/>
        </p:nvSpPr>
        <p:spPr>
          <a:xfrm>
            <a:off x="541788" y="1641889"/>
            <a:ext cx="9029774" cy="4741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spcAft>
                <a:spcPts val="300"/>
              </a:spcAft>
              <a:defRPr sz="2000" kern="1200">
                <a:solidFill>
                  <a:srgbClr val="0092D0"/>
                </a:solidFill>
                <a:latin typeface="Trebuchet MS" panose="020B0603020202020204" pitchFamily="34" charset="0"/>
                <a:ea typeface="ＭＳ Ｐゴシック" pitchFamily="-109" charset="-128"/>
                <a:cs typeface="Trebuchet MS" panose="020B0603020202020204" pitchFamily="34" charset="0"/>
              </a:defRPr>
            </a:lvl1pPr>
            <a:lvl2pPr algn="l" rtl="0" eaLnBrk="0" fontAlgn="base" hangingPunct="0">
              <a:spcBef>
                <a:spcPts val="300"/>
              </a:spcBef>
              <a:spcAft>
                <a:spcPts val="300"/>
              </a:spcAft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-109" charset="-128"/>
              </a:defRPr>
            </a:lvl2pPr>
            <a:lvl3pPr marL="447203" indent="-442442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-109" charset="-128"/>
              </a:defRPr>
            </a:lvl3pPr>
            <a:lvl4pPr marL="894402" indent="-442442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-109" charset="-128"/>
              </a:defRPr>
            </a:lvl4pPr>
            <a:lvl5pPr marL="1341606" indent="-44720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-109" charset="-128"/>
              </a:defRPr>
            </a:lvl5pPr>
            <a:lvl6pPr marL="1300334" indent="-19601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6pPr>
            <a:lvl7pPr marL="1804364" indent="-19601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7pPr>
            <a:lvl8pPr marL="2308393" indent="-19601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8pPr>
            <a:lvl9pPr marL="2812426" indent="-19601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Applicant can apply for a loan who has a bank account.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Bank (system) can approve or reject the loan application based on some defined criteria.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Once the loan has been approved, an applicant can:</a:t>
            </a:r>
          </a:p>
          <a:p>
            <a:pPr marL="959934" lvl="1" indent="-457200" defTabSz="9144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Keep track of loan payments.</a:t>
            </a:r>
          </a:p>
          <a:p>
            <a:pPr marL="959934" lvl="1" indent="-457200" defTabSz="914400">
              <a:buFont typeface="+mj-lt"/>
              <a:buAutoNum type="arabicPeriod"/>
            </a:pPr>
            <a:r>
              <a:rPr lang="en-IN" dirty="0"/>
              <a:t>E</a:t>
            </a:r>
            <a:r>
              <a:rPr lang="en-IN" dirty="0">
                <a:solidFill>
                  <a:schemeClr val="tx1"/>
                </a:solidFill>
              </a:rPr>
              <a:t>ither via monthly payment, pre-payment, or fore-closure to the bank.</a:t>
            </a:r>
          </a:p>
          <a:p>
            <a:pPr marL="959934" lvl="1" indent="-457200" defTabSz="914400">
              <a:buFont typeface="+mj-lt"/>
              <a:buAutoNum type="arabicPeriod"/>
            </a:pPr>
            <a:r>
              <a:rPr lang="en-IN" dirty="0"/>
              <a:t>Bank account holder can s</a:t>
            </a:r>
            <a:r>
              <a:rPr lang="en-IN" dirty="0">
                <a:solidFill>
                  <a:schemeClr val="tx1"/>
                </a:solidFill>
              </a:rPr>
              <a:t>ee the status that the system automatically updates the log once the payment is done.</a:t>
            </a:r>
          </a:p>
          <a:p>
            <a:pPr marL="959934" lvl="1" indent="-457200" defTabSz="914400"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8299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19"/>
            <a:ext cx="6456054" cy="44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altLang="en-US" sz="2400" b="1" dirty="0">
                <a:solidFill>
                  <a:schemeClr val="bg1"/>
                </a:solidFill>
              </a:rPr>
              <a:t>Features – </a:t>
            </a:r>
            <a:r>
              <a:rPr lang="en-US" altLang="en-US" sz="2400" b="1" i="1" dirty="0">
                <a:solidFill>
                  <a:schemeClr val="bg1"/>
                </a:solidFill>
              </a:rPr>
              <a:t>Loan Application</a:t>
            </a:r>
            <a:endParaRPr lang="en-US" sz="2399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6341BC-F79A-6044-BE44-CA457769660D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1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Bank account holder can apply for the loan by filling out the application 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This application form is reviewed by the bank and an approved/reject decision is made based on some criteria.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Criteria through which the application is accepted:</a:t>
            </a:r>
          </a:p>
          <a:p>
            <a:pPr lvl="1" indent="0"/>
            <a:r>
              <a:rPr lang="en-US" altLang="en-US" dirty="0">
                <a:latin typeface="Trebuchet MS" panose="020B0703020202090204" pitchFamily="34" charset="0"/>
              </a:rPr>
              <a:t>	          50*</a:t>
            </a:r>
            <a:r>
              <a:rPr lang="en-US" altLang="en-US" dirty="0" err="1">
                <a:latin typeface="Trebuchet MS" panose="020B0703020202090204" pitchFamily="34" charset="0"/>
              </a:rPr>
              <a:t>monthlySalary</a:t>
            </a:r>
            <a:r>
              <a:rPr lang="en-US" altLang="en-US" dirty="0">
                <a:latin typeface="Trebuchet MS" panose="020B0703020202090204" pitchFamily="34" charset="0"/>
              </a:rPr>
              <a:t> &gt; </a:t>
            </a:r>
            <a:r>
              <a:rPr lang="en-US" altLang="en-US" dirty="0" err="1">
                <a:latin typeface="Trebuchet MS" panose="020B0703020202090204" pitchFamily="34" charset="0"/>
              </a:rPr>
              <a:t>loanAmount</a:t>
            </a:r>
            <a:endParaRPr lang="en-US" altLang="en-US" dirty="0">
              <a:latin typeface="Trebuchet MS" panose="020B0703020202090204" pitchFamily="34" charset="0"/>
            </a:endParaRPr>
          </a:p>
          <a:p>
            <a:endParaRPr lang="en-US" altLang="en-US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Status is updated in the bank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If the application is approved, then loan account is created and assigned to the account holder.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EMI’s are calculated and being available to the account holder.</a:t>
            </a:r>
          </a:p>
        </p:txBody>
      </p:sp>
    </p:spTree>
    <p:extLst>
      <p:ext uri="{BB962C8B-B14F-4D97-AF65-F5344CB8AC3E}">
        <p14:creationId xmlns:p14="http://schemas.microsoft.com/office/powerpoint/2010/main" val="9604448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19"/>
            <a:ext cx="6456054" cy="44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altLang="en-US" sz="2400" b="1" dirty="0">
                <a:solidFill>
                  <a:schemeClr val="bg1"/>
                </a:solidFill>
              </a:rPr>
              <a:t>Features – </a:t>
            </a:r>
            <a:r>
              <a:rPr lang="en-US" altLang="en-US" sz="2400" b="1" i="1" dirty="0">
                <a:solidFill>
                  <a:schemeClr val="bg1"/>
                </a:solidFill>
              </a:rPr>
              <a:t>Payment Method</a:t>
            </a:r>
            <a:endParaRPr lang="en-US" sz="2399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6341BC-F79A-6044-BE44-CA457769660D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1"/>
            <a:ext cx="8622375" cy="439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latin typeface="Trebuchet MS" panose="020B0703020202090204" pitchFamily="34" charset="0"/>
              </a:rPr>
              <a:t>Monthly Payment</a:t>
            </a:r>
          </a:p>
          <a:p>
            <a:pPr marL="961231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Payment is done as per the monthly EMI calculated by the bank.</a:t>
            </a:r>
          </a:p>
          <a:p>
            <a:pPr marL="961231" lvl="1" indent="-457200">
              <a:buFont typeface="Arial" panose="020B0604020202020204" pitchFamily="34" charset="0"/>
              <a:buChar char="•"/>
            </a:pPr>
            <a:endParaRPr lang="en-US" altLang="en-US" dirty="0">
              <a:latin typeface="Trebuchet MS" panose="020B070302020209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latin typeface="Trebuchet MS" panose="020B0703020202090204" pitchFamily="34" charset="0"/>
              </a:rPr>
              <a:t>Pre-payment</a:t>
            </a:r>
          </a:p>
          <a:p>
            <a:pPr marL="961231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Account Holder can make a partial prepayment of a loan of a minimum of 3 times the monthly EMI.</a:t>
            </a:r>
          </a:p>
          <a:p>
            <a:pPr marL="961231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Paid amount for the prepayment month will be adjusted against the outstanding balance. </a:t>
            </a:r>
          </a:p>
          <a:p>
            <a:pPr marL="961231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Then subsequent Prepayment schedule &amp; New EMI, Principal, Interest, outstanding from prepayment month onwards recalculated on the new outstanding amount with other parameters remaining same. </a:t>
            </a:r>
          </a:p>
          <a:p>
            <a:pPr marL="961231" lvl="1" indent="-457200">
              <a:buFont typeface="Arial" panose="020B0604020202020204" pitchFamily="34" charset="0"/>
              <a:buChar char="•"/>
            </a:pPr>
            <a:endParaRPr lang="en-US" altLang="en-US" dirty="0">
              <a:latin typeface="Trebuchet MS" panose="020B070302020209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latin typeface="Trebuchet MS" panose="020B0703020202090204" pitchFamily="34" charset="0"/>
              </a:rPr>
              <a:t>Fore-closure</a:t>
            </a:r>
          </a:p>
          <a:p>
            <a:pPr marL="961231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Minimum 3 months EMI should be paid after which the bank account holder can apply for full loan payment at once.</a:t>
            </a:r>
          </a:p>
          <a:p>
            <a:pPr marL="961231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Once the payment is complete all the remaining EMI status changes to ‘Canceled’ and the loan status is updated to ‘Closed’.</a:t>
            </a:r>
          </a:p>
        </p:txBody>
      </p:sp>
    </p:spTree>
    <p:extLst>
      <p:ext uri="{BB962C8B-B14F-4D97-AF65-F5344CB8AC3E}">
        <p14:creationId xmlns:p14="http://schemas.microsoft.com/office/powerpoint/2010/main" val="15037143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19"/>
            <a:ext cx="6456054" cy="44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altLang="en-US" sz="2400" b="1" dirty="0">
                <a:solidFill>
                  <a:schemeClr val="bg1"/>
                </a:solidFill>
              </a:rPr>
              <a:t>Features – </a:t>
            </a:r>
            <a:r>
              <a:rPr lang="en-US" altLang="en-US" sz="2400" b="1" i="1" dirty="0">
                <a:solidFill>
                  <a:schemeClr val="bg1"/>
                </a:solidFill>
              </a:rPr>
              <a:t>Automatic Payment Calculation</a:t>
            </a:r>
            <a:endParaRPr lang="en-US" sz="2399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6341BC-F79A-6044-BE44-CA457769660D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1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EMI Calculation</a:t>
            </a:r>
          </a:p>
          <a:p>
            <a:pPr marL="846931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It is calculated based on the amount of loan approved by the bank/ system to the user.</a:t>
            </a:r>
          </a:p>
          <a:p>
            <a:pPr marL="846931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New EMI amount is calculated automatically if the account holder pre-pays some amount of the loan.</a:t>
            </a:r>
          </a:p>
          <a:p>
            <a:pPr marL="846931" lvl="1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768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DECE9B-1392-479C-A1B4-3D15B3C96D27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1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User is a valid Bank Account Holder.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rebuchet MS" panose="020B0703020202090204" pitchFamily="34" charset="0"/>
            </a:endParaRPr>
          </a:p>
        </p:txBody>
      </p:sp>
      <p:sp>
        <p:nvSpPr>
          <p:cNvPr id="5" name="Shape 37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2399" b="1" dirty="0">
                <a:solidFill>
                  <a:schemeClr val="bg1"/>
                </a:solidFill>
                <a:latin typeface="Trebuchet MS" panose="020B0603020202020204" pitchFamily="34" charset="0"/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7522483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2399" b="1" dirty="0">
                <a:solidFill>
                  <a:schemeClr val="bg1"/>
                </a:solidFill>
                <a:latin typeface="Trebuchet MS" panose="020B0603020202020204" pitchFamily="34" charset="0"/>
              </a:rPr>
              <a:t>The Architecture of the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28929-1D34-EE44-811C-5333C217B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295"/>
            <a:ext cx="10110788" cy="44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268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2399" b="1" dirty="0">
                <a:solidFill>
                  <a:schemeClr val="bg1"/>
                </a:solidFill>
                <a:latin typeface="Trebuchet MS" panose="020B0603020202020204" pitchFamily="34" charset="0"/>
              </a:rPr>
              <a:t>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521C9-B893-C76E-0D9B-5E871DC7E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16" y="1044060"/>
            <a:ext cx="6456054" cy="58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3661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2399" b="1" dirty="0">
                <a:solidFill>
                  <a:schemeClr val="bg1"/>
                </a:solidFill>
                <a:latin typeface="Trebuchet MS" panose="020B0603020202020204" pitchFamily="34" charset="0"/>
              </a:rPr>
              <a:t>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2E6C4-02AD-C59D-43E8-07373A335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80" y="1015787"/>
            <a:ext cx="7583828" cy="568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2160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16x9 Holding slides 2">
  <a:themeElements>
    <a:clrScheme name="9kld0551_New CS3">
      <a:dk1>
        <a:srgbClr val="FFC766"/>
      </a:dk1>
      <a:lt1>
        <a:srgbClr val="FFFFFF"/>
      </a:lt1>
      <a:dk2>
        <a:srgbClr val="002244"/>
      </a:dk2>
      <a:lt2>
        <a:srgbClr val="EC6685"/>
      </a:lt2>
      <a:accent1>
        <a:srgbClr val="002244"/>
      </a:accent1>
      <a:accent2>
        <a:srgbClr val="0092D0"/>
      </a:accent2>
      <a:accent3>
        <a:srgbClr val="FFA100"/>
      </a:accent3>
      <a:accent4>
        <a:srgbClr val="E00034"/>
      </a:accent4>
      <a:accent5>
        <a:srgbClr val="334E69"/>
      </a:accent5>
      <a:accent6>
        <a:srgbClr val="66C1E9"/>
      </a:accent6>
      <a:hlink>
        <a:srgbClr val="961414"/>
      </a:hlink>
      <a:folHlink>
        <a:srgbClr val="379B6E"/>
      </a:folHlink>
    </a:clrScheme>
    <a:fontScheme name="3_CIB Industry Groups">
      <a:majorFont>
        <a:latin typeface=""/>
        <a:ea typeface=""/>
        <a:cs typeface="ＭＳ Ｐゴシック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9BC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9BC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009BCD"/>
        </a:lt2>
        <a:accent1>
          <a:srgbClr val="E1EBFF"/>
        </a:accent1>
        <a:accent2>
          <a:srgbClr val="C3D7F0"/>
        </a:accent2>
        <a:accent3>
          <a:srgbClr val="FFFFFF"/>
        </a:accent3>
        <a:accent4>
          <a:srgbClr val="000000"/>
        </a:accent4>
        <a:accent5>
          <a:srgbClr val="EEF3FF"/>
        </a:accent5>
        <a:accent6>
          <a:srgbClr val="B0C3D9"/>
        </a:accent6>
        <a:hlink>
          <a:srgbClr val="82A0CD"/>
        </a:hlink>
        <a:folHlink>
          <a:srgbClr val="0A419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0,0,0">
      <a:srgbClr val="000000"/>
    </a:custClr>
    <a:custClr name="165,184,224">
      <a:srgbClr val="A5B8E0"/>
    </a:custClr>
    <a:custClr name="102,102,153">
      <a:srgbClr val="666699"/>
    </a:custClr>
    <a:custClr name="153,51,102">
      <a:srgbClr val="993366"/>
    </a:custClr>
    <a:custClr name="204,153,255">
      <a:srgbClr val="CC99FF"/>
    </a:custClr>
    <a:custClr name="51,51,51">
      <a:srgbClr val="333333"/>
    </a:custClr>
    <a:custClr name="150,150,150">
      <a:srgbClr val="969696"/>
    </a:custClr>
    <a:custClr name="0,51,102">
      <a:srgbClr val="003366"/>
    </a:custClr>
    <a:custClr name="128,128,0">
      <a:srgbClr val="808000"/>
    </a:custClr>
    <a:custClr name="255,204,0">
      <a:srgbClr val="FFCC00"/>
    </a:custClr>
    <a:custClr name="0,51,0">
      <a:srgbClr val="003300"/>
    </a:custClr>
    <a:custClr name="0,204,255">
      <a:srgbClr val="00CCFF"/>
    </a:custClr>
    <a:custClr name="0,0,114">
      <a:srgbClr val="000072"/>
    </a:custClr>
    <a:custClr name="255,255,255">
      <a:srgbClr val="FFFFFF"/>
    </a:custClr>
    <a:custClr name="0,25,155">
      <a:srgbClr val="00199B"/>
    </a:custClr>
    <a:custClr name="120,155,235">
      <a:srgbClr val="789BEB"/>
    </a:custClr>
    <a:custClr name="50,75,185">
      <a:srgbClr val="324BB9"/>
    </a:custClr>
    <a:custClr name="210,110,20">
      <a:srgbClr val="D26E14"/>
    </a:custClr>
    <a:custClr name="150,20,20">
      <a:srgbClr val="961414"/>
    </a:custClr>
    <a:custClr name="55,155,110">
      <a:srgbClr val="379B6E"/>
    </a:custClr>
  </a:custClrLst>
  <a:extLst>
    <a:ext uri="{05A4C25C-085E-4340-85A3-A5531E510DB2}">
      <thm15:themeFamily xmlns:thm15="http://schemas.microsoft.com/office/thememl/2012/main" name="Barclays" id="{E85579BA-4785-C74A-88C1-7E105512A80E}" vid="{838FAB96-803C-034B-AB6A-F18BB50D32B1}"/>
    </a:ext>
  </a:extLst>
</a:theme>
</file>

<file path=ppt/theme/theme2.xml><?xml version="1.0" encoding="utf-8"?>
<a:theme xmlns:a="http://schemas.openxmlformats.org/drawingml/2006/main" name="DB Screenshow White">
  <a:themeElements>
    <a:clrScheme name="DB Screenshow White">
      <a:dk1>
        <a:srgbClr val="B4D2F0"/>
      </a:dk1>
      <a:lt1>
        <a:srgbClr val="000000"/>
      </a:lt1>
      <a:dk2>
        <a:srgbClr val="FFFFFF"/>
      </a:dk2>
      <a:lt2>
        <a:srgbClr val="8296AA"/>
      </a:lt2>
      <a:accent1>
        <a:srgbClr val="193296"/>
      </a:accent1>
      <a:accent2>
        <a:srgbClr val="0092D0"/>
      </a:accent2>
      <a:accent3>
        <a:srgbClr val="FFA005"/>
      </a:accent3>
      <a:accent4>
        <a:srgbClr val="D70032"/>
      </a:accent4>
      <a:accent5>
        <a:srgbClr val="2D962D"/>
      </a:accent5>
      <a:accent6>
        <a:srgbClr val="0055AA"/>
      </a:accent6>
      <a:hlink>
        <a:srgbClr val="961414"/>
      </a:hlink>
      <a:folHlink>
        <a:srgbClr val="379B6E"/>
      </a:folHlink>
    </a:clrScheme>
    <a:fontScheme name="DB Screenshow">
      <a:majorFont>
        <a:latin typeface="Arial"/>
        <a:ea typeface="MS PGothic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255,255,255">
      <a:srgbClr val="FFFFFF"/>
    </a:custClr>
    <a:custClr name="0,0,0">
      <a:srgbClr val="000000"/>
    </a:custClr>
    <a:custClr name="Primary Blue 25,50,150">
      <a:srgbClr val="193296"/>
    </a:custClr>
    <a:custClr name="0,146,208">
      <a:srgbClr val="0092D0"/>
    </a:custClr>
    <a:custClr name="255,160,0">
      <a:srgbClr val="FFA000"/>
    </a:custClr>
    <a:custClr name="215,0,50">
      <a:srgbClr val="D70032"/>
    </a:custClr>
    <a:custClr name="45,150,45">
      <a:srgbClr val="2D962D"/>
    </a:custClr>
    <a:custClr name="0,85,170">
      <a:srgbClr val="0055AA"/>
    </a:custClr>
    <a:custClr name="180,210,240">
      <a:srgbClr val="B4D2F0"/>
    </a:custClr>
    <a:custClr name="130,150,170">
      <a:srgbClr val="8296AA"/>
    </a:custClr>
    <a:custClr name="255,255,255">
      <a:srgbClr val="FFFFFF"/>
    </a:custClr>
    <a:custClr name="0,0,0">
      <a:srgbClr val="000000"/>
    </a:custClr>
    <a:custClr name="140,159,236">
      <a:srgbClr val="8C9FEC"/>
    </a:custClr>
    <a:custClr name="130,195,255">
      <a:srgbClr val="82C3FF"/>
    </a:custClr>
    <a:custClr name="255,217,153">
      <a:srgbClr val="FFD999"/>
    </a:custClr>
    <a:custClr name="255,141,167">
      <a:srgbClr val="FF8DA7"/>
    </a:custClr>
    <a:custClr name="158,226,158">
      <a:srgbClr val="9EE29E"/>
    </a:custClr>
    <a:custClr name="51,153,255">
      <a:srgbClr val="3399FF"/>
    </a:custClr>
    <a:custClr name="17,53,87">
      <a:srgbClr val="113557"/>
    </a:custClr>
    <a:custClr name="230,234,238">
      <a:srgbClr val="E6EAEE"/>
    </a:custClr>
    <a:custClr name="255,255,255">
      <a:srgbClr val="FFFFFF"/>
    </a:custClr>
    <a:custClr name="0,0,0">
      <a:srgbClr val="000000"/>
    </a:custClr>
    <a:custClr name="83,111,226">
      <a:srgbClr val="536FE2"/>
    </a:custClr>
    <a:custClr name="180,219,255">
      <a:srgbClr val="B4DBFF"/>
    </a:custClr>
    <a:custClr name="255,198,105">
      <a:srgbClr val="FFC669"/>
    </a:custClr>
    <a:custClr name="255,78,119">
      <a:srgbClr val="FF4E77"/>
    </a:custClr>
    <a:custClr name="110,210,110">
      <a:srgbClr val="6ED26E"/>
    </a:custClr>
    <a:custClr name="187,221,255">
      <a:srgbClr val="BBDDFF"/>
    </a:custClr>
    <a:custClr name="93,157,223">
      <a:srgbClr val="5D9DDF"/>
    </a:custClr>
    <a:custClr name="205,213,221">
      <a:srgbClr val="CDD5DD"/>
    </a:custClr>
    <a:custClr name="Branding Only 0,24,168">
      <a:srgbClr val="0018A8"/>
    </a:custClr>
    <a:custClr name="0,0,0">
      <a:srgbClr val="000000"/>
    </a:custClr>
    <a:custClr name="19,38,113">
      <a:srgbClr val="132671"/>
    </a:custClr>
    <a:custClr name="34,149,255">
      <a:srgbClr val="2295FF"/>
    </a:custClr>
    <a:custClr name="195,121,0">
      <a:srgbClr val="C37900"/>
    </a:custClr>
    <a:custClr name="161,0,38">
      <a:srgbClr val="A10026"/>
    </a:custClr>
    <a:custClr name="34,113,34">
      <a:srgbClr val="227122"/>
    </a:custClr>
    <a:custClr name="0,64,127">
      <a:srgbClr val="00407F"/>
    </a:custClr>
    <a:custClr name="35,105,175">
      <a:srgbClr val="2369AF"/>
    </a:custClr>
    <a:custClr name="61,75,89">
      <a:srgbClr val="3D4B59"/>
    </a:custClr>
    <a:custClr name="PWM Only 182,192,199">
      <a:srgbClr val="B6C0C7"/>
    </a:custClr>
    <a:custClr name="PWM Only 137,150,160">
      <a:srgbClr val="8996A0"/>
    </a:custClr>
    <a:custClr name="0,42,85">
      <a:srgbClr val="002A55"/>
    </a:custClr>
    <a:custClr name="105,167,255">
      <a:srgbClr val="69A7FF"/>
    </a:custClr>
    <a:custClr name="255,255,255">
      <a:srgbClr val="FFFFFF"/>
    </a:custClr>
    <a:custClr name="255,255,255">
      <a:srgbClr val="FFFFFF"/>
    </a:custClr>
    <a:custClr name="255,255,255">
      <a:srgbClr val="FFFFFF"/>
    </a:custClr>
    <a:custClr name="0,34,68">
      <a:srgbClr val="002244"/>
    </a:custClr>
    <a:custClr name="0,0,0">
      <a:srgbClr val="000000"/>
    </a:custClr>
    <a:custClr name="91,113,134">
      <a:srgbClr val="5B7186"/>
    </a:custClr>
  </a:custClrLst>
  <a:extLst>
    <a:ext uri="{05A4C25C-085E-4340-85A3-A5531E510DB2}">
      <thm15:themeFamily xmlns:thm15="http://schemas.microsoft.com/office/thememl/2012/main" name="Barclays" id="{E85579BA-4785-C74A-88C1-7E105512A80E}" vid="{68342624-05AC-AC4D-AF22-ACC7FFAE8C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usinessDivision xmlns="D394501B-BDBB-424E-B5E9-622762117F7A" xsi:nil="true"/>
    <Email xmlns="D394501B-BDBB-424E-B5E9-622762117F7A" xsi:nil="true"/>
    <Team xmlns="D394501B-BDBB-424E-B5E9-622762117F7A" xsi:nil="true"/>
    <BusinessLine xmlns="D394501B-BDBB-424E-B5E9-622762117F7A" xsi:nil="true"/>
    <UserName xmlns="D394501B-BDBB-424E-B5E9-622762117F7A">, </UserName>
    <CorporateDivision xmlns="D394501B-BDBB-424E-B5E9-622762117F7A" xsi:nil="true"/>
    <DBDirID xmlns="D394501B-BDBB-424E-B5E9-622762117F7A" xsi:nil="true"/>
    <Department xmlns="D394501B-BDBB-424E-B5E9-622762117F7A" xsi:nil="true"/>
    <Country xmlns="D394501B-BDBB-424E-B5E9-622762117F7A" xsi:nil="true"/>
    <GroupDivision xmlns="D394501B-BDBB-424E-B5E9-622762117F7A" xsi:nil="true"/>
    <_dlc_DocId xmlns="08cb0f59-b58a-410a-8fde-00fb0eef9b53">EAY6WXRV32KZ-1864152586-176</_dlc_DocId>
    <_dlc_DocIdUrl xmlns="08cb0f59-b58a-410a-8fde-00fb0eef9b53">
      <Url>https://dspace.de.intranet.db.com/site4361/_layouts/DocIdRedir.aspx?ID=EAY6WXRV32KZ-1864152586-176</Url>
      <Description>EAY6WXRV32KZ-1864152586-176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B Base Content Type" ma:contentTypeID="0x010100C777E5E4CC2845A982076CBB472177EA001C5F85888F34AE42BEC45E4FBA3732BD" ma:contentTypeVersion="1" ma:contentTypeDescription="DB Base Content Type" ma:contentTypeScope="" ma:versionID="011cb27e84e7470b595fb04fe671438b">
  <xsd:schema xmlns:xsd="http://www.w3.org/2001/XMLSchema" xmlns:xs="http://www.w3.org/2001/XMLSchema" xmlns:p="http://schemas.microsoft.com/office/2006/metadata/properties" xmlns:ns2="D394501B-BDBB-424E-B5E9-622762117F7A" xmlns:ns3="08cb0f59-b58a-410a-8fde-00fb0eef9b53" targetNamespace="http://schemas.microsoft.com/office/2006/metadata/properties" ma:root="true" ma:fieldsID="8847ca4af6abc549e6aff0abcb45fe5a" ns2:_="" ns3:_="">
    <xsd:import namespace="D394501B-BDBB-424E-B5E9-622762117F7A"/>
    <xsd:import namespace="08cb0f59-b58a-410a-8fde-00fb0eef9b53"/>
    <xsd:element name="properties">
      <xsd:complexType>
        <xsd:sequence>
          <xsd:element name="documentManagement">
            <xsd:complexType>
              <xsd:all>
                <xsd:element ref="ns2:UserName" minOccurs="0"/>
                <xsd:element ref="ns2:Email" minOccurs="0"/>
                <xsd:element ref="ns2:DBDirID" minOccurs="0"/>
                <xsd:element ref="ns2:BusinessDivision" minOccurs="0"/>
                <xsd:element ref="ns2:BusinessLine" minOccurs="0"/>
                <xsd:element ref="ns2:Department" minOccurs="0"/>
                <xsd:element ref="ns2:Team" minOccurs="0"/>
                <xsd:element ref="ns2:Country" minOccurs="0"/>
                <xsd:element ref="ns2:GroupDivision" minOccurs="0"/>
                <xsd:element ref="ns2:CorporateDivision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4501B-BDBB-424E-B5E9-622762117F7A" elementFormDefault="qualified">
    <xsd:import namespace="http://schemas.microsoft.com/office/2006/documentManagement/types"/>
    <xsd:import namespace="http://schemas.microsoft.com/office/infopath/2007/PartnerControls"/>
    <xsd:element name="UserName" ma:index="8" nillable="true" ma:displayName="UserName" ma:internalName="UserName" ma:readOnly="false">
      <xsd:simpleType>
        <xsd:restriction base="dms:Text"/>
      </xsd:simpleType>
    </xsd:element>
    <xsd:element name="Email" ma:index="9" nillable="true" ma:displayName="Email" ma:internalName="Email" ma:readOnly="false">
      <xsd:simpleType>
        <xsd:restriction base="dms:Text"/>
      </xsd:simpleType>
    </xsd:element>
    <xsd:element name="DBDirID" ma:index="10" nillable="true" ma:displayName="DBDirID" ma:internalName="DBDirID" ma:readOnly="false">
      <xsd:simpleType>
        <xsd:restriction base="dms:Text"/>
      </xsd:simpleType>
    </xsd:element>
    <xsd:element name="BusinessDivision" ma:index="11" nillable="true" ma:displayName="Business Division" ma:internalName="BusinessDivision" ma:readOnly="false">
      <xsd:simpleType>
        <xsd:restriction base="dms:Text"/>
      </xsd:simpleType>
    </xsd:element>
    <xsd:element name="BusinessLine" ma:index="12" nillable="true" ma:displayName="Business Line" ma:internalName="BusinessLine" ma:readOnly="false">
      <xsd:simpleType>
        <xsd:restriction base="dms:Text"/>
      </xsd:simpleType>
    </xsd:element>
    <xsd:element name="Department" ma:index="13" nillable="true" ma:displayName="Department" ma:internalName="Department" ma:readOnly="false">
      <xsd:simpleType>
        <xsd:restriction base="dms:Text"/>
      </xsd:simpleType>
    </xsd:element>
    <xsd:element name="Team" ma:index="14" nillable="true" ma:displayName="Team" ma:internalName="Team" ma:readOnly="false">
      <xsd:simpleType>
        <xsd:restriction base="dms:Text"/>
      </xsd:simpleType>
    </xsd:element>
    <xsd:element name="Country" ma:index="15" nillable="true" ma:displayName="Country" ma:internalName="Country" ma:readOnly="false">
      <xsd:simpleType>
        <xsd:restriction base="dms:Text"/>
      </xsd:simpleType>
    </xsd:element>
    <xsd:element name="GroupDivision" ma:index="16" nillable="true" ma:displayName="Group Division" ma:internalName="GroupDivision" ma:readOnly="false">
      <xsd:simpleType>
        <xsd:restriction base="dms:Text"/>
      </xsd:simpleType>
    </xsd:element>
    <xsd:element name="CorporateDivision" ma:index="17" nillable="true" ma:displayName="Corporate Division" ma:internalName="CorporateDivis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cb0f59-b58a-410a-8fde-00fb0eef9b53" elementFormDefault="qualified">
    <xsd:import namespace="http://schemas.microsoft.com/office/2006/documentManagement/types"/>
    <xsd:import namespace="http://schemas.microsoft.com/office/infopath/2007/PartnerControls"/>
    <xsd:element name="_dlc_DocId" ma:index="1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8DFF60-FD90-4DB3-9E89-8B4174AFCB71}">
  <ds:schemaRefs>
    <ds:schemaRef ds:uri="http://schemas.microsoft.com/office/2006/metadata/properties"/>
    <ds:schemaRef ds:uri="http://www.w3.org/2000/xmlns/"/>
    <ds:schemaRef ds:uri="D394501B-BDBB-424E-B5E9-622762117F7A"/>
    <ds:schemaRef ds:uri="http://www.w3.org/2001/XMLSchema-instance"/>
    <ds:schemaRef ds:uri="08cb0f59-b58a-410a-8fde-00fb0eef9b53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858757-D8A2-4985-800E-DB0819CBC3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7351DF-47F5-40C1-8C3C-6B350C77D0FE}">
  <ds:schemaRefs>
    <ds:schemaRef ds:uri="http://schemas.microsoft.com/sharepoint/events"/>
    <ds:schemaRef ds:uri="http://www.w3.org/2000/xmlns/"/>
  </ds:schemaRefs>
</ds:datastoreItem>
</file>

<file path=customXml/itemProps4.xml><?xml version="1.0" encoding="utf-8"?>
<ds:datastoreItem xmlns:ds="http://schemas.openxmlformats.org/officeDocument/2006/customXml" ds:itemID="{E8881EE5-0D93-4845-B64F-7EC15427F56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394501B-BDBB-424E-B5E9-622762117F7A"/>
    <ds:schemaRef ds:uri="08cb0f59-b58a-410a-8fde-00fb0eef9b5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16x9 Holding slides 2</Template>
  <TotalTime>298</TotalTime>
  <Words>671</Words>
  <Application>Microsoft Office PowerPoint</Application>
  <PresentationFormat>Custom</PresentationFormat>
  <Paragraphs>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unicode ms</vt:lpstr>
      <vt:lpstr>Calibri</vt:lpstr>
      <vt:lpstr>Cambria</vt:lpstr>
      <vt:lpstr>Deutsche Bank Text</vt:lpstr>
      <vt:lpstr>Trebuchet MS</vt:lpstr>
      <vt:lpstr>16x9 Holding slides 2</vt:lpstr>
      <vt:lpstr>DB Screenshow 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>For internal use only</cp:keywords>
  <cp:lastModifiedBy>Ruchir Agrawal</cp:lastModifiedBy>
  <cp:revision>15</cp:revision>
  <cp:lastPrinted>2010-03-16T19:12:47Z</cp:lastPrinted>
  <dcterms:created xsi:type="dcterms:W3CDTF">2019-08-20T09:03:44Z</dcterms:created>
  <dcterms:modified xsi:type="dcterms:W3CDTF">2022-11-04T04:59:35Z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e951d408-65dc-48b8-aac8-a17dc4d30e45</vt:lpwstr>
  </property>
  <property fmtid="{D5CDD505-2E9C-101B-9397-08002B2CF9AE}" pid="3" name="ContentTypeId">
    <vt:lpwstr>0x010100C777E5E4CC2845A982076CBB472177EA001C5F85888F34AE42BEC45E4FBA3732BD</vt:lpwstr>
  </property>
  <property fmtid="{D5CDD505-2E9C-101B-9397-08002B2CF9AE}" pid="4" name="_dlc_DocIdItemGuid">
    <vt:lpwstr>e7b62917-f810-4886-86e3-7b6ce045e08f</vt:lpwstr>
  </property>
  <property fmtid="{D5CDD505-2E9C-101B-9397-08002B2CF9AE}" pid="5" name="db.comClassification">
    <vt:lpwstr>For internal use only</vt:lpwstr>
  </property>
  <property fmtid="{D5CDD505-2E9C-101B-9397-08002B2CF9AE}" pid="6" name="aliashDocumentMarking">
    <vt:lpwstr>For internal use only</vt:lpwstr>
  </property>
</Properties>
</file>