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92" y="2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aa9430ed7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aa9430ed7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aa9430ed7a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aa9430ed7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aa9430ed7a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aa9430ed7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a9430ed7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a9430ed7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a9430ed7a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a9430ed7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a9430ed7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a9430ed7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a9430ed7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a9430ed7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a9430ed7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a9430ed7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a9430ed7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a9430ed7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aa9430ed7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aa9430ed7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a9430ed7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a9430ed7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90225" y="762000"/>
            <a:ext cx="8983500" cy="2083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5200">
              <a:latin typeface="Times New Roman"/>
              <a:ea typeface="Times New Roman"/>
              <a:cs typeface="Times New Roman"/>
              <a:sym typeface="Times New Roman"/>
            </a:endParaRPr>
          </a:p>
          <a:p>
            <a:pPr marL="0" lvl="0" indent="0" algn="l" rtl="0">
              <a:spcBef>
                <a:spcPts val="0"/>
              </a:spcBef>
              <a:spcAft>
                <a:spcPts val="0"/>
              </a:spcAft>
              <a:buNone/>
            </a:pPr>
            <a:endParaRPr sz="5200">
              <a:latin typeface="Times New Roman"/>
              <a:ea typeface="Times New Roman"/>
              <a:cs typeface="Times New Roman"/>
              <a:sym typeface="Times New Roman"/>
            </a:endParaRPr>
          </a:p>
          <a:p>
            <a:pPr marL="0" lvl="0" indent="0" algn="ctr" rtl="0">
              <a:spcBef>
                <a:spcPts val="0"/>
              </a:spcBef>
              <a:spcAft>
                <a:spcPts val="0"/>
              </a:spcAft>
              <a:buNone/>
            </a:pPr>
            <a:r>
              <a:rPr lang="en" sz="5200">
                <a:latin typeface="Times New Roman"/>
                <a:ea typeface="Times New Roman"/>
                <a:cs typeface="Times New Roman"/>
                <a:sym typeface="Times New Roman"/>
              </a:rPr>
              <a:t>E-COMMERCE DATABASE</a:t>
            </a:r>
            <a:endParaRPr sz="5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0" name="Google Shape;60;p13"/>
          <p:cNvSpPr txBox="1">
            <a:spLocks noGrp="1"/>
          </p:cNvSpPr>
          <p:nvPr>
            <p:ph type="subTitle" idx="1"/>
          </p:nvPr>
        </p:nvSpPr>
        <p:spPr>
          <a:xfrm>
            <a:off x="510450" y="3182325"/>
            <a:ext cx="8123100" cy="1389600"/>
          </a:xfrm>
          <a:prstGeom prst="rect">
            <a:avLst/>
          </a:prstGeom>
        </p:spPr>
        <p:txBody>
          <a:bodyPr spcFirstLastPara="1" wrap="square" lIns="91425" tIns="91425" rIns="91425" bIns="91425" anchor="t" anchorCtr="0">
            <a:normAutofit fontScale="92500" lnSpcReduction="10000"/>
          </a:bodyPr>
          <a:lstStyle/>
          <a:p>
            <a:pPr marL="0" lvl="0" indent="0" algn="ctr" rtl="0">
              <a:lnSpc>
                <a:spcPct val="90000"/>
              </a:lnSpc>
              <a:spcBef>
                <a:spcPts val="0"/>
              </a:spcBef>
              <a:spcAft>
                <a:spcPts val="0"/>
              </a:spcAft>
              <a:buNone/>
            </a:pPr>
            <a:endParaRPr b="1" dirty="0">
              <a:latin typeface="Times New Roman"/>
              <a:ea typeface="Times New Roman"/>
              <a:cs typeface="Times New Roman"/>
              <a:sym typeface="Times New Roman"/>
            </a:endParaRPr>
          </a:p>
          <a:p>
            <a:pPr marL="0" lvl="0" indent="0" algn="ctr" rtl="0">
              <a:lnSpc>
                <a:spcPct val="90000"/>
              </a:lnSpc>
              <a:spcBef>
                <a:spcPts val="0"/>
              </a:spcBef>
              <a:spcAft>
                <a:spcPts val="0"/>
              </a:spcAft>
              <a:buNone/>
            </a:pPr>
            <a:endParaRPr sz="23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23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2300" dirty="0">
                <a:latin typeface="Times New Roman"/>
                <a:ea typeface="Times New Roman"/>
                <a:cs typeface="Times New Roman"/>
                <a:sym typeface="Times New Roman"/>
              </a:rPr>
              <a:t>RUCHIRKANTH GANDIKOTA</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17025" y="90225"/>
            <a:ext cx="8520600" cy="13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RELATIONAL MODEL:</a:t>
            </a:r>
            <a:endParaRPr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8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2133">
                <a:solidFill>
                  <a:srgbClr val="000000"/>
                </a:solidFill>
                <a:latin typeface="Times New Roman"/>
                <a:ea typeface="Times New Roman"/>
                <a:cs typeface="Times New Roman"/>
                <a:sym typeface="Times New Roman"/>
              </a:rPr>
              <a:t>(Primary Keys are </a:t>
            </a:r>
            <a:r>
              <a:rPr lang="en" sz="2133" u="sng">
                <a:solidFill>
                  <a:srgbClr val="000000"/>
                </a:solidFill>
                <a:latin typeface="Times New Roman"/>
                <a:ea typeface="Times New Roman"/>
                <a:cs typeface="Times New Roman"/>
                <a:sym typeface="Times New Roman"/>
              </a:rPr>
              <a:t>UNDERLINED</a:t>
            </a:r>
            <a:r>
              <a:rPr lang="en" sz="2133">
                <a:solidFill>
                  <a:srgbClr val="000000"/>
                </a:solidFill>
                <a:latin typeface="Times New Roman"/>
                <a:ea typeface="Times New Roman"/>
                <a:cs typeface="Times New Roman"/>
                <a:sym typeface="Times New Roman"/>
              </a:rPr>
              <a:t> and Foreign Keys are in </a:t>
            </a:r>
            <a:r>
              <a:rPr lang="en" sz="2133" i="1">
                <a:solidFill>
                  <a:srgbClr val="000000"/>
                </a:solidFill>
                <a:latin typeface="Times New Roman"/>
                <a:ea typeface="Times New Roman"/>
                <a:cs typeface="Times New Roman"/>
                <a:sym typeface="Times New Roman"/>
              </a:rPr>
              <a:t>ITALICS</a:t>
            </a:r>
            <a:r>
              <a:rPr lang="en" sz="2133">
                <a:solidFill>
                  <a:srgbClr val="000000"/>
                </a:solidFill>
                <a:latin typeface="Times New Roman"/>
                <a:ea typeface="Times New Roman"/>
                <a:cs typeface="Times New Roman"/>
                <a:sym typeface="Times New Roman"/>
              </a:rPr>
              <a:t>)</a:t>
            </a:r>
            <a:endParaRPr/>
          </a:p>
        </p:txBody>
      </p:sp>
      <p:sp>
        <p:nvSpPr>
          <p:cNvPr id="112" name="Google Shape;112;p22"/>
          <p:cNvSpPr txBox="1">
            <a:spLocks noGrp="1"/>
          </p:cNvSpPr>
          <p:nvPr>
            <p:ph type="body" idx="1"/>
          </p:nvPr>
        </p:nvSpPr>
        <p:spPr>
          <a:xfrm>
            <a:off x="311700" y="1443750"/>
            <a:ext cx="8520600" cy="38400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Clr>
                <a:srgbClr val="000000"/>
              </a:buClr>
              <a:buSzPts val="688"/>
              <a:buFont typeface="Arial"/>
              <a:buNone/>
            </a:pPr>
            <a:r>
              <a:rPr lang="en" sz="1525" b="1">
                <a:solidFill>
                  <a:srgbClr val="595959"/>
                </a:solidFill>
                <a:latin typeface="Times New Roman"/>
                <a:ea typeface="Times New Roman"/>
                <a:cs typeface="Times New Roman"/>
                <a:sym typeface="Times New Roman"/>
              </a:rPr>
              <a:t>Customers</a:t>
            </a:r>
            <a:r>
              <a:rPr lang="en" sz="1525">
                <a:solidFill>
                  <a:srgbClr val="595959"/>
                </a:solidFill>
                <a:latin typeface="Times New Roman"/>
                <a:ea typeface="Times New Roman"/>
                <a:cs typeface="Times New Roman"/>
                <a:sym typeface="Times New Roman"/>
              </a:rPr>
              <a:t> (</a:t>
            </a:r>
            <a:r>
              <a:rPr lang="en" sz="1525"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First Name, Last Name, Birth Date, Phone, Street Address, City, State, Points, Email)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b="1">
                <a:solidFill>
                  <a:srgbClr val="595959"/>
                </a:solidFill>
                <a:latin typeface="Times New Roman"/>
                <a:ea typeface="Times New Roman"/>
                <a:cs typeface="Times New Roman"/>
                <a:sym typeface="Times New Roman"/>
              </a:rPr>
              <a:t>Membership</a:t>
            </a:r>
            <a:r>
              <a:rPr lang="en" sz="1525">
                <a:solidFill>
                  <a:srgbClr val="595959"/>
                </a:solidFill>
                <a:latin typeface="Times New Roman"/>
                <a:ea typeface="Times New Roman"/>
                <a:cs typeface="Times New Roman"/>
                <a:sym typeface="Times New Roman"/>
              </a:rPr>
              <a:t> (</a:t>
            </a:r>
            <a:r>
              <a:rPr lang="en" sz="1525" i="1"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Membership Type)</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i="1"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Is the primary key and the foreign key and it refers to the primary key in the relation Customers; NULL not allowed.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b="1">
                <a:solidFill>
                  <a:srgbClr val="595959"/>
                </a:solidFill>
                <a:latin typeface="Times New Roman"/>
                <a:ea typeface="Times New Roman"/>
                <a:cs typeface="Times New Roman"/>
                <a:sym typeface="Times New Roman"/>
              </a:rPr>
              <a:t>Orders </a:t>
            </a:r>
            <a:r>
              <a:rPr lang="en" sz="1525">
                <a:solidFill>
                  <a:srgbClr val="595959"/>
                </a:solidFill>
                <a:latin typeface="Times New Roman"/>
                <a:ea typeface="Times New Roman"/>
                <a:cs typeface="Times New Roman"/>
                <a:sym typeface="Times New Roman"/>
              </a:rPr>
              <a:t>(</a:t>
            </a:r>
            <a:r>
              <a:rPr lang="en" sz="1525" u="sng">
                <a:solidFill>
                  <a:srgbClr val="595959"/>
                </a:solidFill>
                <a:latin typeface="Times New Roman"/>
                <a:ea typeface="Times New Roman"/>
                <a:cs typeface="Times New Roman"/>
                <a:sym typeface="Times New Roman"/>
              </a:rPr>
              <a:t>Order_ID</a:t>
            </a:r>
            <a:r>
              <a:rPr lang="en" sz="1525">
                <a:solidFill>
                  <a:srgbClr val="595959"/>
                </a:solidFill>
                <a:latin typeface="Times New Roman"/>
                <a:ea typeface="Times New Roman"/>
                <a:cs typeface="Times New Roman"/>
                <a:sym typeface="Times New Roman"/>
              </a:rPr>
              <a:t>, Order Date, </a:t>
            </a:r>
            <a:r>
              <a:rPr lang="en" sz="1525" i="1">
                <a:solidFill>
                  <a:srgbClr val="595959"/>
                </a:solidFill>
                <a:latin typeface="Times New Roman"/>
                <a:ea typeface="Times New Roman"/>
                <a:cs typeface="Times New Roman"/>
                <a:sym typeface="Times New Roman"/>
              </a:rPr>
              <a:t>Status ID</a:t>
            </a:r>
            <a:r>
              <a:rPr lang="en" sz="1525">
                <a:solidFill>
                  <a:srgbClr val="595959"/>
                </a:solidFill>
                <a:latin typeface="Times New Roman"/>
                <a:ea typeface="Times New Roman"/>
                <a:cs typeface="Times New Roman"/>
                <a:sym typeface="Times New Roman"/>
              </a:rPr>
              <a:t>, Shipped Date, </a:t>
            </a:r>
            <a:r>
              <a:rPr lang="en" sz="1525" i="1">
                <a:solidFill>
                  <a:srgbClr val="595959"/>
                </a:solidFill>
                <a:latin typeface="Times New Roman"/>
                <a:ea typeface="Times New Roman"/>
                <a:cs typeface="Times New Roman"/>
                <a:sym typeface="Times New Roman"/>
              </a:rPr>
              <a:t>Shipper_ID</a:t>
            </a:r>
            <a:r>
              <a:rPr lang="en" sz="1525">
                <a:solidFill>
                  <a:srgbClr val="595959"/>
                </a:solidFill>
                <a:latin typeface="Times New Roman"/>
                <a:ea typeface="Times New Roman"/>
                <a:cs typeface="Times New Roman"/>
                <a:sym typeface="Times New Roman"/>
              </a:rPr>
              <a:t>)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i="1">
                <a:solidFill>
                  <a:srgbClr val="595959"/>
                </a:solidFill>
                <a:latin typeface="Times New Roman"/>
                <a:ea typeface="Times New Roman"/>
                <a:cs typeface="Times New Roman"/>
                <a:sym typeface="Times New Roman"/>
              </a:rPr>
              <a:t>Shipper_ID</a:t>
            </a:r>
            <a:r>
              <a:rPr lang="en" sz="1525">
                <a:solidFill>
                  <a:srgbClr val="595959"/>
                </a:solidFill>
                <a:latin typeface="Times New Roman"/>
                <a:ea typeface="Times New Roman"/>
                <a:cs typeface="Times New Roman"/>
                <a:sym typeface="Times New Roman"/>
              </a:rPr>
              <a:t> Is the foreign key and it refers to the primary key in the relation Shippers; NULL not allowed.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i="1">
                <a:solidFill>
                  <a:srgbClr val="595959"/>
                </a:solidFill>
                <a:latin typeface="Times New Roman"/>
                <a:ea typeface="Times New Roman"/>
                <a:cs typeface="Times New Roman"/>
                <a:sym typeface="Times New Roman"/>
              </a:rPr>
              <a:t>Status ID </a:t>
            </a:r>
            <a:r>
              <a:rPr lang="en" sz="1525">
                <a:solidFill>
                  <a:srgbClr val="595959"/>
                </a:solidFill>
                <a:latin typeface="Times New Roman"/>
                <a:ea typeface="Times New Roman"/>
                <a:cs typeface="Times New Roman"/>
                <a:sym typeface="Times New Roman"/>
              </a:rPr>
              <a:t>Is the foreign key and it refers to the primary key in the relation order_status; NULL not allowed.</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b="1">
                <a:solidFill>
                  <a:srgbClr val="595959"/>
                </a:solidFill>
                <a:latin typeface="Times New Roman"/>
                <a:ea typeface="Times New Roman"/>
                <a:cs typeface="Times New Roman"/>
                <a:sym typeface="Times New Roman"/>
              </a:rPr>
              <a:t>Place</a:t>
            </a:r>
            <a:r>
              <a:rPr lang="en" sz="1525">
                <a:solidFill>
                  <a:srgbClr val="595959"/>
                </a:solidFill>
                <a:latin typeface="Times New Roman"/>
                <a:ea typeface="Times New Roman"/>
                <a:cs typeface="Times New Roman"/>
                <a:sym typeface="Times New Roman"/>
              </a:rPr>
              <a:t> (</a:t>
            </a:r>
            <a:r>
              <a:rPr lang="en" sz="1525" i="1"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a:t>
            </a:r>
            <a:r>
              <a:rPr lang="en" sz="1525" i="1" u="sng">
                <a:solidFill>
                  <a:srgbClr val="595959"/>
                </a:solidFill>
                <a:latin typeface="Times New Roman"/>
                <a:ea typeface="Times New Roman"/>
                <a:cs typeface="Times New Roman"/>
                <a:sym typeface="Times New Roman"/>
              </a:rPr>
              <a:t>Order_ID</a:t>
            </a:r>
            <a:r>
              <a:rPr lang="en" sz="1525">
                <a:solidFill>
                  <a:srgbClr val="595959"/>
                </a:solidFill>
                <a:latin typeface="Times New Roman"/>
                <a:ea typeface="Times New Roman"/>
                <a:cs typeface="Times New Roman"/>
                <a:sym typeface="Times New Roman"/>
              </a:rPr>
              <a:t>)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i="1" u="sng">
                <a:solidFill>
                  <a:srgbClr val="595959"/>
                </a:solidFill>
                <a:latin typeface="Times New Roman"/>
                <a:ea typeface="Times New Roman"/>
                <a:cs typeface="Times New Roman"/>
                <a:sym typeface="Times New Roman"/>
              </a:rPr>
              <a:t>Customer_ID</a:t>
            </a:r>
            <a:r>
              <a:rPr lang="en" sz="1525">
                <a:solidFill>
                  <a:srgbClr val="595959"/>
                </a:solidFill>
                <a:latin typeface="Times New Roman"/>
                <a:ea typeface="Times New Roman"/>
                <a:cs typeface="Times New Roman"/>
                <a:sym typeface="Times New Roman"/>
              </a:rPr>
              <a:t> Is the foreign key and it refers to the primary key in the relation Customers; NULL not allowed.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i="1" u="sng">
                <a:solidFill>
                  <a:srgbClr val="595959"/>
                </a:solidFill>
                <a:latin typeface="Times New Roman"/>
                <a:ea typeface="Times New Roman"/>
                <a:cs typeface="Times New Roman"/>
                <a:sym typeface="Times New Roman"/>
              </a:rPr>
              <a:t>Order_ID</a:t>
            </a:r>
            <a:r>
              <a:rPr lang="en" sz="1525">
                <a:solidFill>
                  <a:srgbClr val="595959"/>
                </a:solidFill>
                <a:latin typeface="Times New Roman"/>
                <a:ea typeface="Times New Roman"/>
                <a:cs typeface="Times New Roman"/>
                <a:sym typeface="Times New Roman"/>
              </a:rPr>
              <a:t> Is the foreign key and it refers to the primary key in the relation Orders; NULL not allowed.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r>
              <a:rPr lang="en" sz="1525">
                <a:solidFill>
                  <a:srgbClr val="595959"/>
                </a:solidFill>
                <a:latin typeface="Times New Roman"/>
                <a:ea typeface="Times New Roman"/>
                <a:cs typeface="Times New Roman"/>
                <a:sym typeface="Times New Roman"/>
              </a:rPr>
              <a:t>Primary Key is the combination of both the above foreign keys. </a:t>
            </a:r>
            <a:endParaRPr sz="1525">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688"/>
              <a:buFont typeface="Arial"/>
              <a:buNone/>
            </a:pPr>
            <a:endParaRPr sz="1525">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b="1">
                <a:solidFill>
                  <a:srgbClr val="595959"/>
                </a:solidFill>
                <a:latin typeface="Times New Roman"/>
                <a:ea typeface="Times New Roman"/>
                <a:cs typeface="Times New Roman"/>
                <a:sym typeface="Times New Roman"/>
              </a:rPr>
              <a:t>Shippers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Shipper_ID</a:t>
            </a:r>
            <a:r>
              <a:rPr lang="en" sz="1500">
                <a:solidFill>
                  <a:srgbClr val="595959"/>
                </a:solidFill>
                <a:latin typeface="Times New Roman"/>
                <a:ea typeface="Times New Roman"/>
                <a:cs typeface="Times New Roman"/>
                <a:sym typeface="Times New Roman"/>
              </a:rPr>
              <a:t>, Shipper Name) </a:t>
            </a:r>
            <a:endParaRPr sz="1125">
              <a:solidFill>
                <a:srgbClr val="595959"/>
              </a:solidFill>
              <a:latin typeface="Arial"/>
              <a:ea typeface="Arial"/>
              <a:cs typeface="Arial"/>
              <a:sym typeface="Arial"/>
            </a:endParaRPr>
          </a:p>
          <a:p>
            <a:pPr marL="0" lvl="0" indent="0" algn="l" rtl="0">
              <a:spcBef>
                <a:spcPts val="0"/>
              </a:spcBef>
              <a:spcAft>
                <a:spcPts val="1200"/>
              </a:spcAft>
              <a:buNone/>
            </a:pPr>
            <a:endParaRPr/>
          </a:p>
        </p:txBody>
      </p:sp>
      <p:cxnSp>
        <p:nvCxnSpPr>
          <p:cNvPr id="113" name="Google Shape;113;p22"/>
          <p:cNvCxnSpPr/>
          <p:nvPr/>
        </p:nvCxnSpPr>
        <p:spPr>
          <a:xfrm>
            <a:off x="350925" y="1263325"/>
            <a:ext cx="8642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body" idx="1"/>
          </p:nvPr>
        </p:nvSpPr>
        <p:spPr>
          <a:xfrm>
            <a:off x="311700" y="210550"/>
            <a:ext cx="8520600" cy="46923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rgbClr val="000000"/>
              </a:buClr>
              <a:buSzPts val="688"/>
              <a:buFont typeface="Arial"/>
              <a:buNone/>
            </a:pPr>
            <a:r>
              <a:rPr lang="en" sz="1500" b="1">
                <a:solidFill>
                  <a:srgbClr val="595959"/>
                </a:solidFill>
                <a:latin typeface="Times New Roman"/>
                <a:ea typeface="Times New Roman"/>
                <a:cs typeface="Times New Roman"/>
                <a:sym typeface="Times New Roman"/>
              </a:rPr>
              <a:t>References (</a:t>
            </a:r>
            <a:r>
              <a:rPr lang="en" sz="1500" i="1" u="sng">
                <a:solidFill>
                  <a:srgbClr val="595959"/>
                </a:solidFill>
                <a:latin typeface="Times New Roman"/>
                <a:ea typeface="Times New Roman"/>
                <a:cs typeface="Times New Roman"/>
                <a:sym typeface="Times New Roman"/>
              </a:rPr>
              <a:t>Order ID</a:t>
            </a:r>
            <a:r>
              <a:rPr lang="en" sz="1500">
                <a:solidFill>
                  <a:srgbClr val="595959"/>
                </a:solidFill>
                <a:latin typeface="Times New Roman"/>
                <a:ea typeface="Times New Roman"/>
                <a:cs typeface="Times New Roman"/>
                <a:sym typeface="Times New Roman"/>
              </a:rPr>
              <a:t>, </a:t>
            </a:r>
            <a:r>
              <a:rPr lang="en" sz="1500" i="1" u="sng">
                <a:solidFill>
                  <a:srgbClr val="595959"/>
                </a:solidFill>
                <a:latin typeface="Times New Roman"/>
                <a:ea typeface="Times New Roman"/>
                <a:cs typeface="Times New Roman"/>
                <a:sym typeface="Times New Roman"/>
              </a:rPr>
              <a:t>Order Items 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i="1" u="sng">
                <a:solidFill>
                  <a:srgbClr val="595959"/>
                </a:solidFill>
                <a:latin typeface="Times New Roman"/>
                <a:ea typeface="Times New Roman"/>
                <a:cs typeface="Times New Roman"/>
                <a:sym typeface="Times New Roman"/>
              </a:rPr>
              <a:t>Order Items ID</a:t>
            </a:r>
            <a:r>
              <a:rPr lang="en" sz="1500">
                <a:solidFill>
                  <a:srgbClr val="595959"/>
                </a:solidFill>
                <a:latin typeface="Times New Roman"/>
                <a:ea typeface="Times New Roman"/>
                <a:cs typeface="Times New Roman"/>
                <a:sym typeface="Times New Roman"/>
              </a:rPr>
              <a:t> Is the foreign key and it refers to the primary key in the relation Order Items; NULL not allowed.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i="1" u="sng">
                <a:solidFill>
                  <a:srgbClr val="595959"/>
                </a:solidFill>
                <a:latin typeface="Times New Roman"/>
                <a:ea typeface="Times New Roman"/>
                <a:cs typeface="Times New Roman"/>
                <a:sym typeface="Times New Roman"/>
              </a:rPr>
              <a:t>Order ID</a:t>
            </a:r>
            <a:r>
              <a:rPr lang="en" sz="1500">
                <a:solidFill>
                  <a:srgbClr val="595959"/>
                </a:solidFill>
                <a:latin typeface="Times New Roman"/>
                <a:ea typeface="Times New Roman"/>
                <a:cs typeface="Times New Roman"/>
                <a:sym typeface="Times New Roman"/>
              </a:rPr>
              <a:t> Is the foreign key and it refers to the primary key in the relation Orders; NULL not allowed.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a:solidFill>
                  <a:srgbClr val="595959"/>
                </a:solidFill>
                <a:latin typeface="Times New Roman"/>
                <a:ea typeface="Times New Roman"/>
                <a:cs typeface="Times New Roman"/>
                <a:sym typeface="Times New Roman"/>
              </a:rPr>
              <a:t>Primary Key is the combination of both the above foreign keys.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b="1">
                <a:solidFill>
                  <a:srgbClr val="595959"/>
                </a:solidFill>
                <a:latin typeface="Times New Roman"/>
                <a:ea typeface="Times New Roman"/>
                <a:cs typeface="Times New Roman"/>
                <a:sym typeface="Times New Roman"/>
              </a:rPr>
              <a:t>Belongs</a:t>
            </a:r>
            <a:r>
              <a:rPr lang="en" sz="1500">
                <a:solidFill>
                  <a:srgbClr val="595959"/>
                </a:solidFill>
                <a:latin typeface="Times New Roman"/>
                <a:ea typeface="Times New Roman"/>
                <a:cs typeface="Times New Roman"/>
                <a:sym typeface="Times New Roman"/>
              </a:rPr>
              <a:t> (</a:t>
            </a:r>
            <a:r>
              <a:rPr lang="en" sz="1500" i="1" u="sng">
                <a:solidFill>
                  <a:srgbClr val="595959"/>
                </a:solidFill>
                <a:latin typeface="Times New Roman"/>
                <a:ea typeface="Times New Roman"/>
                <a:cs typeface="Times New Roman"/>
                <a:sym typeface="Times New Roman"/>
              </a:rPr>
              <a:t>Order Item ID</a:t>
            </a:r>
            <a:r>
              <a:rPr lang="en" sz="1500">
                <a:solidFill>
                  <a:srgbClr val="595959"/>
                </a:solidFill>
                <a:latin typeface="Times New Roman"/>
                <a:ea typeface="Times New Roman"/>
                <a:cs typeface="Times New Roman"/>
                <a:sym typeface="Times New Roman"/>
              </a:rPr>
              <a:t>, </a:t>
            </a:r>
            <a:r>
              <a:rPr lang="en" sz="1500" i="1" u="sng">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i="1" u="sng">
                <a:solidFill>
                  <a:srgbClr val="595959"/>
                </a:solidFill>
                <a:latin typeface="Times New Roman"/>
                <a:ea typeface="Times New Roman"/>
                <a:cs typeface="Times New Roman"/>
                <a:sym typeface="Times New Roman"/>
              </a:rPr>
              <a:t>Order Items ID</a:t>
            </a:r>
            <a:r>
              <a:rPr lang="en" sz="1500">
                <a:solidFill>
                  <a:srgbClr val="595959"/>
                </a:solidFill>
                <a:latin typeface="Times New Roman"/>
                <a:ea typeface="Times New Roman"/>
                <a:cs typeface="Times New Roman"/>
                <a:sym typeface="Times New Roman"/>
              </a:rPr>
              <a:t> Is the foreign key and it refers to the primary key in the relation Order Items; NULL not allowed.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i="1" u="sng">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Is the foreign key and it refers to the primary key in the relation Products; NULL not allowed.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a:solidFill>
                  <a:srgbClr val="595959"/>
                </a:solidFill>
                <a:latin typeface="Times New Roman"/>
                <a:ea typeface="Times New Roman"/>
                <a:cs typeface="Times New Roman"/>
                <a:sym typeface="Times New Roman"/>
              </a:rPr>
              <a:t>Primary Key is the combination of both the above foreign keys.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b="1">
                <a:solidFill>
                  <a:srgbClr val="595959"/>
                </a:solidFill>
                <a:latin typeface="Times New Roman"/>
                <a:ea typeface="Times New Roman"/>
                <a:cs typeface="Times New Roman"/>
                <a:sym typeface="Times New Roman"/>
              </a:rPr>
              <a:t>Order Items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Order Item ID</a:t>
            </a:r>
            <a:r>
              <a:rPr lang="en" sz="1500">
                <a:solidFill>
                  <a:srgbClr val="595959"/>
                </a:solidFill>
                <a:latin typeface="Times New Roman"/>
                <a:ea typeface="Times New Roman"/>
                <a:cs typeface="Times New Roman"/>
                <a:sym typeface="Times New Roman"/>
              </a:rPr>
              <a:t>, </a:t>
            </a:r>
            <a:r>
              <a:rPr lang="en" sz="1500" i="1">
                <a:solidFill>
                  <a:srgbClr val="595959"/>
                </a:solidFill>
                <a:latin typeface="Times New Roman"/>
                <a:ea typeface="Times New Roman"/>
                <a:cs typeface="Times New Roman"/>
                <a:sym typeface="Times New Roman"/>
              </a:rPr>
              <a:t>Product_ID, </a:t>
            </a:r>
            <a:r>
              <a:rPr lang="en" sz="1500">
                <a:solidFill>
                  <a:srgbClr val="595959"/>
                </a:solidFill>
                <a:latin typeface="Times New Roman"/>
                <a:ea typeface="Times New Roman"/>
                <a:cs typeface="Times New Roman"/>
                <a:sym typeface="Times New Roman"/>
              </a:rPr>
              <a:t>Quantity, Unit Price, Total)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i="1">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Is the foreign key and it refers to the primary key in the relation Products; NULL not allowed.</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b="1">
                <a:solidFill>
                  <a:srgbClr val="595959"/>
                </a:solidFill>
                <a:latin typeface="Times New Roman"/>
                <a:ea typeface="Times New Roman"/>
                <a:cs typeface="Times New Roman"/>
                <a:sym typeface="Times New Roman"/>
              </a:rPr>
              <a:t>Products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Product_ID</a:t>
            </a:r>
            <a:r>
              <a:rPr lang="en" sz="1500">
                <a:solidFill>
                  <a:srgbClr val="595959"/>
                </a:solidFill>
                <a:latin typeface="Times New Roman"/>
                <a:ea typeface="Times New Roman"/>
                <a:cs typeface="Times New Roman"/>
                <a:sym typeface="Times New Roman"/>
              </a:rPr>
              <a:t>, Product Name, Quantity in Stock, Unit Price)</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1000"/>
              </a:spcAft>
              <a:buNone/>
            </a:pPr>
            <a:r>
              <a:rPr lang="en" sz="1500" b="1">
                <a:solidFill>
                  <a:srgbClr val="595959"/>
                </a:solidFill>
                <a:latin typeface="Times New Roman"/>
                <a:ea typeface="Times New Roman"/>
                <a:cs typeface="Times New Roman"/>
                <a:sym typeface="Times New Roman"/>
              </a:rPr>
              <a:t>Payment Method </a:t>
            </a:r>
            <a:r>
              <a:rPr lang="en" sz="1500">
                <a:solidFill>
                  <a:srgbClr val="595959"/>
                </a:solidFill>
                <a:latin typeface="Times New Roman"/>
                <a:ea typeface="Times New Roman"/>
                <a:cs typeface="Times New Roman"/>
                <a:sym typeface="Times New Roman"/>
              </a:rPr>
              <a:t>(</a:t>
            </a:r>
            <a:r>
              <a:rPr lang="en" sz="1500" u="sng">
                <a:solidFill>
                  <a:srgbClr val="595959"/>
                </a:solidFill>
                <a:latin typeface="Times New Roman"/>
                <a:ea typeface="Times New Roman"/>
                <a:cs typeface="Times New Roman"/>
                <a:sym typeface="Times New Roman"/>
              </a:rPr>
              <a:t>Payment Method ID</a:t>
            </a:r>
            <a:r>
              <a:rPr lang="en" sz="1500">
                <a:solidFill>
                  <a:srgbClr val="595959"/>
                </a:solidFill>
                <a:latin typeface="Times New Roman"/>
                <a:ea typeface="Times New Roman"/>
                <a:cs typeface="Times New Roman"/>
                <a:sym typeface="Times New Roman"/>
              </a:rPr>
              <a:t>, Mode of Payment)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body" idx="1"/>
          </p:nvPr>
        </p:nvSpPr>
        <p:spPr>
          <a:xfrm>
            <a:off x="311700" y="300800"/>
            <a:ext cx="8520600" cy="44718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endParaRPr sz="1500" b="1">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endParaRPr sz="1500" b="1">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endParaRPr sz="1500" b="1">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b="1">
                <a:solidFill>
                  <a:srgbClr val="595959"/>
                </a:solidFill>
                <a:latin typeface="Times New Roman"/>
                <a:ea typeface="Times New Roman"/>
                <a:cs typeface="Times New Roman"/>
                <a:sym typeface="Times New Roman"/>
              </a:rPr>
              <a:t>Payments</a:t>
            </a:r>
            <a:r>
              <a:rPr lang="en" sz="1500">
                <a:solidFill>
                  <a:srgbClr val="595959"/>
                </a:solidFill>
                <a:latin typeface="Times New Roman"/>
                <a:ea typeface="Times New Roman"/>
                <a:cs typeface="Times New Roman"/>
                <a:sym typeface="Times New Roman"/>
              </a:rPr>
              <a:t> (</a:t>
            </a:r>
            <a:r>
              <a:rPr lang="en" sz="1500" u="sng">
                <a:solidFill>
                  <a:srgbClr val="595959"/>
                </a:solidFill>
                <a:latin typeface="Times New Roman"/>
                <a:ea typeface="Times New Roman"/>
                <a:cs typeface="Times New Roman"/>
                <a:sym typeface="Times New Roman"/>
              </a:rPr>
              <a:t>Payment ID</a:t>
            </a:r>
            <a:r>
              <a:rPr lang="en" sz="1500">
                <a:solidFill>
                  <a:srgbClr val="595959"/>
                </a:solidFill>
                <a:latin typeface="Times New Roman"/>
                <a:ea typeface="Times New Roman"/>
                <a:cs typeface="Times New Roman"/>
                <a:sym typeface="Times New Roman"/>
              </a:rPr>
              <a:t>, Payment Date, Total Amount, </a:t>
            </a:r>
            <a:r>
              <a:rPr lang="en" sz="1500" i="1">
                <a:solidFill>
                  <a:srgbClr val="595959"/>
                </a:solidFill>
                <a:latin typeface="Times New Roman"/>
                <a:ea typeface="Times New Roman"/>
                <a:cs typeface="Times New Roman"/>
                <a:sym typeface="Times New Roman"/>
              </a:rPr>
              <a:t>Payment Method 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i="1">
                <a:solidFill>
                  <a:srgbClr val="595959"/>
                </a:solidFill>
                <a:latin typeface="Times New Roman"/>
                <a:ea typeface="Times New Roman"/>
                <a:cs typeface="Times New Roman"/>
                <a:sym typeface="Times New Roman"/>
              </a:rPr>
              <a:t>Payment Method ID</a:t>
            </a:r>
            <a:r>
              <a:rPr lang="en" sz="1500">
                <a:solidFill>
                  <a:srgbClr val="595959"/>
                </a:solidFill>
                <a:latin typeface="Times New Roman"/>
                <a:ea typeface="Times New Roman"/>
                <a:cs typeface="Times New Roman"/>
                <a:sym typeface="Times New Roman"/>
              </a:rPr>
              <a:t> Is the foreign key and it refers to the primary key in the relation Payment Method; NULL not allowed.</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b="1">
                <a:solidFill>
                  <a:srgbClr val="595959"/>
                </a:solidFill>
                <a:latin typeface="Times New Roman"/>
                <a:ea typeface="Times New Roman"/>
                <a:cs typeface="Times New Roman"/>
                <a:sym typeface="Times New Roman"/>
              </a:rPr>
              <a:t>Order_Payments_Details</a:t>
            </a:r>
            <a:r>
              <a:rPr lang="en" sz="1500">
                <a:solidFill>
                  <a:srgbClr val="595959"/>
                </a:solidFill>
                <a:latin typeface="Times New Roman"/>
                <a:ea typeface="Times New Roman"/>
                <a:cs typeface="Times New Roman"/>
                <a:sym typeface="Times New Roman"/>
              </a:rPr>
              <a:t> (</a:t>
            </a:r>
            <a:r>
              <a:rPr lang="en" sz="1500" i="1">
                <a:solidFill>
                  <a:srgbClr val="595959"/>
                </a:solidFill>
                <a:latin typeface="Times New Roman"/>
                <a:ea typeface="Times New Roman"/>
                <a:cs typeface="Times New Roman"/>
                <a:sym typeface="Times New Roman"/>
              </a:rPr>
              <a:t>Customer_ID</a:t>
            </a:r>
            <a:r>
              <a:rPr lang="en" sz="1500">
                <a:solidFill>
                  <a:srgbClr val="595959"/>
                </a:solidFill>
                <a:latin typeface="Times New Roman"/>
                <a:ea typeface="Times New Roman"/>
                <a:cs typeface="Times New Roman"/>
                <a:sym typeface="Times New Roman"/>
              </a:rPr>
              <a:t>, </a:t>
            </a:r>
            <a:r>
              <a:rPr lang="en" sz="1500" i="1">
                <a:solidFill>
                  <a:srgbClr val="595959"/>
                </a:solidFill>
                <a:latin typeface="Times New Roman"/>
                <a:ea typeface="Times New Roman"/>
                <a:cs typeface="Times New Roman"/>
                <a:sym typeface="Times New Roman"/>
              </a:rPr>
              <a:t>Order_ID, Payment_ID</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i="1">
                <a:solidFill>
                  <a:srgbClr val="595959"/>
                </a:solidFill>
                <a:latin typeface="Times New Roman"/>
                <a:ea typeface="Times New Roman"/>
                <a:cs typeface="Times New Roman"/>
                <a:sym typeface="Times New Roman"/>
              </a:rPr>
              <a:t>Customer_ID</a:t>
            </a:r>
            <a:r>
              <a:rPr lang="en" sz="1500">
                <a:solidFill>
                  <a:srgbClr val="595959"/>
                </a:solidFill>
                <a:latin typeface="Times New Roman"/>
                <a:ea typeface="Times New Roman"/>
                <a:cs typeface="Times New Roman"/>
                <a:sym typeface="Times New Roman"/>
              </a:rPr>
              <a:t> Is the foreign key and it refers to the primary key in the relation Customers; NULL not allowed.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i="1">
                <a:solidFill>
                  <a:srgbClr val="595959"/>
                </a:solidFill>
                <a:latin typeface="Times New Roman"/>
                <a:ea typeface="Times New Roman"/>
                <a:cs typeface="Times New Roman"/>
                <a:sym typeface="Times New Roman"/>
              </a:rPr>
              <a:t>Order_ID</a:t>
            </a:r>
            <a:r>
              <a:rPr lang="en" sz="1500">
                <a:solidFill>
                  <a:srgbClr val="595959"/>
                </a:solidFill>
                <a:latin typeface="Times New Roman"/>
                <a:ea typeface="Times New Roman"/>
                <a:cs typeface="Times New Roman"/>
                <a:sym typeface="Times New Roman"/>
              </a:rPr>
              <a:t> Is the foreign key and it refers to a key in the relation Orders; NULL not allowed. </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r>
              <a:rPr lang="en" sz="1500" i="1">
                <a:solidFill>
                  <a:srgbClr val="595959"/>
                </a:solidFill>
                <a:latin typeface="Times New Roman"/>
                <a:ea typeface="Times New Roman"/>
                <a:cs typeface="Times New Roman"/>
                <a:sym typeface="Times New Roman"/>
              </a:rPr>
              <a:t>Payment_ID </a:t>
            </a:r>
            <a:r>
              <a:rPr lang="en" sz="1500">
                <a:solidFill>
                  <a:srgbClr val="595959"/>
                </a:solidFill>
                <a:latin typeface="Times New Roman"/>
                <a:ea typeface="Times New Roman"/>
                <a:cs typeface="Times New Roman"/>
                <a:sym typeface="Times New Roman"/>
              </a:rPr>
              <a:t>Is the foreign key and it refers to the primary key in the relation Payments; NULL not allowed</a:t>
            </a: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endParaRPr sz="1500">
              <a:solidFill>
                <a:srgbClr val="595959"/>
              </a:solidFill>
              <a:latin typeface="Times New Roman"/>
              <a:ea typeface="Times New Roman"/>
              <a:cs typeface="Times New Roman"/>
              <a:sym typeface="Times New Roman"/>
            </a:endParaRPr>
          </a:p>
          <a:p>
            <a:pPr marL="0" lvl="0" indent="0" algn="l" rtl="0">
              <a:lnSpc>
                <a:spcPct val="105000"/>
              </a:lnSpc>
              <a:spcBef>
                <a:spcPts val="0"/>
              </a:spcBef>
              <a:spcAft>
                <a:spcPts val="0"/>
              </a:spcAft>
              <a:buClr>
                <a:srgbClr val="000000"/>
              </a:buClr>
              <a:buSzPts val="688"/>
              <a:buFont typeface="Arial"/>
              <a:buNone/>
            </a:pPr>
            <a:r>
              <a:rPr lang="en" sz="1500" b="1">
                <a:solidFill>
                  <a:srgbClr val="595959"/>
                </a:solidFill>
                <a:latin typeface="Times New Roman"/>
                <a:ea typeface="Times New Roman"/>
                <a:cs typeface="Times New Roman"/>
                <a:sym typeface="Times New Roman"/>
              </a:rPr>
              <a:t>Order_Status</a:t>
            </a:r>
            <a:r>
              <a:rPr lang="en" sz="1500">
                <a:solidFill>
                  <a:srgbClr val="595959"/>
                </a:solidFill>
                <a:latin typeface="Times New Roman"/>
                <a:ea typeface="Times New Roman"/>
                <a:cs typeface="Times New Roman"/>
                <a:sym typeface="Times New Roman"/>
              </a:rPr>
              <a:t>(</a:t>
            </a:r>
            <a:r>
              <a:rPr lang="en" sz="1500" u="sng">
                <a:solidFill>
                  <a:srgbClr val="595959"/>
                </a:solidFill>
                <a:latin typeface="Times New Roman"/>
                <a:ea typeface="Times New Roman"/>
                <a:cs typeface="Times New Roman"/>
                <a:sym typeface="Times New Roman"/>
              </a:rPr>
              <a:t>Status_ID</a:t>
            </a:r>
            <a:r>
              <a:rPr lang="en" sz="1500">
                <a:solidFill>
                  <a:srgbClr val="595959"/>
                </a:solidFill>
                <a:latin typeface="Times New Roman"/>
                <a:ea typeface="Times New Roman"/>
                <a:cs typeface="Times New Roman"/>
                <a:sym typeface="Times New Roman"/>
              </a:rPr>
              <a:t>, Status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017725"/>
            <a:ext cx="8520600" cy="4362000"/>
          </a:xfrm>
          <a:prstGeom prst="rect">
            <a:avLst/>
          </a:prstGeom>
        </p:spPr>
        <p:txBody>
          <a:bodyPr spcFirstLastPara="1" wrap="square" lIns="91425" tIns="91425" rIns="91425" bIns="91425" anchor="t" anchorCtr="0">
            <a:normAutofit fontScale="62500" lnSpcReduction="20000"/>
          </a:bodyPr>
          <a:lstStyle/>
          <a:p>
            <a:pPr marL="0" lvl="0" indent="0" algn="just" rtl="0">
              <a:spcBef>
                <a:spcPts val="0"/>
              </a:spcBef>
              <a:spcAft>
                <a:spcPts val="0"/>
              </a:spcAft>
              <a:buNone/>
            </a:pPr>
            <a:r>
              <a:rPr lang="en" sz="2928">
                <a:solidFill>
                  <a:srgbClr val="595959"/>
                </a:solidFill>
                <a:latin typeface="Times New Roman"/>
                <a:ea typeface="Times New Roman"/>
                <a:cs typeface="Times New Roman"/>
                <a:sym typeface="Times New Roman"/>
              </a:rPr>
              <a:t>In the technologically advancing and fast-paced world, people are choosing the online shopping option over traditional window shopping due to the comfort it provides and the time it saves. E-commerce businesses like Amazon, Walmart etc. are growing exponentially due to the variety of goods and services and the ease they provide to people for choosing them over the traditional in-person stores. Even though some parts of the population are reluctant to shop online for their basic needs due to their orthodox thinking, the advantages overweigh the disadvantages which is why a majority of the people have transitioned their ways to shop following the latest trends. We aim at developing a database for an e-commerce website to store the data of customers, goods, payments, orders etc. The company will benefit in various ways, like restocking their inventory when particular goods run out, keeping a check of the payments, analysing the purchasing trends of the customers across the globe etc. Our project intends to aid the convenience of data storage for the e-commerce company with an efficiently architectured database model</a:t>
            </a:r>
            <a:r>
              <a:rPr lang="en" sz="2702">
                <a:solidFill>
                  <a:srgbClr val="595959"/>
                </a:solidFill>
                <a:latin typeface="Times New Roman"/>
                <a:ea typeface="Times New Roman"/>
                <a:cs typeface="Times New Roman"/>
                <a:sym typeface="Times New Roman"/>
              </a:rPr>
              <a:t>.</a:t>
            </a:r>
            <a:endParaRPr sz="2702">
              <a:solidFill>
                <a:srgbClr val="595959"/>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cxnSp>
        <p:nvCxnSpPr>
          <p:cNvPr id="67" name="Google Shape;67;p14"/>
          <p:cNvCxnSpPr/>
          <p:nvPr/>
        </p:nvCxnSpPr>
        <p:spPr>
          <a:xfrm>
            <a:off x="330875" y="1022675"/>
            <a:ext cx="8452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THEORY AND BACKGROUND:</a:t>
            </a:r>
            <a:endParaRPr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017725"/>
            <a:ext cx="8520600" cy="4306200"/>
          </a:xfrm>
          <a:prstGeom prst="rect">
            <a:avLst/>
          </a:prstGeom>
        </p:spPr>
        <p:txBody>
          <a:bodyPr spcFirstLastPara="1" wrap="square" lIns="91425" tIns="91425" rIns="91425" bIns="91425" anchor="t" anchorCtr="0">
            <a:normAutofit fontScale="70000" lnSpcReduction="10000"/>
          </a:bodyPr>
          <a:lstStyle/>
          <a:p>
            <a:pPr marL="0" lvl="0" indent="0" algn="just" rtl="0">
              <a:lnSpc>
                <a:spcPct val="105000"/>
              </a:lnSpc>
              <a:spcBef>
                <a:spcPts val="0"/>
              </a:spcBef>
              <a:spcAft>
                <a:spcPts val="0"/>
              </a:spcAft>
              <a:buClr>
                <a:srgbClr val="000000"/>
              </a:buClr>
              <a:buSzPct val="37921"/>
              <a:buFont typeface="Arial"/>
              <a:buNone/>
            </a:pPr>
            <a:r>
              <a:rPr lang="en" sz="2683">
                <a:solidFill>
                  <a:srgbClr val="595959"/>
                </a:solidFill>
                <a:latin typeface="Times New Roman"/>
                <a:ea typeface="Times New Roman"/>
                <a:cs typeface="Times New Roman"/>
                <a:sym typeface="Times New Roman"/>
              </a:rPr>
              <a:t>An e-commerce company will have numerous customers ordering eclectic products online through their websites. The company will have to store data in a segregated manner and we will have to maintain dedicated databases for specific types of data so that the company can use this streamlined data to obtain valuable insights and take clear profitable business decisions. </a:t>
            </a:r>
            <a:endParaRPr sz="2683">
              <a:solidFill>
                <a:srgbClr val="595959"/>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Clr>
                <a:srgbClr val="000000"/>
              </a:buClr>
              <a:buSzPct val="37921"/>
              <a:buFont typeface="Arial"/>
              <a:buNone/>
            </a:pPr>
            <a:r>
              <a:rPr lang="en" sz="2683">
                <a:solidFill>
                  <a:srgbClr val="595959"/>
                </a:solidFill>
                <a:latin typeface="Times New Roman"/>
                <a:ea typeface="Times New Roman"/>
                <a:cs typeface="Times New Roman"/>
                <a:sym typeface="Times New Roman"/>
              </a:rPr>
              <a:t>Our project will have information about the customers. Customers will be uniquely identified by their customer id and they will also have to provide their name, phone number and address. A customer can earn benefit points depending on the amount and the frequency of their shopping, which can be redeemed later. </a:t>
            </a:r>
            <a:endParaRPr sz="2683">
              <a:solidFill>
                <a:srgbClr val="595959"/>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Clr>
                <a:srgbClr val="000000"/>
              </a:buClr>
              <a:buSzPct val="37921"/>
              <a:buFont typeface="Arial"/>
              <a:buNone/>
            </a:pPr>
            <a:r>
              <a:rPr lang="en" sz="2683">
                <a:solidFill>
                  <a:srgbClr val="595959"/>
                </a:solidFill>
                <a:latin typeface="Times New Roman"/>
                <a:ea typeface="Times New Roman"/>
                <a:cs typeface="Times New Roman"/>
                <a:sym typeface="Times New Roman"/>
              </a:rPr>
              <a:t>The data regarding products offered will be a dedicated entity type which will have different attributes like product_id(which will be uniquely identifiable), name of the product, quantity in stock and unit price. </a:t>
            </a:r>
            <a:endParaRPr sz="2683">
              <a:solidFill>
                <a:srgbClr val="595959"/>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cxnSp>
        <p:nvCxnSpPr>
          <p:cNvPr id="74" name="Google Shape;74;p15"/>
          <p:cNvCxnSpPr/>
          <p:nvPr/>
        </p:nvCxnSpPr>
        <p:spPr>
          <a:xfrm rot="10800000" flipH="1">
            <a:off x="340900" y="1052900"/>
            <a:ext cx="8492400" cy="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11700" y="421100"/>
            <a:ext cx="8520600" cy="4147800"/>
          </a:xfrm>
          <a:prstGeom prst="rect">
            <a:avLst/>
          </a:prstGeom>
        </p:spPr>
        <p:txBody>
          <a:bodyPr spcFirstLastPara="1" wrap="square" lIns="91425" tIns="91425" rIns="91425" bIns="91425" anchor="t" anchorCtr="0">
            <a:normAutofit/>
          </a:bodyPr>
          <a:lstStyle/>
          <a:p>
            <a:pPr marL="0" lvl="0" indent="0" algn="just" rtl="0">
              <a:lnSpc>
                <a:spcPct val="105000"/>
              </a:lnSpc>
              <a:spcBef>
                <a:spcPts val="0"/>
              </a:spcBef>
              <a:spcAft>
                <a:spcPts val="0"/>
              </a:spcAft>
              <a:buClr>
                <a:srgbClr val="000000"/>
              </a:buClr>
              <a:buSzPts val="1018"/>
              <a:buFont typeface="Arial"/>
              <a:buNone/>
            </a:pPr>
            <a:r>
              <a:rPr lang="en" sz="1700">
                <a:solidFill>
                  <a:srgbClr val="595959"/>
                </a:solidFill>
                <a:latin typeface="Times New Roman"/>
                <a:ea typeface="Times New Roman"/>
                <a:cs typeface="Times New Roman"/>
                <a:sym typeface="Times New Roman"/>
              </a:rPr>
              <a:t>The database will also have an entity type that records data about the orders that are placed by the customers. The orders will be unique by an order ID and will be linked to the customer ID attribute from the customer's entity to clearly distinguish the order placed by a respected customer. The order date, expected delivery date and the shipper ID will also be part of the orders entity. </a:t>
            </a:r>
            <a:endParaRPr sz="1700">
              <a:solidFill>
                <a:srgbClr val="595959"/>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Clr>
                <a:srgbClr val="000000"/>
              </a:buClr>
              <a:buSzPts val="1018"/>
              <a:buFont typeface="Arial"/>
              <a:buNone/>
            </a:pPr>
            <a:r>
              <a:rPr lang="en" sz="1700">
                <a:solidFill>
                  <a:srgbClr val="595959"/>
                </a:solidFill>
                <a:latin typeface="Times New Roman"/>
                <a:ea typeface="Times New Roman"/>
                <a:cs typeface="Times New Roman"/>
                <a:sym typeface="Times New Roman"/>
              </a:rPr>
              <a:t>Shippers will be a separate entity type that will contain the data about the contracted suppliers of the goods to the company. They will have a unique Shipper ID and the name of the shipper as the attributes and this data can be inherited by the other entities wherever the reference of the shippers is required. </a:t>
            </a:r>
            <a:endParaRPr sz="1700">
              <a:solidFill>
                <a:srgbClr val="595959"/>
              </a:solidFill>
              <a:latin typeface="Times New Roman"/>
              <a:ea typeface="Times New Roman"/>
              <a:cs typeface="Times New Roman"/>
              <a:sym typeface="Times New Roman"/>
            </a:endParaRPr>
          </a:p>
          <a:p>
            <a:pPr marL="0" lvl="0" indent="0" algn="just" rtl="0">
              <a:lnSpc>
                <a:spcPct val="105000"/>
              </a:lnSpc>
              <a:spcBef>
                <a:spcPts val="1200"/>
              </a:spcBef>
              <a:spcAft>
                <a:spcPts val="1200"/>
              </a:spcAft>
              <a:buClr>
                <a:srgbClr val="000000"/>
              </a:buClr>
              <a:buSzPts val="1018"/>
              <a:buFont typeface="Arial"/>
              <a:buNone/>
            </a:pPr>
            <a:r>
              <a:rPr lang="en" sz="1700">
                <a:solidFill>
                  <a:srgbClr val="595959"/>
                </a:solidFill>
                <a:latin typeface="Times New Roman"/>
                <a:ea typeface="Times New Roman"/>
                <a:cs typeface="Times New Roman"/>
                <a:sym typeface="Times New Roman"/>
              </a:rPr>
              <a:t>The last entity type would be payments. They will contain information about the date, amount and mode of payment. Payment ID will be used to uniquely identify them, and a separate invoice will be generated for each payment. Each payment will then be linked to the specific customer.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MANDATORY REQUIREMENTS:</a:t>
            </a:r>
            <a:endParaRPr/>
          </a:p>
        </p:txBody>
      </p:sp>
      <p:sp>
        <p:nvSpPr>
          <p:cNvPr id="85" name="Google Shape;85;p17"/>
          <p:cNvSpPr txBox="1">
            <a:spLocks noGrp="1"/>
          </p:cNvSpPr>
          <p:nvPr>
            <p:ph type="body" idx="1"/>
          </p:nvPr>
        </p:nvSpPr>
        <p:spPr>
          <a:xfrm>
            <a:off x="311700" y="132292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customer can place many orders. An order can be placed by only 1 specific customer. </a:t>
            </a:r>
            <a:endParaRPr>
              <a:solidFill>
                <a:srgbClr val="595959"/>
              </a:solidFill>
              <a:latin typeface="Times New Roman"/>
              <a:ea typeface="Times New Roman"/>
              <a:cs typeface="Times New Roman"/>
              <a:sym typeface="Times New Roman"/>
            </a:endParaRPr>
          </a:p>
          <a:p>
            <a:pPr marL="457200" lvl="0" indent="-342900" algn="just" rtl="0">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shipper can deliver many orders. A particular order will be delivered by only 1 shipper. </a:t>
            </a:r>
            <a:endParaRPr>
              <a:solidFill>
                <a:srgbClr val="595959"/>
              </a:solidFill>
              <a:latin typeface="Times New Roman"/>
              <a:ea typeface="Times New Roman"/>
              <a:cs typeface="Times New Roman"/>
              <a:sym typeface="Times New Roman"/>
            </a:endParaRPr>
          </a:p>
          <a:p>
            <a:pPr marL="457200" lvl="0" indent="-342900" algn="just" rtl="0">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customer can generate multiple payment IDs. A particular payment ID will be generated by only 1 customer. </a:t>
            </a:r>
            <a:endParaRPr>
              <a:solidFill>
                <a:srgbClr val="595959"/>
              </a:solidFill>
              <a:latin typeface="Times New Roman"/>
              <a:ea typeface="Times New Roman"/>
              <a:cs typeface="Times New Roman"/>
              <a:sym typeface="Times New Roman"/>
            </a:endParaRPr>
          </a:p>
          <a:p>
            <a:pPr marL="457200" lvl="0" indent="-342900" algn="just" rtl="0">
              <a:spcBef>
                <a:spcPts val="0"/>
              </a:spcBef>
              <a:spcAft>
                <a:spcPts val="0"/>
              </a:spcAft>
              <a:buClr>
                <a:srgbClr val="595959"/>
              </a:buClr>
              <a:buSzPts val="1800"/>
              <a:buFont typeface="Times New Roman"/>
              <a:buChar char="●"/>
            </a:pPr>
            <a:r>
              <a:rPr lang="en">
                <a:solidFill>
                  <a:srgbClr val="595959"/>
                </a:solidFill>
                <a:latin typeface="Times New Roman"/>
                <a:ea typeface="Times New Roman"/>
                <a:cs typeface="Times New Roman"/>
                <a:sym typeface="Times New Roman"/>
              </a:rPr>
              <a:t>A particular order can contain many products. A particular product can be a part of many orders</a:t>
            </a:r>
            <a:endParaRPr/>
          </a:p>
        </p:txBody>
      </p:sp>
      <p:cxnSp>
        <p:nvCxnSpPr>
          <p:cNvPr id="86" name="Google Shape;86;p17"/>
          <p:cNvCxnSpPr/>
          <p:nvPr/>
        </p:nvCxnSpPr>
        <p:spPr>
          <a:xfrm>
            <a:off x="270700" y="1062800"/>
            <a:ext cx="8662800" cy="20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91025" y="526350"/>
            <a:ext cx="83220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b="1">
                <a:solidFill>
                  <a:srgbClr val="000000"/>
                </a:solidFill>
                <a:latin typeface="Times New Roman"/>
                <a:ea typeface="Times New Roman"/>
                <a:cs typeface="Times New Roman"/>
                <a:sym typeface="Times New Roman"/>
              </a:rPr>
              <a:t>EER DIAGRAM</a:t>
            </a:r>
            <a:endParaRPr sz="6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20850" y="526350"/>
            <a:ext cx="85125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UML</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012650" y="90225"/>
            <a:ext cx="6817900" cy="49831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1187</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Proxima Nova</vt:lpstr>
      <vt:lpstr>Times New Roman</vt:lpstr>
      <vt:lpstr>Arial</vt:lpstr>
      <vt:lpstr>Spearmint</vt:lpstr>
      <vt:lpstr>  E-COMMERCE DATABASE </vt:lpstr>
      <vt:lpstr>PROBLEM DEFINITION:</vt:lpstr>
      <vt:lpstr>THEORY AND BACKGROUND: </vt:lpstr>
      <vt:lpstr>PowerPoint Presentation</vt:lpstr>
      <vt:lpstr>MANDATORY REQUIREMENTS:</vt:lpstr>
      <vt:lpstr>EER DIAGRAM</vt:lpstr>
      <vt:lpstr>PowerPoint Presentation</vt:lpstr>
      <vt:lpstr>UML</vt:lpstr>
      <vt:lpstr>PowerPoint Presentation</vt:lpstr>
      <vt:lpstr>RELATIONAL MODEL:  (Primary Keys are UNDERLINED and Foreign Keys are in ITALICS)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 DATABASE </dc:title>
  <cp:lastModifiedBy>ruchirkanthg@outlook.com</cp:lastModifiedBy>
  <cp:revision>1</cp:revision>
  <dcterms:modified xsi:type="dcterms:W3CDTF">2023-07-01T13:11:51Z</dcterms:modified>
</cp:coreProperties>
</file>