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3"/>
  </p:notesMasterIdLst>
  <p:sldIdLst>
    <p:sldId id="256" r:id="rId5"/>
    <p:sldId id="265" r:id="rId6"/>
    <p:sldId id="260" r:id="rId7"/>
    <p:sldId id="261" r:id="rId8"/>
    <p:sldId id="257" r:id="rId9"/>
    <p:sldId id="258" r:id="rId10"/>
    <p:sldId id="259" r:id="rId11"/>
    <p:sldId id="262" r:id="rId12"/>
    <p:sldId id="263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hirkanthg@outlook.com" userId="e49dc12b952a80da" providerId="LiveId" clId="{570EB9E9-6D42-420C-B841-7F6662993D53}"/>
    <pc:docChg chg="custSel modSld">
      <pc:chgData name="ruchirkanthg@outlook.com" userId="e49dc12b952a80da" providerId="LiveId" clId="{570EB9E9-6D42-420C-B841-7F6662993D53}" dt="2023-04-04T04:33:33.335" v="27" actId="1038"/>
      <pc:docMkLst>
        <pc:docMk/>
      </pc:docMkLst>
      <pc:sldChg chg="addSp delSp modSp mod">
        <pc:chgData name="ruchirkanthg@outlook.com" userId="e49dc12b952a80da" providerId="LiveId" clId="{570EB9E9-6D42-420C-B841-7F6662993D53}" dt="2023-04-04T04:29:24.101" v="18" actId="1076"/>
        <pc:sldMkLst>
          <pc:docMk/>
          <pc:sldMk cId="3482178444" sldId="258"/>
        </pc:sldMkLst>
        <pc:spChg chg="mod">
          <ac:chgData name="ruchirkanthg@outlook.com" userId="e49dc12b952a80da" providerId="LiveId" clId="{570EB9E9-6D42-420C-B841-7F6662993D53}" dt="2023-04-04T04:26:46.387" v="3" actId="20577"/>
          <ac:spMkLst>
            <pc:docMk/>
            <pc:sldMk cId="3482178444" sldId="258"/>
            <ac:spMk id="6" creationId="{1F5851EF-1740-A66E-84E8-D9B17AB947EF}"/>
          </ac:spMkLst>
        </pc:spChg>
        <pc:picChg chg="add mod">
          <ac:chgData name="ruchirkanthg@outlook.com" userId="e49dc12b952a80da" providerId="LiveId" clId="{570EB9E9-6D42-420C-B841-7F6662993D53}" dt="2023-04-04T04:29:24.101" v="18" actId="1076"/>
          <ac:picMkLst>
            <pc:docMk/>
            <pc:sldMk cId="3482178444" sldId="258"/>
            <ac:picMk id="4" creationId="{F1CF2CDE-D0A9-B489-C459-55C528AB6798}"/>
          </ac:picMkLst>
        </pc:picChg>
        <pc:picChg chg="del">
          <ac:chgData name="ruchirkanthg@outlook.com" userId="e49dc12b952a80da" providerId="LiveId" clId="{570EB9E9-6D42-420C-B841-7F6662993D53}" dt="2023-04-04T04:28:29.728" v="4" actId="478"/>
          <ac:picMkLst>
            <pc:docMk/>
            <pc:sldMk cId="3482178444" sldId="258"/>
            <ac:picMk id="8" creationId="{0DBD5C58-D31D-17FE-3F4C-77E0827293F9}"/>
          </ac:picMkLst>
        </pc:picChg>
      </pc:sldChg>
      <pc:sldChg chg="modSp mod">
        <pc:chgData name="ruchirkanthg@outlook.com" userId="e49dc12b952a80da" providerId="LiveId" clId="{570EB9E9-6D42-420C-B841-7F6662993D53}" dt="2023-04-04T04:30:13.104" v="22" actId="1076"/>
        <pc:sldMkLst>
          <pc:docMk/>
          <pc:sldMk cId="3472569473" sldId="259"/>
        </pc:sldMkLst>
        <pc:spChg chg="mod">
          <ac:chgData name="ruchirkanthg@outlook.com" userId="e49dc12b952a80da" providerId="LiveId" clId="{570EB9E9-6D42-420C-B841-7F6662993D53}" dt="2023-04-04T04:30:13.104" v="22" actId="1076"/>
          <ac:spMkLst>
            <pc:docMk/>
            <pc:sldMk cId="3472569473" sldId="259"/>
            <ac:spMk id="10" creationId="{FDFBBBFD-2B29-FDDF-6775-6C0F9FC23481}"/>
          </ac:spMkLst>
        </pc:spChg>
        <pc:picChg chg="mod">
          <ac:chgData name="ruchirkanthg@outlook.com" userId="e49dc12b952a80da" providerId="LiveId" clId="{570EB9E9-6D42-420C-B841-7F6662993D53}" dt="2023-04-04T04:30:04.641" v="21" actId="1076"/>
          <ac:picMkLst>
            <pc:docMk/>
            <pc:sldMk cId="3472569473" sldId="259"/>
            <ac:picMk id="9" creationId="{85D87BAC-E99C-AD95-1311-97FA2B01FA21}"/>
          </ac:picMkLst>
        </pc:picChg>
      </pc:sldChg>
      <pc:sldChg chg="modSp mod">
        <pc:chgData name="ruchirkanthg@outlook.com" userId="e49dc12b952a80da" providerId="LiveId" clId="{570EB9E9-6D42-420C-B841-7F6662993D53}" dt="2023-04-04T04:33:33.335" v="27" actId="1038"/>
        <pc:sldMkLst>
          <pc:docMk/>
          <pc:sldMk cId="1856518219" sldId="263"/>
        </pc:sldMkLst>
        <pc:spChg chg="mod">
          <ac:chgData name="ruchirkanthg@outlook.com" userId="e49dc12b952a80da" providerId="LiveId" clId="{570EB9E9-6D42-420C-B841-7F6662993D53}" dt="2023-04-04T04:32:58.393" v="23" actId="20577"/>
          <ac:spMkLst>
            <pc:docMk/>
            <pc:sldMk cId="1856518219" sldId="263"/>
            <ac:spMk id="2" creationId="{94699009-45FD-3FCE-AEF1-BD110754C9F5}"/>
          </ac:spMkLst>
        </pc:spChg>
        <pc:spChg chg="mod">
          <ac:chgData name="ruchirkanthg@outlook.com" userId="e49dc12b952a80da" providerId="LiveId" clId="{570EB9E9-6D42-420C-B841-7F6662993D53}" dt="2023-04-04T04:33:24.678" v="25" actId="20577"/>
          <ac:spMkLst>
            <pc:docMk/>
            <pc:sldMk cId="1856518219" sldId="263"/>
            <ac:spMk id="20" creationId="{60D5293B-6E5F-6F79-8881-2E29A4FCFA4B}"/>
          </ac:spMkLst>
        </pc:spChg>
        <pc:picChg chg="mod">
          <ac:chgData name="ruchirkanthg@outlook.com" userId="e49dc12b952a80da" providerId="LiveId" clId="{570EB9E9-6D42-420C-B841-7F6662993D53}" dt="2023-04-04T04:33:33.335" v="27" actId="1038"/>
          <ac:picMkLst>
            <pc:docMk/>
            <pc:sldMk cId="1856518219" sldId="263"/>
            <ac:picMk id="22" creationId="{493A7B0B-3C5A-AEE2-A4AE-FF9BE60B0F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02FA1-3F68-4FB7-84F8-C51BAF212FA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76B6-9B08-4C9F-81F2-0098255A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9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5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86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5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9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89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200" cy="24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96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1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29E4-6EB8-4B9C-AAAD-F31057B183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B909B2-A096-4937-9EF6-F34F9543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2CCAA0-964D-A2A7-D1EE-BC131CDFEAAC}"/>
              </a:ext>
            </a:extLst>
          </p:cNvPr>
          <p:cNvSpPr txBox="1"/>
          <p:nvPr/>
        </p:nvSpPr>
        <p:spPr>
          <a:xfrm>
            <a:off x="136070" y="397401"/>
            <a:ext cx="11913055" cy="64017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dirty="0"/>
              <a:t>Computation and visualization</a:t>
            </a:r>
          </a:p>
          <a:p>
            <a:endParaRPr lang="en-US" sz="4800" dirty="0"/>
          </a:p>
          <a:p>
            <a:r>
              <a:rPr lang="en-US" sz="4800" dirty="0"/>
              <a:t>“Layoff Trend Analysis and Visualization”</a:t>
            </a:r>
          </a:p>
          <a:p>
            <a:endParaRPr lang="en-US" sz="4800" dirty="0"/>
          </a:p>
          <a:p>
            <a:endParaRPr lang="en-US" sz="4400" dirty="0"/>
          </a:p>
          <a:p>
            <a:r>
              <a:rPr lang="en-US" sz="3200" dirty="0"/>
              <a:t>Group 3</a:t>
            </a:r>
          </a:p>
          <a:p>
            <a:r>
              <a:rPr lang="en-US" sz="2400" dirty="0"/>
              <a:t>Atharva Mahajan</a:t>
            </a:r>
          </a:p>
          <a:p>
            <a:r>
              <a:rPr lang="en-US" sz="2400" dirty="0" err="1"/>
              <a:t>Ruchirkanth</a:t>
            </a:r>
            <a:r>
              <a:rPr lang="en-US" sz="2400" dirty="0"/>
              <a:t> Gandikota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Prabhat Chanda</a:t>
            </a:r>
          </a:p>
          <a:p>
            <a:r>
              <a:rPr lang="en-US" sz="2400" dirty="0"/>
              <a:t>Shashank </a:t>
            </a:r>
            <a:r>
              <a:rPr lang="en-US" sz="2400" dirty="0" err="1"/>
              <a:t>Farkase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276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80B5-3124-0A5A-75A9-3C2DCD9F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160373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Tableau Dashboard Interactive Visualization  </a:t>
            </a:r>
          </a:p>
        </p:txBody>
      </p:sp>
    </p:spTree>
    <p:extLst>
      <p:ext uri="{BB962C8B-B14F-4D97-AF65-F5344CB8AC3E}">
        <p14:creationId xmlns:p14="http://schemas.microsoft.com/office/powerpoint/2010/main" val="333213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727A-88FE-7A03-1178-4C0773B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Laid Off Count Per Country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433FA-0F30-3F45-7CBC-48417484A395}"/>
              </a:ext>
            </a:extLst>
          </p:cNvPr>
          <p:cNvSpPr txBox="1"/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Dashboard shows the number of laid of employees per country.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Dashboard presents a stark reality of the global impact of layoffs, with the USA and India being the most affected countries.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This data can inform policy makers, employers, and communities to develop effective recovery strategies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C4B105B-B414-2DAF-7997-398279919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3" r="10133" b="1"/>
          <a:stretch/>
        </p:blipFill>
        <p:spPr>
          <a:xfrm>
            <a:off x="4448176" y="1930400"/>
            <a:ext cx="5560656" cy="36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5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3B92-A474-91F9-6576-E419C0A2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Laid off Count per Industry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409E8-3A44-C519-7E1B-2CB3AB188975}"/>
              </a:ext>
            </a:extLst>
          </p:cNvPr>
          <p:cNvSpPr txBox="1"/>
          <p:nvPr/>
        </p:nvSpPr>
        <p:spPr>
          <a:xfrm>
            <a:off x="448734" y="1947864"/>
            <a:ext cx="3957349" cy="4090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dashboard shows the laid off count per industry.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affected industry is retail and the second most is the transportation due to the covid outbreak.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also depicts clear picture of number of personals laid-off per industry.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DC933EF-F9E1-6801-5CDE-014410D4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84" y="2020260"/>
            <a:ext cx="6261916" cy="39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AE14-ED96-2B34-267A-55DF5A7D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Laid off count Date wise</a:t>
            </a:r>
          </a:p>
        </p:txBody>
      </p:sp>
      <p:pic>
        <p:nvPicPr>
          <p:cNvPr id="5" name="Content Placeholder 4" descr="Graphical user interface, chart, application, line chart&#10;&#10;Description automatically generated">
            <a:extLst>
              <a:ext uri="{FF2B5EF4-FFF2-40B4-BE49-F238E27FC236}">
                <a16:creationId xmlns:a16="http://schemas.microsoft.com/office/drawing/2014/main" id="{73497D51-AB39-2264-2C71-83F58A0F9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449" y="1930399"/>
            <a:ext cx="5839645" cy="3883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7350D-C2D4-9590-E43B-5220C8AAE9CA}"/>
              </a:ext>
            </a:extLst>
          </p:cNvPr>
          <p:cNvSpPr txBox="1"/>
          <p:nvPr/>
        </p:nvSpPr>
        <p:spPr>
          <a:xfrm>
            <a:off x="266788" y="1930400"/>
            <a:ext cx="3858662" cy="3883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dashboard provides a clear and concise view of the number of employees who have been laid off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data displayed on the dashboard indicates that there were two significant peaks in the layoff count.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first peak occurred during the initial outbreak of COVID-19 when businesses were forced to shut down and restructure.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second peak was observed during the mid of 2022, highlighting that the pandemic's effects have continued to impact businesses even after a year.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data presented on the dashboard can serve as a vital tool for business leaders to assess the impact of the pandemic on their workforce and make informed decisions accordingly.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5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F768-439F-52C1-BF7A-83D72F41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Company-wise Layoff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5AFA989F-53C9-3E44-C41F-0FE24B59B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4" y="2156474"/>
            <a:ext cx="6016031" cy="3411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BB72E3-F91C-825F-373A-5D7D145160C6}"/>
              </a:ext>
            </a:extLst>
          </p:cNvPr>
          <p:cNvSpPr txBox="1"/>
          <p:nvPr/>
        </p:nvSpPr>
        <p:spPr>
          <a:xfrm>
            <a:off x="240386" y="2221788"/>
            <a:ext cx="3762448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dashboard displays the number of employees laid off per company, providing valuable insights into workforce reductions.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reveals that Amazon has been hit the hardest by layoffs, indicating significant restructuring or economic challenges.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 (formerly known as Facebook) is the second worst affected company, suggesting they have also had to make difficult workforce decisions.</a:t>
            </a:r>
          </a:p>
        </p:txBody>
      </p:sp>
    </p:spTree>
    <p:extLst>
      <p:ext uri="{BB962C8B-B14F-4D97-AF65-F5344CB8AC3E}">
        <p14:creationId xmlns:p14="http://schemas.microsoft.com/office/powerpoint/2010/main" val="87788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583F-EA7B-74C1-3E5C-CAAFD1AD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Location wise company layoff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CA934823-DB23-E49B-04E3-ABA10216F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22" y="2238335"/>
            <a:ext cx="5736554" cy="3414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8C20AC-9BD8-6CAF-91BB-B0BE6A320EC8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dashboard displays the relationship between the location and the number of layoffs in different companies.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suggests that tech companies have been affected the most by layoffs.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common location for layoffs is the San Francisco bay area.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dashboard provides a clear visualization of the layoff trends in different locations and companies.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information can be useful for people who are looking for job opportunities or planning to relocate to a different city.</a:t>
            </a:r>
          </a:p>
        </p:txBody>
      </p:sp>
    </p:spTree>
    <p:extLst>
      <p:ext uri="{BB962C8B-B14F-4D97-AF65-F5344CB8AC3E}">
        <p14:creationId xmlns:p14="http://schemas.microsoft.com/office/powerpoint/2010/main" val="179207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5BF-C855-7D86-2448-DE2E68B5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Funds raised by the companies 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A34A5AC9-9250-8F6D-FED3-1CEB8D524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94" y="2048760"/>
            <a:ext cx="5908218" cy="3384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DD462-F6DB-0F5F-26BD-64D9EA294C6A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displays country-wise funds raised by the company due to layoffs.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industry in USA has raised the highest amount of funds through layoffs.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countries and industries also contributed to the funds raised, as shown in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236317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49D7-54D1-24BD-DA74-3DA442308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/>
              <a:t>Key Takeaways From The Project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D56-6051-0732-B731-6A8F47BAA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7298" y="1259652"/>
            <a:ext cx="5052601" cy="4543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189" indent="-457189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Uncover the devastating impact of layoffs with our data visualization project.</a:t>
            </a:r>
          </a:p>
          <a:p>
            <a:pPr marL="457189" indent="-457189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Spanning from 2020 to 2023, our project would paint a comprehensive picture of the industries hit hardest by job loss.</a:t>
            </a:r>
          </a:p>
          <a:p>
            <a:pPr marL="457189" indent="-457189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Utilizing Tableau software, the project would provide key insights and trend predictions to anticipate which industries may be at risk in the future.</a:t>
            </a:r>
          </a:p>
          <a:p>
            <a:pPr marL="457189" indent="-457189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 in predicting any future layoff trend</a:t>
            </a:r>
          </a:p>
        </p:txBody>
      </p:sp>
    </p:spTree>
    <p:extLst>
      <p:ext uri="{BB962C8B-B14F-4D97-AF65-F5344CB8AC3E}">
        <p14:creationId xmlns:p14="http://schemas.microsoft.com/office/powerpoint/2010/main" val="4334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55DA-7113-8E49-CF6A-DA67ED37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" y="2353641"/>
            <a:ext cx="9134670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1056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5AED9B-1B85-A162-7AB1-BE325B95C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7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99E73B-917F-1262-BA46-D5A0435326E2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rot="0" spcFirstLastPara="1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800"/>
              </a:spcAft>
              <a:buClr>
                <a:schemeClr val="lt1"/>
              </a:buClr>
              <a:buSzPts val="8000"/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Maven Pro"/>
              </a:rPr>
              <a:t>Hypothesis and questions to be answered</a:t>
            </a:r>
            <a:endParaRPr lang="en-US" sz="36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91C809D-28DA-0FDF-75C9-BA7464CB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 algn="l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To uncover the devastating impact of recent layoffs on industries we would investigate into the following questions:</a:t>
            </a:r>
          </a:p>
          <a:p>
            <a:pPr marL="285750" indent="-285750" algn="l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The number of individuals affected by layoffs in various sectors and countries?</a:t>
            </a:r>
          </a:p>
          <a:p>
            <a:pPr marL="285750" indent="-285750" algn="l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The trend of layoffs in different aspects over recent years?</a:t>
            </a:r>
          </a:p>
          <a:p>
            <a:pPr marL="285750" indent="-285750" algn="l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The country hit hardest by job loss?</a:t>
            </a:r>
          </a:p>
          <a:p>
            <a:pPr marL="285750" indent="-285750" algn="l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The month-by-month breakdown of layoffs to reveal patterns and potential future risks?</a:t>
            </a:r>
          </a:p>
          <a:p>
            <a:pPr indent="-228600" algn="l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9B56-9E60-DC34-A8AB-F6073EEF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Cleaning Process</a:t>
            </a:r>
          </a:p>
        </p:txBody>
      </p:sp>
      <p:pic>
        <p:nvPicPr>
          <p:cNvPr id="5" name="Content Placeholder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4751D50-567A-0620-DF51-528AB9261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6" y="1457471"/>
            <a:ext cx="9266918" cy="41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227F-96AD-DD5E-B15F-23E0B356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Dictionary</a:t>
            </a:r>
          </a:p>
        </p:txBody>
      </p:sp>
      <p:pic>
        <p:nvPicPr>
          <p:cNvPr id="4" name="Google Shape;282;p14">
            <a:extLst>
              <a:ext uri="{FF2B5EF4-FFF2-40B4-BE49-F238E27FC236}">
                <a16:creationId xmlns:a16="http://schemas.microsoft.com/office/drawing/2014/main" id="{72759751-8D4C-AA9B-023E-41D648686B2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84515"/>
            <a:ext cx="8458200" cy="4197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371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FCD4-F06A-80DD-E1E0-B431D1A6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Uncleaned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333A-9784-D42A-26C9-790B09B49724}"/>
              </a:ext>
            </a:extLst>
          </p:cNvPr>
          <p:cNvSpPr txBox="1"/>
          <p:nvPr/>
        </p:nvSpPr>
        <p:spPr>
          <a:xfrm>
            <a:off x="74645" y="1671332"/>
            <a:ext cx="3881535" cy="2993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cs typeface="Calibri" panose="020F0502020204030204" pitchFamily="34" charset="0"/>
              </a:rPr>
              <a:t>Image shows our raw dataset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cs typeface="Calibri" panose="020F0502020204030204" pitchFamily="34" charset="0"/>
              </a:rPr>
              <a:t>The dataset has columns which are not useful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cs typeface="Calibri" panose="020F0502020204030204" pitchFamily="34" charset="0"/>
              </a:rPr>
              <a:t>It also has null values which must be handled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cs typeface="Calibri" panose="020F0502020204030204" pitchFamily="34" charset="0"/>
              </a:rPr>
              <a:t>The dataset has lot of columns which are not useful to use such as </a:t>
            </a:r>
            <a:r>
              <a:rPr lang="en-US" sz="1600" dirty="0" err="1">
                <a:cs typeface="Calibri" panose="020F0502020204030204" pitchFamily="34" charset="0"/>
              </a:rPr>
              <a:t>Laid_off_employee_list</a:t>
            </a:r>
            <a:r>
              <a:rPr lang="en-US" sz="1600" dirty="0">
                <a:cs typeface="Calibri" panose="020F0502020204030204" pitchFamily="34" charset="0"/>
              </a:rPr>
              <a:t>, sources etc</a:t>
            </a:r>
            <a:r>
              <a:rPr lang="en-US" sz="2000" dirty="0"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282F2-6226-5018-D8E9-E70EF910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5" y="1671332"/>
            <a:ext cx="6316825" cy="35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DD6E-4255-695E-7D54-658B6CA3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Cleaned dataset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851EF-1740-A66E-84E8-D9B17AB947EF}"/>
              </a:ext>
            </a:extLst>
          </p:cNvPr>
          <p:cNvSpPr txBox="1"/>
          <p:nvPr/>
        </p:nvSpPr>
        <p:spPr>
          <a:xfrm>
            <a:off x="0" y="1560107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The image shows the cleaned dataset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The columns which are not useful for analysis and visualization have been dropped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The null values have been handled by using multiple cleaning procedures</a:t>
            </a:r>
            <a:endParaRPr lang="en-US" sz="1600" dirty="0"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The finalized dataset has been saved as a new excel file which can now be used for effective visualization</a:t>
            </a:r>
            <a:endParaRPr lang="en-US" sz="16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F2CDE-D0A9-B489-C459-55C528AB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427" y="889602"/>
            <a:ext cx="7515216" cy="55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7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4154-CB2C-0C63-7594-61D32B50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Statistical Descriptive of Dataset 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D87BAC-E99C-AD95-1311-97FA2B01F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095" y="1535331"/>
            <a:ext cx="5848138" cy="3870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FBBBFD-2B29-FDDF-6775-6C0F9FC23481}"/>
              </a:ext>
            </a:extLst>
          </p:cNvPr>
          <p:cNvSpPr txBox="1"/>
          <p:nvPr/>
        </p:nvSpPr>
        <p:spPr>
          <a:xfrm>
            <a:off x="178580" y="2472553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The image shows the descriptive stats of the dataset</a:t>
            </a:r>
            <a:endParaRPr lang="en-US" sz="1600" dirty="0">
              <a:cs typeface="Calibri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The image is giving the stats related to all the numerical columns in the dataset</a:t>
            </a:r>
            <a:endParaRPr lang="en-US" sz="1600" dirty="0">
              <a:cs typeface="Calibri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The table is showing the mean, standard deviation etc. of the data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56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38B8-D3EB-CA8F-8834-48A15BF9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Correlation Matrix and Scatter Matrix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1CF75-BD35-2E11-3E15-9F2026C53D00}"/>
              </a:ext>
            </a:extLst>
          </p:cNvPr>
          <p:cNvSpPr txBox="1"/>
          <p:nvPr/>
        </p:nvSpPr>
        <p:spPr>
          <a:xfrm>
            <a:off x="681001" y="2160589"/>
            <a:ext cx="5381595" cy="455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the images show the relationship between all the variables in our dataset.</a:t>
            </a:r>
          </a:p>
          <a:p>
            <a:pPr marL="34290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above image is scatter matrix which depicts the relationship between our variables </a:t>
            </a:r>
          </a:p>
          <a:p>
            <a:pPr marL="34290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scatter matrix is showing how 2 variables are related in the dataset</a:t>
            </a:r>
          </a:p>
          <a:p>
            <a:pPr marL="34290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image below is of correlation matrix which shows how the variables are correlated to each other.</a:t>
            </a:r>
          </a:p>
          <a:p>
            <a:pPr marL="34290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matrix is also showing the strength and direction of linear relationship between 2 variables.</a:t>
            </a:r>
          </a:p>
          <a:p>
            <a:pPr marL="34290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see that –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indicates that 2 variable move in opposite direction at same magnitude </a:t>
            </a:r>
          </a:p>
          <a:p>
            <a:pPr marL="34290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correlation of 1 indicate perfect +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correlation.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A95EF4AB-DF55-DF49-EA0A-3978A8F2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" r="1267" b="5"/>
          <a:stretch/>
        </p:blipFill>
        <p:spPr>
          <a:xfrm>
            <a:off x="6129405" y="609600"/>
            <a:ext cx="3144597" cy="3127248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2B0CA08-2A7A-DD2A-1E80-96D301AD4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15" y="3967037"/>
            <a:ext cx="3671505" cy="20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2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9009-45FD-3FCE-AEF1-BD110754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Static Plots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5293B-6E5F-6F79-8881-2E29A4FCFA4B}"/>
              </a:ext>
            </a:extLst>
          </p:cNvPr>
          <p:cNvSpPr txBox="1"/>
          <p:nvPr/>
        </p:nvSpPr>
        <p:spPr>
          <a:xfrm>
            <a:off x="683264" y="2160589"/>
            <a:ext cx="4112672" cy="400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images show some of the static plots of our data.</a:t>
            </a:r>
          </a:p>
          <a:p>
            <a:pPr marL="34290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2 plots are the histograms which show the frequencies of funds-raised and Laid-Off-Count.</a:t>
            </a:r>
          </a:p>
          <a:p>
            <a:pPr marL="34290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plot show the cumulative value of laid off count on the Y-axis.</a:t>
            </a:r>
          </a:p>
          <a:p>
            <a:pPr marL="2857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FA4163E-3970-DA1A-A9E7-947AE3276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54" b="-1"/>
          <a:stretch/>
        </p:blipFill>
        <p:spPr>
          <a:xfrm>
            <a:off x="6096000" y="609600"/>
            <a:ext cx="3439886" cy="17956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3A7B0B-3C5A-AEE2-A4AE-FF9BE60B0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6" r="2" b="2"/>
          <a:stretch/>
        </p:blipFill>
        <p:spPr>
          <a:xfrm>
            <a:off x="5566050" y="2577518"/>
            <a:ext cx="4533341" cy="1702963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72B34BE-D7B2-04D4-628F-ACC221098D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71" b="-2"/>
          <a:stretch/>
        </p:blipFill>
        <p:spPr>
          <a:xfrm>
            <a:off x="5645020" y="4464003"/>
            <a:ext cx="3890866" cy="17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182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af8d281-0e61-4191-9273-f920b335647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BF7A6AE2D4B4F997F04BA04EA87B7" ma:contentTypeVersion="8" ma:contentTypeDescription="Create a new document." ma:contentTypeScope="" ma:versionID="2a5cf3524fcef50a473876645b2002da">
  <xsd:schema xmlns:xsd="http://www.w3.org/2001/XMLSchema" xmlns:xs="http://www.w3.org/2001/XMLSchema" xmlns:p="http://schemas.microsoft.com/office/2006/metadata/properties" xmlns:ns3="6af8d281-0e61-4191-9273-f920b3356478" xmlns:ns4="549b02a4-2e87-4e3c-b462-3ebbe22108ea" targetNamespace="http://schemas.microsoft.com/office/2006/metadata/properties" ma:root="true" ma:fieldsID="f1ea8b8ce7d6467a483affcb4f44b2c8" ns3:_="" ns4:_="">
    <xsd:import namespace="6af8d281-0e61-4191-9273-f920b3356478"/>
    <xsd:import namespace="549b02a4-2e87-4e3c-b462-3ebbe22108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8d281-0e61-4191-9273-f920b3356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b02a4-2e87-4e3c-b462-3ebbe22108e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91CC4-6143-4B17-823F-91BD0332BBE5}">
  <ds:schemaRefs>
    <ds:schemaRef ds:uri="http://schemas.microsoft.com/office/2006/metadata/properties"/>
    <ds:schemaRef ds:uri="http://purl.org/dc/elements/1.1/"/>
    <ds:schemaRef ds:uri="6af8d281-0e61-4191-9273-f920b3356478"/>
    <ds:schemaRef ds:uri="http://schemas.openxmlformats.org/package/2006/metadata/core-properties"/>
    <ds:schemaRef ds:uri="549b02a4-2e87-4e3c-b462-3ebbe22108ea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D0E589-94AF-4FAB-AD04-9DEBD04FD8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5408CE-5562-4D24-8B23-F751543EF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f8d281-0e61-4191-9273-f920b3356478"/>
    <ds:schemaRef ds:uri="549b02a4-2e87-4e3c-b462-3ebbe22108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889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Data Cleaning Process</vt:lpstr>
      <vt:lpstr>Data Dictionary</vt:lpstr>
      <vt:lpstr>Uncleaned Dataset</vt:lpstr>
      <vt:lpstr>Cleaned dataset </vt:lpstr>
      <vt:lpstr>Statistical Descriptive of Dataset </vt:lpstr>
      <vt:lpstr>Correlation Matrix and Scatter Matrix </vt:lpstr>
      <vt:lpstr>Static Plots</vt:lpstr>
      <vt:lpstr>Tableau Dashboard Interactive Visualization  </vt:lpstr>
      <vt:lpstr>Laid Off Count Per Country </vt:lpstr>
      <vt:lpstr>Laid off Count per Industry </vt:lpstr>
      <vt:lpstr>Laid off count Date wise</vt:lpstr>
      <vt:lpstr>Company-wise Layoff</vt:lpstr>
      <vt:lpstr>Location wise company layoff</vt:lpstr>
      <vt:lpstr>Funds raised by the companies </vt:lpstr>
      <vt:lpstr>Key Takeaways From The Project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Mahajan</dc:creator>
  <cp:lastModifiedBy>ruchirkanthg@outlook.com</cp:lastModifiedBy>
  <cp:revision>170</cp:revision>
  <dcterms:created xsi:type="dcterms:W3CDTF">2023-02-24T16:59:51Z</dcterms:created>
  <dcterms:modified xsi:type="dcterms:W3CDTF">2023-04-04T04:33:50Z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0x010100B30BF7A6AE2D4B4F997F04BA04EA87B7</vt:lpwstr>
  </property>
</Properties>
</file>