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4" r:id="rId3"/>
    <p:sldId id="283" r:id="rId4"/>
    <p:sldId id="285" r:id="rId5"/>
    <p:sldId id="265" r:id="rId6"/>
    <p:sldId id="267" r:id="rId7"/>
    <p:sldId id="273" r:id="rId8"/>
    <p:sldId id="275" r:id="rId9"/>
    <p:sldId id="290" r:id="rId10"/>
    <p:sldId id="287" r:id="rId11"/>
    <p:sldId id="280" r:id="rId12"/>
    <p:sldId id="279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5F38BE7-6244-4759-8493-85A9028F1F2E}">
  <a:tblStyle styleId="{25F38BE7-6244-4759-8493-85A9028F1F2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89" y="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9848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28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7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7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0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0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25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8" name="Shape 3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9" name="Shape 3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" name="Shape 41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2" name="Shape 4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" name="Shape 67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600"/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600"/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600"/>
            </a:lvl1pPr>
            <a:lvl2pPr rtl="0">
              <a:spcBef>
                <a:spcPts val="0"/>
              </a:spcBef>
              <a:buSzPct val="100000"/>
              <a:defRPr sz="1600"/>
            </a:lvl2pPr>
            <a:lvl3pPr rtl="0">
              <a:spcBef>
                <a:spcPts val="0"/>
              </a:spcBef>
              <a:buSzPct val="100000"/>
              <a:defRPr sz="1600"/>
            </a:lvl3pPr>
            <a:lvl4pPr rtl="0">
              <a:spcBef>
                <a:spcPts val="0"/>
              </a:spcBef>
              <a:buSzPct val="100000"/>
              <a:defRPr sz="1600"/>
            </a:lvl4pPr>
            <a:lvl5pPr rtl="0">
              <a:spcBef>
                <a:spcPts val="0"/>
              </a:spcBef>
              <a:buSzPct val="100000"/>
              <a:defRPr sz="1600"/>
            </a:lvl5pPr>
            <a:lvl6pPr rtl="0">
              <a:spcBef>
                <a:spcPts val="0"/>
              </a:spcBef>
              <a:buSzPct val="100000"/>
              <a:defRPr sz="1600"/>
            </a:lvl6pPr>
            <a:lvl7pPr rtl="0">
              <a:spcBef>
                <a:spcPts val="0"/>
              </a:spcBef>
              <a:buSzPct val="100000"/>
              <a:defRPr sz="1600"/>
            </a:lvl7pPr>
            <a:lvl8pPr rtl="0">
              <a:spcBef>
                <a:spcPts val="0"/>
              </a:spcBef>
              <a:buSzPct val="100000"/>
              <a:defRPr sz="1600"/>
            </a:lvl8pPr>
            <a:lvl9pPr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7" name="Shape 247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2" name="Shape 25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3" name="Shape 25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5" name="Shape 255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6" name="Shape 256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1" name="Shape 281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8" name="Shape 28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92" name="Shape 29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3" name="Shape 29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4" name="Shape 29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6" name="Shape 29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7" name="Shape 29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2" name="Shape 32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69" name="Shape 36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4" name="Shape 37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5" name="Shape 37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7" name="Shape 37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8" name="Shape 37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3" name="Shape 40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 graph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09" name="Shape 409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4" name="Shape 41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5" name="Shape 41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6" name="Shape 41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17" name="Shape 417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8" name="Shape 41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3" name="Shape 443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6" name="Shape 6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" name="Shape 7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unsplash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ctrTitle"/>
          </p:nvPr>
        </p:nvSpPr>
        <p:spPr>
          <a:xfrm>
            <a:off x="457200" y="2800350"/>
            <a:ext cx="3428999" cy="205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Team Members:</a:t>
            </a:r>
            <a:b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</a:b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	Shruti Patel (12539)</a:t>
            </a:r>
            <a:b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</a:b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	Vidit Mody (12602)</a:t>
            </a:r>
            <a:b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</a:b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	Ruchir Kute (12457)</a:t>
            </a:r>
            <a:b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</a:b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	Rakhi Partani </a:t>
            </a:r>
            <a:r>
              <a:rPr lang="en" sz="1600" dirty="0" smtClean="0">
                <a:solidFill>
                  <a:schemeClr val="bg1"/>
                </a:solidFill>
                <a:latin typeface="+mn-lt"/>
                <a:ea typeface="Arial"/>
                <a:cs typeface="Arial"/>
              </a:rPr>
              <a:t>(12255)</a:t>
            </a: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/>
            </a:r>
            <a:b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</a:b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	</a:t>
            </a:r>
            <a:r>
              <a:rPr lang="en" sz="1600" dirty="0" smtClean="0">
                <a:solidFill>
                  <a:schemeClr val="bg1"/>
                </a:solidFill>
                <a:latin typeface="+mn-lt"/>
                <a:ea typeface="Arial"/>
                <a:cs typeface="Arial"/>
              </a:rPr>
              <a:t>Mihirsinh </a:t>
            </a: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Raol (13844)</a:t>
            </a:r>
            <a:b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</a:b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	Ashutosh </a:t>
            </a: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  <a:sym typeface="Arial"/>
              </a:rPr>
              <a:t>Patel</a:t>
            </a:r>
            <a:r>
              <a:rPr lang="en" sz="1600" dirty="0">
                <a:solidFill>
                  <a:schemeClr val="bg1"/>
                </a:solidFill>
                <a:latin typeface="+mn-lt"/>
                <a:ea typeface="Arial"/>
                <a:cs typeface="Arial"/>
              </a:rPr>
              <a:t> </a:t>
            </a:r>
            <a:r>
              <a:rPr lang="en" sz="1600" dirty="0" smtClean="0">
                <a:solidFill>
                  <a:schemeClr val="bg1"/>
                </a:solidFill>
                <a:latin typeface="+mn-lt"/>
                <a:ea typeface="Arial"/>
                <a:cs typeface="Arial"/>
              </a:rPr>
              <a:t>(13893)</a:t>
            </a:r>
            <a:endParaRPr lang="en" sz="1600" dirty="0">
              <a:solidFill>
                <a:schemeClr val="bg1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3" name="Shape 449"/>
          <p:cNvSpPr txBox="1">
            <a:spLocks/>
          </p:cNvSpPr>
          <p:nvPr/>
        </p:nvSpPr>
        <p:spPr>
          <a:xfrm>
            <a:off x="381000" y="421351"/>
            <a:ext cx="8382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 baseline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1pPr>
            <a:lvl2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4800" b="1" i="0" u="none" strike="noStrike" cap="none" baseline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  <a:rtl val="0"/>
              </a:defRPr>
            </a:lvl2pPr>
            <a:lvl3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algn="r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" dirty="0">
                <a:solidFill>
                  <a:srgbClr val="3C78D8"/>
                </a:solidFill>
                <a:latin typeface="Oswald" panose="02000803000000000000" pitchFamily="2" charset="0"/>
                <a:ea typeface="Arial"/>
                <a:cs typeface="Arial"/>
              </a:rPr>
              <a:t>Vehicle Tracking </a:t>
            </a:r>
            <a:r>
              <a:rPr lang="en" dirty="0" smtClean="0">
                <a:solidFill>
                  <a:srgbClr val="3C78D8"/>
                </a:solidFill>
                <a:latin typeface="Oswald" panose="02000803000000000000" pitchFamily="2" charset="0"/>
                <a:ea typeface="Arial"/>
                <a:cs typeface="Arial"/>
              </a:rPr>
              <a:t>&amp; Safety Services (VTSS)</a:t>
            </a:r>
            <a:endParaRPr lang="en" dirty="0">
              <a:solidFill>
                <a:srgbClr val="3C78D8"/>
              </a:solidFill>
              <a:latin typeface="Oswald" panose="02000803000000000000" pitchFamily="2" charset="0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 rot="5400000">
            <a:off x="5518701" y="2835070"/>
            <a:ext cx="1228379" cy="835780"/>
          </a:xfrm>
          <a:prstGeom prst="wave">
            <a:avLst>
              <a:gd name="adj1" fmla="val 2035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175260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52512"/>
            <a:ext cx="1691181" cy="1290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5" y="1112628"/>
            <a:ext cx="917195" cy="123052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1524000" y="438150"/>
            <a:ext cx="1066800" cy="838200"/>
          </a:xfrm>
          <a:prstGeom prst="wedgeRectCallout">
            <a:avLst>
              <a:gd name="adj1" fmla="val 28967"/>
              <a:gd name="adj2" fmla="val 72973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438150"/>
            <a:ext cx="101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Where is my car? :o</a:t>
            </a:r>
            <a:endParaRPr lang="en-US" sz="1800" dirty="0"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743200" y="438150"/>
            <a:ext cx="1066800" cy="838200"/>
          </a:xfrm>
          <a:prstGeom prst="wedgeRectCallout">
            <a:avLst>
              <a:gd name="adj1" fmla="val -39347"/>
              <a:gd name="adj2" fmla="val 755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43200" y="438150"/>
            <a:ext cx="106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+mj-lt"/>
              </a:rPr>
              <a:t>Let me track it.</a:t>
            </a:r>
            <a:endParaRPr lang="en-US" sz="1900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01" y="1276350"/>
            <a:ext cx="534197" cy="990600"/>
          </a:xfrm>
          <a:prstGeom prst="rect">
            <a:avLst/>
          </a:prstGeom>
        </p:spPr>
      </p:pic>
      <p:sp>
        <p:nvSpPr>
          <p:cNvPr id="16" name="Cloud Callout 15"/>
          <p:cNvSpPr/>
          <p:nvPr/>
        </p:nvSpPr>
        <p:spPr>
          <a:xfrm>
            <a:off x="4114800" y="209550"/>
            <a:ext cx="2209800" cy="1194550"/>
          </a:xfrm>
          <a:prstGeom prst="cloudCallout">
            <a:avLst>
              <a:gd name="adj1" fmla="val -63867"/>
              <a:gd name="adj2" fmla="val 484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34381" y="416662"/>
            <a:ext cx="1699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Here is your car sir.</a:t>
            </a:r>
            <a:endParaRPr lang="en-US" sz="20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2750"/>
            <a:ext cx="1928812" cy="628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52750"/>
            <a:ext cx="1345406" cy="6286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66950"/>
            <a:ext cx="685800" cy="6771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2800" y="691988"/>
            <a:ext cx="1581477" cy="584362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166819" y="1962150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48400" y="1583531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38419" y="1428750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276350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evron 35"/>
          <p:cNvSpPr/>
          <p:nvPr/>
        </p:nvSpPr>
        <p:spPr>
          <a:xfrm rot="-1920000">
            <a:off x="6934200" y="1084337"/>
            <a:ext cx="228600" cy="307181"/>
          </a:xfrm>
          <a:prstGeom prst="chevron">
            <a:avLst>
              <a:gd name="adj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10000" y="1885950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76219" y="1962150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81019" y="2040731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15381" y="2052095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1888331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1735931"/>
            <a:ext cx="90981" cy="73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01769"/>
            <a:ext cx="448965" cy="460381"/>
          </a:xfrm>
          <a:prstGeom prst="rect">
            <a:avLst/>
          </a:prstGeom>
        </p:spPr>
      </p:pic>
      <p:sp>
        <p:nvSpPr>
          <p:cNvPr id="48" name="Oval Callout 47"/>
          <p:cNvSpPr/>
          <p:nvPr/>
        </p:nvSpPr>
        <p:spPr>
          <a:xfrm>
            <a:off x="1142999" y="2052095"/>
            <a:ext cx="1600199" cy="976855"/>
          </a:xfrm>
          <a:prstGeom prst="wedgeEllipseCallout">
            <a:avLst>
              <a:gd name="adj1" fmla="val -54833"/>
              <a:gd name="adj2" fmla="val 519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56902" y="2266950"/>
            <a:ext cx="148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Let’s </a:t>
            </a:r>
            <a:r>
              <a:rPr lang="en-US" sz="1800" dirty="0">
                <a:latin typeface="+mj-lt"/>
              </a:rPr>
              <a:t>g</a:t>
            </a:r>
            <a:r>
              <a:rPr lang="en-US" sz="1800" dirty="0" smtClean="0">
                <a:latin typeface="+mj-lt"/>
              </a:rPr>
              <a:t>o for a drive Ha! Ha!</a:t>
            </a:r>
            <a:endParaRPr lang="en-US" sz="1800" dirty="0">
              <a:latin typeface="+mj-lt"/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4823001" y="1930554"/>
            <a:ext cx="1227738" cy="816015"/>
          </a:xfrm>
          <a:prstGeom prst="wedgeRectCallout">
            <a:avLst>
              <a:gd name="adj1" fmla="val 41538"/>
              <a:gd name="adj2" fmla="val 669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876553" y="1925240"/>
            <a:ext cx="115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Oh no! </a:t>
            </a:r>
          </a:p>
          <a:p>
            <a:r>
              <a:rPr lang="en-US" sz="1600" dirty="0" smtClean="0">
                <a:latin typeface="+mj-lt"/>
              </a:rPr>
              <a:t>I bumped my car.</a:t>
            </a:r>
            <a:endParaRPr lang="en-US" sz="1600" dirty="0">
              <a:latin typeface="+mj-lt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282937" y="2052095"/>
            <a:ext cx="1433019" cy="722748"/>
          </a:xfrm>
          <a:prstGeom prst="wedgeRectCallout">
            <a:avLst>
              <a:gd name="adj1" fmla="val -43167"/>
              <a:gd name="adj2" fmla="val 669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98406" y="2038350"/>
            <a:ext cx="14599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Let me find nearby Hospitals and Auto Garages.</a:t>
            </a:r>
            <a:endParaRPr lang="en-US" sz="1500" dirty="0">
              <a:latin typeface="+mj-l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191" y="2881350"/>
            <a:ext cx="531609" cy="985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19" y="2988193"/>
            <a:ext cx="416962" cy="746594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5166819" y="2984383"/>
            <a:ext cx="424648" cy="745488"/>
            <a:chOff x="2917335" y="2247670"/>
            <a:chExt cx="885825" cy="20955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335" y="2247670"/>
              <a:ext cx="885825" cy="1028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386" y="3314470"/>
              <a:ext cx="847725" cy="10287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84" y="2952750"/>
            <a:ext cx="508844" cy="6730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16" y="2970244"/>
            <a:ext cx="508844" cy="6730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93" y="2966434"/>
            <a:ext cx="508844" cy="6730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686800" y="209550"/>
            <a:ext cx="1011956" cy="3352800"/>
            <a:chOff x="8739040" y="209550"/>
            <a:chExt cx="1011956" cy="3352800"/>
          </a:xfrm>
        </p:grpSpPr>
        <p:sp>
          <p:nvSpPr>
            <p:cNvPr id="6" name="Down Ribbon 5"/>
            <p:cNvSpPr/>
            <p:nvPr/>
          </p:nvSpPr>
          <p:spPr>
            <a:xfrm rot="16200000">
              <a:off x="7568618" y="1379972"/>
              <a:ext cx="3352800" cy="1011956"/>
            </a:xfrm>
            <a:prstGeom prst="ribb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92526" y="1124548"/>
              <a:ext cx="3448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G</a:t>
              </a:r>
            </a:p>
            <a:p>
              <a:r>
                <a:rPr lang="en-US" sz="1600" b="1" dirty="0" smtClean="0"/>
                <a:t>A</a:t>
              </a:r>
            </a:p>
            <a:p>
              <a:r>
                <a:rPr lang="en-US" sz="1600" b="1" dirty="0" smtClean="0"/>
                <a:t>R</a:t>
              </a:r>
            </a:p>
            <a:p>
              <a:r>
                <a:rPr lang="en-US" sz="1600" b="1" dirty="0" smtClean="0"/>
                <a:t>A</a:t>
              </a:r>
            </a:p>
            <a:p>
              <a:r>
                <a:rPr lang="en-US" sz="1600" b="1" dirty="0" smtClean="0"/>
                <a:t>G</a:t>
              </a:r>
            </a:p>
            <a:p>
              <a:r>
                <a:rPr lang="en-US" sz="1600" b="1" dirty="0" smtClean="0"/>
                <a:t>E</a:t>
              </a:r>
              <a:endParaRPr lang="en-US" sz="16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5" y="-128842"/>
            <a:ext cx="950256" cy="12748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0950"/>
            <a:ext cx="901764" cy="12098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1" y="-98069"/>
            <a:ext cx="927319" cy="12441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92248"/>
            <a:ext cx="848134" cy="113786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029200" y="4696170"/>
            <a:ext cx="2197623" cy="533400"/>
            <a:chOff x="5029200" y="4696170"/>
            <a:chExt cx="2197623" cy="53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5029200" y="4696170"/>
              <a:ext cx="2197623" cy="533400"/>
              <a:chOff x="5029200" y="4696170"/>
              <a:chExt cx="2197623" cy="533400"/>
            </a:xfrm>
          </p:grpSpPr>
          <p:sp>
            <p:nvSpPr>
              <p:cNvPr id="22" name="Flowchart: Magnetic Disk 21"/>
              <p:cNvSpPr/>
              <p:nvPr/>
            </p:nvSpPr>
            <p:spPr>
              <a:xfrm>
                <a:off x="5031804" y="4696170"/>
                <a:ext cx="2195019" cy="533400"/>
              </a:xfrm>
              <a:prstGeom prst="flowChartMagneticDisk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029200" y="4800600"/>
                <a:ext cx="2176272" cy="9144"/>
              </a:xfrm>
              <a:custGeom>
                <a:avLst/>
                <a:gdLst>
                  <a:gd name="connsiteX0" fmla="*/ 0 w 2176272"/>
                  <a:gd name="connsiteY0" fmla="*/ 9144 h 9144"/>
                  <a:gd name="connsiteX1" fmla="*/ 2176272 w 2176272"/>
                  <a:gd name="connsiteY1" fmla="*/ 0 h 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76272" h="9144">
                    <a:moveTo>
                      <a:pt x="0" y="9144"/>
                    </a:moveTo>
                    <a:lnTo>
                      <a:pt x="217627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29200" y="4809744"/>
              <a:ext cx="2176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HOSPITAL</a:t>
              </a:r>
              <a:endParaRPr lang="en-US" sz="16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95800" y="1218515"/>
            <a:ext cx="1691183" cy="1429435"/>
            <a:chOff x="4495800" y="1218515"/>
            <a:chExt cx="1691183" cy="1429435"/>
          </a:xfrm>
        </p:grpSpPr>
        <p:sp>
          <p:nvSpPr>
            <p:cNvPr id="9" name="TextBox 8"/>
            <p:cNvSpPr txBox="1"/>
            <p:nvPr/>
          </p:nvSpPr>
          <p:spPr>
            <a:xfrm>
              <a:off x="4510084" y="1275499"/>
              <a:ext cx="1600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Messaging my emergency contacts with current location and informing 911.</a:t>
              </a:r>
            </a:p>
          </p:txBody>
        </p:sp>
        <p:sp>
          <p:nvSpPr>
            <p:cNvPr id="23" name="Rectangular Callout 22"/>
            <p:cNvSpPr/>
            <p:nvPr/>
          </p:nvSpPr>
          <p:spPr>
            <a:xfrm>
              <a:off x="4495800" y="1218515"/>
              <a:ext cx="1691183" cy="1429435"/>
            </a:xfrm>
            <a:prstGeom prst="wedgeRectCallout">
              <a:avLst>
                <a:gd name="adj1" fmla="val 33686"/>
                <a:gd name="adj2" fmla="val 640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1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46914E-6 L 0.05417 0.06574 C 0.06563 0.08025 0.08264 0.08889 0.10035 0.08889 C 0.12066 0.08889 0.13681 0.08025 0.14827 0.06574 L 0.20261 -2.46914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7083 0.007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284E-6 L -0.45902 -0.0077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-40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58629 -0.0018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6" y="-9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2099 -0.0018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7" dur="1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5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3.82716E-6 L 1.11022E-16 0.0003 C -0.00365 3.82716E-6 -0.00729 -0.00062 -0.01076 0.00092 C -0.02587 0.0074 -0.02396 0.01512 -0.03906 0.02901 C -0.06354 0.05154 -0.10937 0.08024 -0.1316 0.09166 C -0.17205 0.11203 -0.21337 0.12839 -0.25434 0.1466 C -0.27969 0.15771 -0.28056 0.15679 -0.29687 0.1645 C -0.30712 0.16913 -0.31788 0.17191 -0.32778 0.17901 C -0.34167 0.18889 -0.3474 0.19166 -0.3592 0.2037 C -0.37066 0.21512 -0.37674 0.22592 -0.39062 0.23055 C -0.4 0.23364 -0.40955 0.23209 -0.4191 0.23271 C -0.42378 0.23395 -0.42847 0.23426 -0.43316 0.23611 C -0.43559 0.23734 -0.43785 0.24105 -0.44045 0.24166 C -0.44566 0.24321 -0.45122 0.24259 -0.45642 0.24321 C -0.45868 0.24259 -0.46111 0.24228 -0.46337 0.24166 C -0.4684 0.24074 -0.47361 0.23827 -0.47865 0.23734 C -0.48472 0.23611 -0.48247 0.23611 -0.48542 0.23611 " pathEditMode="relative" rAng="0" ptsTypes="AAAAAAAAAAAAAAAAA">
                                      <p:cBhvr>
                                        <p:cTn id="204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71" y="1213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0.00031 L 4.72222E-6 0.00031 C -0.00226 -0.00494 -0.00487 -0.00802 -0.00643 -0.01358 C -0.04011 -0.1142 -0.07292 -0.21636 -0.10695 -0.31728 C -0.10921 -0.32469 -0.11077 -0.33426 -0.11424 -0.33673 C -0.17431 -0.38025 -0.23542 -0.4179 -0.29636 -0.45432 C -0.30157 -0.45833 -0.3073 -0.45525 -0.31268 -0.45555 L -0.33316 -0.46018 C -0.33455 -0.46049 -0.33612 -0.46049 -0.33716 -0.4608 C -0.34671 -0.4645 -0.35608 -0.47006 -0.36563 -0.47407 C -0.38959 -0.48241 -0.39202 -0.4821 -0.41077 -0.48426 C -0.41441 -0.4858 -0.41841 -0.48827 -0.42205 -0.49074 C -0.43716 -0.50339 -0.425 -0.49938 -0.43681 -0.50154 C -0.44219 -0.5037 -0.44289 -0.5037 -0.44792 -0.50648 C -0.45 -0.50741 -0.45157 -0.50833 -0.45382 -0.50833 C -0.45487 -0.50833 -0.45643 -0.50833 -0.45747 -0.50833 L -0.45747 -0.50833 " pathEditMode="relative" rAng="0" ptsTypes="AAAAAAAAAAAAAAAAA">
                                      <p:cBhvr>
                                        <p:cTn id="210" dur="2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82" y="-2537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-3.95062E-6 L -1.66667E-6 0.00031 C 0.01511 -0.07592 0.01441 -0.07685 0.05521 -0.17747 C 0.08577 -0.25308 0.11511 -0.33642 0.15174 -0.38888 C 0.16181 -0.40308 0.16806 -0.40956 0.17587 -0.42716 C 0.18073 -0.43827 0.18629 -0.44506 0.19028 -0.45833 C 0.19184 -0.46481 0.19115 -0.46296 0.19445 -0.46913 C 0.19531 -0.47068 0.20538 -0.48827 0.20764 -0.49074 C 0.20886 -0.49197 0.21024 -0.49321 0.21129 -0.49506 C 0.21545 -0.50216 0.21667 -0.50802 0.22066 -0.51358 C 0.22153 -0.51481 0.2224 -0.51512 0.22309 -0.51605 C 0.22361 -0.51666 0.22413 -0.51821 0.22465 -0.51882 C 0.22986 -0.52747 0.22986 -0.5216 0.22986 -0.52747 " pathEditMode="relative" rAng="0" ptsTypes="AAAAAAAAAAAAA">
                                      <p:cBhvr>
                                        <p:cTn id="216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-2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1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29 -0.00186 L 0.58629 -0.13519 C 0.58629 -0.19507 0.67726 -0.26852 0.75226 -0.26852 L 0.91858 -0.26852 " pathEditMode="relative" rAng="0" ptsTypes="AAAA">
                                      <p:cBhvr>
                                        <p:cTn id="2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13333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17284E-7 L -0.0026 0.30124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062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00017 0.31018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94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2" grpId="0"/>
      <p:bldP spid="13" grpId="0" animBg="1"/>
      <p:bldP spid="14" grpId="0"/>
      <p:bldP spid="16" grpId="0" animBg="1"/>
      <p:bldP spid="17" grpId="0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6" grpId="0" animBg="1"/>
      <p:bldP spid="36" grpId="1" animBg="1"/>
      <p:bldP spid="37" grpId="0" uiExpand="1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8" grpId="0" animBg="1"/>
      <p:bldP spid="48" grpId="1" animBg="1"/>
      <p:bldP spid="49" grpId="0"/>
      <p:bldP spid="49" grpId="1"/>
      <p:bldP spid="50" grpId="0" animBg="1"/>
      <p:bldP spid="50" grpId="1" animBg="1"/>
      <p:bldP spid="51" grpId="0"/>
      <p:bldP spid="51" grpId="1"/>
      <p:bldP spid="52" grpId="0" animBg="1"/>
      <p:bldP spid="52" grpId="1" animBg="1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990600" y="819150"/>
            <a:ext cx="7239000" cy="335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28324A"/>
                </a:solidFill>
              </a:rPr>
              <a:t>Special thanks to all the people who made </a:t>
            </a:r>
            <a:r>
              <a:rPr lang="en" sz="2400" dirty="0" smtClean="0">
                <a:solidFill>
                  <a:srgbClr val="28324A"/>
                </a:solidFill>
              </a:rPr>
              <a:t>this application </a:t>
            </a:r>
            <a:r>
              <a:rPr lang="en" sz="2400" dirty="0">
                <a:solidFill>
                  <a:srgbClr val="28324A"/>
                </a:solidFill>
              </a:rPr>
              <a:t>for </a:t>
            </a:r>
            <a:r>
              <a:rPr lang="en" sz="2400" dirty="0" smtClean="0">
                <a:solidFill>
                  <a:srgbClr val="28324A"/>
                </a:solidFill>
              </a:rPr>
              <a:t>free:</a:t>
            </a:r>
            <a:endParaRPr lang="en" sz="2400" dirty="0">
              <a:solidFill>
                <a:srgbClr val="28324A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dirty="0" smtClean="0">
                <a:hlinkClick r:id="rId3"/>
              </a:rPr>
              <a:t>Shruti Patel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u="sng" dirty="0" smtClean="0">
                <a:solidFill>
                  <a:srgbClr val="28324A"/>
                </a:solidFill>
                <a:hlinkClick r:id="rId3"/>
              </a:rPr>
              <a:t>Vidit Mody</a:t>
            </a:r>
            <a:endParaRPr lang="en" u="sng" dirty="0">
              <a:solidFill>
                <a:srgbClr val="28324A"/>
              </a:solidFill>
              <a:hlinkClick r:id="rId3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u="sng" dirty="0" smtClean="0">
                <a:hlinkClick r:id="rId4"/>
              </a:rPr>
              <a:t>Ruchir Kute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u="sng" dirty="0" smtClean="0">
                <a:solidFill>
                  <a:srgbClr val="28324A"/>
                </a:solidFill>
                <a:hlinkClick r:id="rId4"/>
              </a:rPr>
              <a:t>Rakhi Partani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u="sng" dirty="0" smtClean="0">
                <a:hlinkClick r:id="rId4"/>
              </a:rPr>
              <a:t>Mihirsinh Raol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u="sng" dirty="0" smtClean="0">
                <a:solidFill>
                  <a:srgbClr val="28324A"/>
                </a:solidFill>
                <a:hlinkClick r:id="rId4"/>
              </a:rPr>
              <a:t>Ashutosh Patel</a:t>
            </a:r>
            <a:endParaRPr lang="en" u="sng" dirty="0">
              <a:solidFill>
                <a:srgbClr val="28324A"/>
              </a:solidFill>
              <a:hlinkClick r:id="rId4"/>
            </a:endParaRPr>
          </a:p>
        </p:txBody>
      </p:sp>
      <p:sp>
        <p:nvSpPr>
          <p:cNvPr id="5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 smtClean="0">
                <a:solidFill>
                  <a:srgbClr val="3C78D8"/>
                </a:solidFill>
                <a:latin typeface="Oswald"/>
                <a:ea typeface="Oswald"/>
              </a:rPr>
              <a:t>CREDITS</a:t>
            </a:r>
            <a:endParaRPr lang="en" sz="24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  <p:sp>
        <p:nvSpPr>
          <p:cNvPr id="5" name="Shape 662"/>
          <p:cNvSpPr txBox="1">
            <a:spLocks/>
          </p:cNvSpPr>
          <p:nvPr/>
        </p:nvSpPr>
        <p:spPr>
          <a:xfrm>
            <a:off x="228600" y="1278550"/>
            <a:ext cx="76199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8800" b="1" smtClean="0">
                <a:solidFill>
                  <a:srgbClr val="3C78D8"/>
                </a:solidFill>
                <a:latin typeface="Oswald"/>
              </a:rPr>
              <a:t>THANK </a:t>
            </a:r>
            <a:r>
              <a:rPr lang="en" sz="8800" b="1" dirty="0" smtClean="0">
                <a:solidFill>
                  <a:srgbClr val="00CEF6"/>
                </a:solidFill>
                <a:latin typeface="Oswald"/>
              </a:rPr>
              <a:t>YOU</a:t>
            </a:r>
            <a:r>
              <a:rPr lang="en" sz="8800" b="1" dirty="0" smtClean="0">
                <a:solidFill>
                  <a:srgbClr val="3C78D8"/>
                </a:solidFill>
                <a:latin typeface="Oswald"/>
              </a:rPr>
              <a:t>!</a:t>
            </a:r>
            <a:endParaRPr lang="en" sz="8800" b="1" dirty="0">
              <a:solidFill>
                <a:srgbClr val="3C78D8"/>
              </a:solidFill>
              <a:latin typeface="Oswald"/>
            </a:endParaRPr>
          </a:p>
        </p:txBody>
      </p:sp>
      <p:sp>
        <p:nvSpPr>
          <p:cNvPr id="6" name="Shape 663"/>
          <p:cNvSpPr txBox="1">
            <a:spLocks/>
          </p:cNvSpPr>
          <p:nvPr/>
        </p:nvSpPr>
        <p:spPr>
          <a:xfrm>
            <a:off x="990600" y="2325749"/>
            <a:ext cx="6593700" cy="931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00CEF6"/>
                </a:solidFill>
                <a:latin typeface="Oswald"/>
              </a:rPr>
              <a:t>Any</a:t>
            </a:r>
            <a:r>
              <a:rPr lang="en-US" sz="4800" b="1" dirty="0" smtClean="0">
                <a:solidFill>
                  <a:srgbClr val="3C78D8"/>
                </a:solidFill>
                <a:latin typeface="Oswald"/>
              </a:rPr>
              <a:t> Quest</a:t>
            </a:r>
            <a:r>
              <a:rPr lang="en-US" sz="4800" b="1" dirty="0" smtClean="0">
                <a:solidFill>
                  <a:srgbClr val="3C78D8"/>
                </a:solidFill>
                <a:latin typeface="Oswald"/>
                <a:sym typeface="Oswald"/>
              </a:rPr>
              <a:t>ion</a:t>
            </a:r>
            <a:r>
              <a:rPr lang="en-US" sz="4800" b="1" dirty="0" smtClean="0">
                <a:solidFill>
                  <a:srgbClr val="3C78D8"/>
                </a:solidFill>
                <a:latin typeface="Oswald"/>
              </a:rPr>
              <a:t>s</a:t>
            </a:r>
            <a:r>
              <a:rPr lang="en-US" sz="4800" b="1" dirty="0" smtClean="0">
                <a:solidFill>
                  <a:srgbClr val="00CEF6"/>
                </a:solidFill>
                <a:latin typeface="Oswald"/>
              </a:rPr>
              <a:t>?</a:t>
            </a:r>
          </a:p>
          <a:p>
            <a:pPr algn="ctr"/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39" y="625601"/>
            <a:ext cx="4008561" cy="4003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 smtClean="0">
                <a:solidFill>
                  <a:srgbClr val="3C78D8"/>
                </a:solidFill>
                <a:latin typeface="Oswald"/>
              </a:rPr>
              <a:t>PROJECT</a:t>
            </a:r>
            <a:r>
              <a:rPr lang="en" sz="2400" b="1" dirty="0" smtClean="0">
                <a:latin typeface="Oswald"/>
              </a:rPr>
              <a:t> </a:t>
            </a:r>
            <a:r>
              <a:rPr lang="en" sz="2400" b="1" dirty="0" smtClean="0">
                <a:solidFill>
                  <a:srgbClr val="00CEF6"/>
                </a:solidFill>
                <a:latin typeface="Oswald"/>
                <a:sym typeface="Oswald"/>
              </a:rPr>
              <a:t>CONTENTS</a:t>
            </a:r>
            <a:endParaRPr lang="en" sz="24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371600" y="1019399"/>
            <a:ext cx="5486400" cy="3228751"/>
          </a:xfrm>
          <a:prstGeom prst="rect">
            <a:avLst/>
          </a:prstGeom>
        </p:spPr>
        <p:txBody>
          <a:bodyPr anchor="ctr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Project Description</a:t>
            </a: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Building Blocks - VTSS</a:t>
            </a: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Application Modules</a:t>
            </a: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Application Features</a:t>
            </a: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Application Services</a:t>
            </a: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VTSS </a:t>
            </a:r>
            <a:r>
              <a:rPr lang="en-US" sz="1800" dirty="0" smtClean="0">
                <a:latin typeface="+mn-lt"/>
              </a:rPr>
              <a:t>Client (Main Application) </a:t>
            </a:r>
            <a:r>
              <a:rPr lang="en-US" sz="1800" dirty="0">
                <a:latin typeface="+mn-lt"/>
              </a:rPr>
              <a:t>Screen</a:t>
            </a: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VTSS Transmitter (GPS </a:t>
            </a:r>
            <a:r>
              <a:rPr lang="en-US" sz="1800" dirty="0">
                <a:latin typeface="+mn-lt"/>
              </a:rPr>
              <a:t>Device</a:t>
            </a:r>
            <a:r>
              <a:rPr lang="en-US" sz="1800" dirty="0" smtClean="0">
                <a:latin typeface="+mn-lt"/>
              </a:rPr>
              <a:t>) Screen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Project Workflow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Credits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23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  <p:sp>
        <p:nvSpPr>
          <p:cNvPr id="4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 smtClean="0">
                <a:solidFill>
                  <a:srgbClr val="3C78D8"/>
                </a:solidFill>
                <a:latin typeface="Oswald"/>
              </a:rPr>
              <a:t>PROJECT</a:t>
            </a:r>
            <a:r>
              <a:rPr lang="en" sz="2400" b="1" dirty="0" smtClean="0">
                <a:latin typeface="Oswald"/>
              </a:rPr>
              <a:t> </a:t>
            </a:r>
            <a:r>
              <a:rPr lang="en" sz="2400" b="1" dirty="0" smtClean="0">
                <a:solidFill>
                  <a:srgbClr val="00CEF6"/>
                </a:solidFill>
                <a:latin typeface="Oswald"/>
                <a:sym typeface="Oswald"/>
              </a:rPr>
              <a:t>DESCRIPTION</a:t>
            </a:r>
            <a:endParaRPr lang="en" sz="24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29" y="2190750"/>
            <a:ext cx="2136271" cy="21336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914400" y="1019399"/>
            <a:ext cx="6858000" cy="3228751"/>
          </a:xfrm>
          <a:prstGeom prst="rect">
            <a:avLst/>
          </a:prstGeom>
        </p:spPr>
        <p:txBody>
          <a:bodyPr anchor="ctr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VTSS application is designed to Track </a:t>
            </a:r>
            <a:r>
              <a:rPr lang="en-US" sz="1800" dirty="0">
                <a:latin typeface="+mn-lt"/>
              </a:rPr>
              <a:t>V</a:t>
            </a:r>
            <a:r>
              <a:rPr lang="en-US" sz="1800" dirty="0" smtClean="0">
                <a:latin typeface="+mn-lt"/>
              </a:rPr>
              <a:t>ehicles and provide Safety </a:t>
            </a:r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ervices in case of an emergency with single button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Services to locate Hospitals &amp; Garages near your current location </a:t>
            </a: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Services for sending SMS &amp; Current Location to registered SOS numbers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Services to call Police, Ambulance &amp; Fire Department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57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>
                <a:solidFill>
                  <a:srgbClr val="00CEF6"/>
                </a:solidFill>
                <a:latin typeface="Oswald"/>
              </a:rPr>
              <a:t>BUILDING</a:t>
            </a:r>
            <a:r>
              <a:rPr lang="en" sz="2400" b="1" dirty="0" smtClean="0">
                <a:solidFill>
                  <a:srgbClr val="3C78D8"/>
                </a:solidFill>
                <a:latin typeface="Oswald"/>
              </a:rPr>
              <a:t> BLOCKS </a:t>
            </a:r>
            <a:r>
              <a:rPr lang="en" sz="2400" b="1" dirty="0">
                <a:solidFill>
                  <a:srgbClr val="00CEF6"/>
                </a:solidFill>
                <a:latin typeface="Oswald"/>
                <a:sym typeface="Oswald"/>
              </a:rPr>
              <a:t>-</a:t>
            </a:r>
            <a:r>
              <a:rPr lang="en" sz="2400" b="1" dirty="0" smtClean="0">
                <a:solidFill>
                  <a:srgbClr val="00CEF6"/>
                </a:solidFill>
                <a:latin typeface="Oswald"/>
                <a:sym typeface="Oswald"/>
              </a:rPr>
              <a:t> VTSS</a:t>
            </a:r>
            <a:endParaRPr lang="en" sz="24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38600" y="2030371"/>
            <a:ext cx="1063679" cy="1142999"/>
            <a:chOff x="5149518" y="1568917"/>
            <a:chExt cx="1994587" cy="2069433"/>
          </a:xfrm>
        </p:grpSpPr>
        <p:sp>
          <p:nvSpPr>
            <p:cNvPr id="11" name="Oval 10"/>
            <p:cNvSpPr/>
            <p:nvPr/>
          </p:nvSpPr>
          <p:spPr>
            <a:xfrm>
              <a:off x="5149518" y="1568917"/>
              <a:ext cx="1994587" cy="2069433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5441619" y="1871978"/>
              <a:ext cx="1410385" cy="1463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sp>
        <p:nvSpPr>
          <p:cNvPr id="8" name="Oval 8"/>
          <p:cNvSpPr/>
          <p:nvPr/>
        </p:nvSpPr>
        <p:spPr>
          <a:xfrm>
            <a:off x="3023577" y="1031127"/>
            <a:ext cx="1013870" cy="10138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605" tIns="14605" rIns="14605" bIns="14605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Google AI</a:t>
            </a:r>
            <a:endParaRPr lang="en-US" sz="2300" kern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28532" y="3173370"/>
            <a:ext cx="1157892" cy="1133024"/>
            <a:chOff x="3627299" y="703"/>
            <a:chExt cx="1433830" cy="1433830"/>
          </a:xfrm>
        </p:grpSpPr>
        <p:sp>
          <p:nvSpPr>
            <p:cNvPr id="23" name="Oval 22"/>
            <p:cNvSpPr/>
            <p:nvPr/>
          </p:nvSpPr>
          <p:spPr>
            <a:xfrm>
              <a:off x="3627299" y="703"/>
              <a:ext cx="1433830" cy="143383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/>
            <p:cNvSpPr/>
            <p:nvPr/>
          </p:nvSpPr>
          <p:spPr>
            <a:xfrm>
              <a:off x="3680878" y="210683"/>
              <a:ext cx="1319602" cy="1013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External Storage</a:t>
              </a:r>
              <a:endParaRPr lang="en-US" sz="1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57308" y="2034368"/>
            <a:ext cx="1157892" cy="1133024"/>
            <a:chOff x="3627299" y="703"/>
            <a:chExt cx="1433830" cy="1433830"/>
          </a:xfrm>
        </p:grpSpPr>
        <p:sp>
          <p:nvSpPr>
            <p:cNvPr id="26" name="Oval 25"/>
            <p:cNvSpPr/>
            <p:nvPr/>
          </p:nvSpPr>
          <p:spPr>
            <a:xfrm>
              <a:off x="3627299" y="703"/>
              <a:ext cx="1433830" cy="143383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4"/>
            <p:cNvSpPr/>
            <p:nvPr/>
          </p:nvSpPr>
          <p:spPr>
            <a:xfrm>
              <a:off x="3837279" y="210683"/>
              <a:ext cx="1013870" cy="1013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SQLite</a:t>
              </a:r>
              <a:endParaRPr lang="en-US" sz="18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8532" y="971550"/>
            <a:ext cx="1157892" cy="1133024"/>
            <a:chOff x="3627299" y="703"/>
            <a:chExt cx="1433830" cy="1433830"/>
          </a:xfrm>
        </p:grpSpPr>
        <p:sp>
          <p:nvSpPr>
            <p:cNvPr id="29" name="Oval 28"/>
            <p:cNvSpPr/>
            <p:nvPr/>
          </p:nvSpPr>
          <p:spPr>
            <a:xfrm>
              <a:off x="3627299" y="703"/>
              <a:ext cx="1433830" cy="143383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3837279" y="210683"/>
              <a:ext cx="1013870" cy="1013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Google API</a:t>
              </a:r>
              <a:endParaRPr lang="en-US" sz="18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6066" y="971550"/>
            <a:ext cx="1157892" cy="1133024"/>
            <a:chOff x="3627299" y="703"/>
            <a:chExt cx="1433830" cy="1433830"/>
          </a:xfrm>
        </p:grpSpPr>
        <p:sp>
          <p:nvSpPr>
            <p:cNvPr id="32" name="Oval 31"/>
            <p:cNvSpPr/>
            <p:nvPr/>
          </p:nvSpPr>
          <p:spPr>
            <a:xfrm>
              <a:off x="3627299" y="703"/>
              <a:ext cx="1433830" cy="143383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/>
            <p:cNvSpPr/>
            <p:nvPr/>
          </p:nvSpPr>
          <p:spPr>
            <a:xfrm>
              <a:off x="3837279" y="210683"/>
              <a:ext cx="1013870" cy="1013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GPS</a:t>
              </a:r>
              <a:endParaRPr lang="en-US" sz="2300" kern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055891" y="3173370"/>
            <a:ext cx="1157892" cy="1133024"/>
            <a:chOff x="3627299" y="703"/>
            <a:chExt cx="1433830" cy="1433830"/>
          </a:xfrm>
        </p:grpSpPr>
        <p:sp>
          <p:nvSpPr>
            <p:cNvPr id="35" name="Oval 34"/>
            <p:cNvSpPr/>
            <p:nvPr/>
          </p:nvSpPr>
          <p:spPr>
            <a:xfrm>
              <a:off x="3627299" y="703"/>
              <a:ext cx="1433830" cy="143383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/>
            <p:cNvSpPr/>
            <p:nvPr/>
          </p:nvSpPr>
          <p:spPr>
            <a:xfrm>
              <a:off x="3837279" y="210683"/>
              <a:ext cx="1013870" cy="1013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MySQL</a:t>
              </a:r>
              <a:endParaRPr lang="en-US" sz="18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13908" y="2035358"/>
            <a:ext cx="1157892" cy="1133024"/>
            <a:chOff x="3627299" y="703"/>
            <a:chExt cx="1433830" cy="1433830"/>
          </a:xfrm>
        </p:grpSpPr>
        <p:sp>
          <p:nvSpPr>
            <p:cNvPr id="38" name="Oval 37"/>
            <p:cNvSpPr/>
            <p:nvPr/>
          </p:nvSpPr>
          <p:spPr>
            <a:xfrm>
              <a:off x="3627299" y="703"/>
              <a:ext cx="1433830" cy="143383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Oval 4"/>
            <p:cNvSpPr/>
            <p:nvPr/>
          </p:nvSpPr>
          <p:spPr>
            <a:xfrm>
              <a:off x="3837279" y="210683"/>
              <a:ext cx="1013870" cy="1013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Intents</a:t>
              </a:r>
              <a:endParaRPr lang="en-US" sz="1800" kern="1200" dirty="0"/>
            </a:p>
          </p:txBody>
        </p:sp>
      </p:grpSp>
      <p:cxnSp>
        <p:nvCxnSpPr>
          <p:cNvPr id="41" name="Straight Connector 40"/>
          <p:cNvCxnSpPr>
            <a:stCxn id="29" idx="5"/>
            <a:endCxn id="11" idx="1"/>
          </p:cNvCxnSpPr>
          <p:nvPr/>
        </p:nvCxnSpPr>
        <p:spPr>
          <a:xfrm>
            <a:off x="3916855" y="1938646"/>
            <a:ext cx="277517" cy="259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6"/>
            <a:endCxn id="11" idx="2"/>
          </p:cNvCxnSpPr>
          <p:nvPr/>
        </p:nvCxnSpPr>
        <p:spPr>
          <a:xfrm>
            <a:off x="2971800" y="2601870"/>
            <a:ext cx="10668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3"/>
            <a:endCxn id="11" idx="7"/>
          </p:cNvCxnSpPr>
          <p:nvPr/>
        </p:nvCxnSpPr>
        <p:spPr>
          <a:xfrm flipH="1">
            <a:off x="4946507" y="1938646"/>
            <a:ext cx="279128" cy="259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2"/>
            <a:endCxn id="11" idx="6"/>
          </p:cNvCxnSpPr>
          <p:nvPr/>
        </p:nvCxnSpPr>
        <p:spPr>
          <a:xfrm flipH="1">
            <a:off x="5102279" y="2600880"/>
            <a:ext cx="1055029" cy="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1"/>
            <a:endCxn id="11" idx="5"/>
          </p:cNvCxnSpPr>
          <p:nvPr/>
        </p:nvCxnSpPr>
        <p:spPr>
          <a:xfrm flipH="1" flipV="1">
            <a:off x="4946507" y="3005982"/>
            <a:ext cx="278953" cy="333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3" idx="7"/>
            <a:endCxn id="11" idx="3"/>
          </p:cNvCxnSpPr>
          <p:nvPr/>
        </p:nvCxnSpPr>
        <p:spPr>
          <a:xfrm flipV="1">
            <a:off x="3916855" y="3005982"/>
            <a:ext cx="277517" cy="333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1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1066800" y="3638550"/>
            <a:ext cx="3048000" cy="497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/>
              <a:t>VTSS (Main Module)</a:t>
            </a:r>
            <a:endParaRPr lang="en" sz="1800" dirty="0"/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95350"/>
            <a:ext cx="2765699" cy="276569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Shape 520"/>
          <p:cNvPicPr preferRelativeResize="0"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01" y="894476"/>
            <a:ext cx="2765699" cy="27656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Shape 519"/>
          <p:cNvSpPr txBox="1">
            <a:spLocks/>
          </p:cNvSpPr>
          <p:nvPr/>
        </p:nvSpPr>
        <p:spPr>
          <a:xfrm>
            <a:off x="5181600" y="3790950"/>
            <a:ext cx="3048000" cy="497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8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 algn="ctr">
              <a:buFont typeface="Source Sans Pro"/>
              <a:buNone/>
            </a:pPr>
            <a:r>
              <a:rPr lang="en" sz="1800" dirty="0" smtClean="0"/>
              <a:t>Transmitter Module (GPS Device)</a:t>
            </a:r>
            <a:endParaRPr lang="en" sz="1800" dirty="0"/>
          </a:p>
        </p:txBody>
      </p:sp>
      <p:sp>
        <p:nvSpPr>
          <p:cNvPr id="9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>
                <a:solidFill>
                  <a:srgbClr val="00CEF6"/>
                </a:solidFill>
                <a:latin typeface="Oswald"/>
                <a:ea typeface="Oswald"/>
                <a:cs typeface="Oswald"/>
              </a:rPr>
              <a:t>OUR</a:t>
            </a:r>
            <a:r>
              <a:rPr lang="en" sz="2400" b="1" dirty="0" smtClean="0">
                <a:solidFill>
                  <a:srgbClr val="3C78D8"/>
                </a:solidFill>
                <a:latin typeface="Oswald"/>
                <a:ea typeface="Oswald"/>
              </a:rPr>
              <a:t> APPLICATION </a:t>
            </a:r>
            <a:r>
              <a:rPr lang="en" sz="2400" b="1" dirty="0" smtClean="0">
                <a:solidFill>
                  <a:srgbClr val="00CEF6"/>
                </a:solidFill>
                <a:latin typeface="Oswald"/>
                <a:ea typeface="Oswald"/>
                <a:cs typeface="Oswald"/>
              </a:rPr>
              <a:t>MODULES</a:t>
            </a:r>
            <a:endParaRPr lang="en" sz="20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52331" y="2525406"/>
            <a:ext cx="943199" cy="943199"/>
            <a:chOff x="2752331" y="2525406"/>
            <a:chExt cx="943199" cy="943199"/>
          </a:xfrm>
        </p:grpSpPr>
        <p:sp>
          <p:nvSpPr>
            <p:cNvPr id="21" name="Shape 535"/>
            <p:cNvSpPr/>
            <p:nvPr/>
          </p:nvSpPr>
          <p:spPr>
            <a:xfrm rot="2535364">
              <a:off x="2752331" y="2525406"/>
              <a:ext cx="943199" cy="943199"/>
            </a:xfrm>
            <a:prstGeom prst="teardrop">
              <a:avLst>
                <a:gd name="adj" fmla="val 125244"/>
              </a:avLst>
            </a:prstGeom>
            <a:solidFill>
              <a:srgbClr val="AFF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26" name="Picture 2" descr="C:\Users\Ruchir\Desktop\hospital_medicine_health_healthcare_medical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838" y="2666060"/>
              <a:ext cx="552184" cy="552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324600" y="2249642"/>
            <a:ext cx="1165790" cy="1173298"/>
            <a:chOff x="6344535" y="2249642"/>
            <a:chExt cx="1165790" cy="1173298"/>
          </a:xfrm>
        </p:grpSpPr>
        <p:sp>
          <p:nvSpPr>
            <p:cNvPr id="23" name="Shape 533"/>
            <p:cNvSpPr/>
            <p:nvPr/>
          </p:nvSpPr>
          <p:spPr>
            <a:xfrm rot="13434265">
              <a:off x="6344535" y="2249642"/>
              <a:ext cx="1165790" cy="1173298"/>
            </a:xfrm>
            <a:prstGeom prst="teardrop">
              <a:avLst>
                <a:gd name="adj" fmla="val 114620"/>
              </a:avLst>
            </a:prstGeom>
            <a:solidFill>
              <a:srgbClr val="00CE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27" name="Picture 3" descr="C:\Users\Ruchir\Desktop\ambulance-2-5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904" y="2443984"/>
              <a:ext cx="662735" cy="662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604839" y="1191330"/>
            <a:ext cx="1399591" cy="1365299"/>
            <a:chOff x="1604839" y="1191330"/>
            <a:chExt cx="1399591" cy="1365299"/>
          </a:xfrm>
        </p:grpSpPr>
        <p:sp>
          <p:nvSpPr>
            <p:cNvPr id="24" name="Shape 534"/>
            <p:cNvSpPr/>
            <p:nvPr/>
          </p:nvSpPr>
          <p:spPr>
            <a:xfrm rot="9568870" flipH="1">
              <a:off x="1639131" y="1191330"/>
              <a:ext cx="1365299" cy="1365299"/>
            </a:xfrm>
            <a:prstGeom prst="teardrop">
              <a:avLst>
                <a:gd name="adj" fmla="val 120134"/>
              </a:avLst>
            </a:prstGeom>
            <a:solidFill>
              <a:srgbClr val="28324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030" name="Picture 6" descr="C:\Users\Ruchir\Desktop\tracking_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39" y="1224784"/>
              <a:ext cx="12954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429000" y="1091928"/>
            <a:ext cx="2944751" cy="3232422"/>
            <a:chOff x="3429000" y="1091928"/>
            <a:chExt cx="2944751" cy="3232422"/>
          </a:xfrm>
        </p:grpSpPr>
        <p:grpSp>
          <p:nvGrpSpPr>
            <p:cNvPr id="532" name="Shape 532"/>
            <p:cNvGrpSpPr/>
            <p:nvPr/>
          </p:nvGrpSpPr>
          <p:grpSpPr>
            <a:xfrm>
              <a:off x="3429000" y="1126059"/>
              <a:ext cx="2944751" cy="3170449"/>
              <a:chOff x="2768474" y="949849"/>
              <a:chExt cx="2944751" cy="3170449"/>
            </a:xfrm>
          </p:grpSpPr>
          <p:sp>
            <p:nvSpPr>
              <p:cNvPr id="533" name="Shape 533"/>
              <p:cNvSpPr/>
              <p:nvPr/>
            </p:nvSpPr>
            <p:spPr>
              <a:xfrm rot="5400000">
                <a:off x="2768474" y="949849"/>
                <a:ext cx="1706699" cy="1706699"/>
              </a:xfrm>
              <a:prstGeom prst="teardrop">
                <a:avLst>
                  <a:gd name="adj" fmla="val 100000"/>
                </a:avLst>
              </a:prstGeom>
              <a:solidFill>
                <a:srgbClr val="00CEF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 rot="5400000" flipH="1">
                <a:off x="3109874" y="2754999"/>
                <a:ext cx="1365299" cy="1365299"/>
              </a:xfrm>
              <a:prstGeom prst="teardrop">
                <a:avLst>
                  <a:gd name="adj" fmla="val 100000"/>
                </a:avLst>
              </a:prstGeom>
              <a:solidFill>
                <a:srgbClr val="3C78D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5" name="Shape 535"/>
              <p:cNvSpPr/>
              <p:nvPr/>
            </p:nvSpPr>
            <p:spPr>
              <a:xfrm rot="10800000">
                <a:off x="4573417" y="1713349"/>
                <a:ext cx="943199" cy="943199"/>
              </a:xfrm>
              <a:prstGeom prst="teardrop">
                <a:avLst>
                  <a:gd name="adj" fmla="val 100000"/>
                </a:avLst>
              </a:prstGeom>
              <a:solidFill>
                <a:srgbClr val="AFF0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6" name="Shape 536"/>
              <p:cNvSpPr/>
              <p:nvPr/>
            </p:nvSpPr>
            <p:spPr>
              <a:xfrm flipH="1">
                <a:off x="4573525" y="2754999"/>
                <a:ext cx="1139700" cy="1139700"/>
              </a:xfrm>
              <a:prstGeom prst="teardrop">
                <a:avLst>
                  <a:gd name="adj" fmla="val 100000"/>
                </a:avLst>
              </a:prstGeom>
              <a:solidFill>
                <a:srgbClr val="28324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1028" name="Picture 4" descr="C:\Users\Ruchir\Desktop\fix-51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805" y="1996247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Ruchir\Desktop\icon-fir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673" y="3129784"/>
              <a:ext cx="630966" cy="63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Ruchir\Desktop\092060-glossy-black-icon-signs-sos-circled1-sc49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601" y="2941328"/>
              <a:ext cx="1383022" cy="1383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Ruchir\Desktop\038430-glossy-black-icon-transport-travel-transportation-police-car cop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3183" y="1091928"/>
              <a:ext cx="1656856" cy="165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117536" y="860915"/>
            <a:ext cx="887493" cy="914400"/>
            <a:chOff x="5117536" y="860915"/>
            <a:chExt cx="887493" cy="914400"/>
          </a:xfrm>
        </p:grpSpPr>
        <p:sp>
          <p:nvSpPr>
            <p:cNvPr id="22" name="Shape 536"/>
            <p:cNvSpPr/>
            <p:nvPr/>
          </p:nvSpPr>
          <p:spPr>
            <a:xfrm rot="15208812" flipH="1">
              <a:off x="5104083" y="874368"/>
              <a:ext cx="914400" cy="887493"/>
            </a:xfrm>
            <a:prstGeom prst="teardrop">
              <a:avLst>
                <a:gd name="adj" fmla="val 122468"/>
              </a:avLst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040" name="Picture 16" descr="C:\Users\Ruchir\Desktop\emergency-call-sos-phone-sign-d75863418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990" y="1071560"/>
              <a:ext cx="494756" cy="494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 smtClean="0">
                <a:solidFill>
                  <a:srgbClr val="3C78D8"/>
                </a:solidFill>
                <a:latin typeface="Oswald"/>
              </a:rPr>
              <a:t>APPLICATION</a:t>
            </a:r>
            <a:r>
              <a:rPr lang="en" sz="2400" b="1" dirty="0" smtClean="0">
                <a:latin typeface="Oswald"/>
              </a:rPr>
              <a:t> </a:t>
            </a:r>
            <a:r>
              <a:rPr lang="en" sz="2400" b="1" dirty="0" smtClean="0">
                <a:solidFill>
                  <a:srgbClr val="00CEF6"/>
                </a:solidFill>
                <a:latin typeface="Oswald"/>
                <a:sym typeface="Oswald"/>
              </a:rPr>
              <a:t>FEATURES</a:t>
            </a:r>
            <a:endParaRPr lang="en" sz="24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1165377" y="819150"/>
            <a:ext cx="2227800" cy="10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Vehicle Tracking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Track your vehicle and get instant updates about it’s location.</a:t>
            </a:r>
            <a:endParaRPr lang="en" sz="1100" dirty="0"/>
          </a:p>
        </p:txBody>
      </p:sp>
      <p:sp>
        <p:nvSpPr>
          <p:cNvPr id="598" name="Shape 598"/>
          <p:cNvSpPr txBox="1">
            <a:spLocks noGrp="1"/>
          </p:cNvSpPr>
          <p:nvPr>
            <p:ph type="body" idx="2"/>
          </p:nvPr>
        </p:nvSpPr>
        <p:spPr>
          <a:xfrm>
            <a:off x="3926488" y="819150"/>
            <a:ext cx="2227800" cy="10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Hospital Locator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Locate all hospitals near your location in case of an emergency.</a:t>
            </a:r>
            <a:endParaRPr lang="en" sz="1100" dirty="0"/>
          </a:p>
        </p:txBody>
      </p:sp>
      <p:sp>
        <p:nvSpPr>
          <p:cNvPr id="599" name="Shape 599"/>
          <p:cNvSpPr txBox="1">
            <a:spLocks noGrp="1"/>
          </p:cNvSpPr>
          <p:nvPr>
            <p:ph type="body" idx="3"/>
          </p:nvPr>
        </p:nvSpPr>
        <p:spPr>
          <a:xfrm>
            <a:off x="6687600" y="819150"/>
            <a:ext cx="2227800" cy="10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Garage Locator</a:t>
            </a:r>
            <a:endParaRPr lang="en" sz="1100" b="1" dirty="0"/>
          </a:p>
          <a:p>
            <a:pPr lvl="0">
              <a:buNone/>
            </a:pPr>
            <a:r>
              <a:rPr lang="en" sz="1100" dirty="0"/>
              <a:t>Locate all </a:t>
            </a:r>
            <a:r>
              <a:rPr lang="en" sz="1100" dirty="0" smtClean="0"/>
              <a:t>garages </a:t>
            </a:r>
            <a:r>
              <a:rPr lang="en" sz="1100" dirty="0"/>
              <a:t>near your location in case of an emergency</a:t>
            </a:r>
            <a:r>
              <a:rPr lang="en" sz="1100" dirty="0" smtClean="0"/>
              <a:t>.</a:t>
            </a:r>
            <a:endParaRPr lang="en" sz="1100" dirty="0"/>
          </a:p>
        </p:txBody>
      </p:sp>
      <p:sp>
        <p:nvSpPr>
          <p:cNvPr id="600" name="Shape 600"/>
          <p:cNvSpPr txBox="1">
            <a:spLocks noGrp="1"/>
          </p:cNvSpPr>
          <p:nvPr>
            <p:ph type="body" idx="4"/>
          </p:nvPr>
        </p:nvSpPr>
        <p:spPr>
          <a:xfrm>
            <a:off x="1165377" y="1962150"/>
            <a:ext cx="2227800" cy="10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911 Calling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Call police by pressing a single button if you need any help.</a:t>
            </a:r>
            <a:endParaRPr lang="en" sz="1100" dirty="0"/>
          </a:p>
        </p:txBody>
      </p:sp>
      <p:sp>
        <p:nvSpPr>
          <p:cNvPr id="601" name="Shape 601"/>
          <p:cNvSpPr txBox="1">
            <a:spLocks noGrp="1"/>
          </p:cNvSpPr>
          <p:nvPr>
            <p:ph type="body" idx="5"/>
          </p:nvPr>
        </p:nvSpPr>
        <p:spPr>
          <a:xfrm>
            <a:off x="3926488" y="1962150"/>
            <a:ext cx="2227800" cy="100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Ambulance Calling</a:t>
            </a:r>
            <a:endParaRPr lang="en" sz="1100" b="1" dirty="0"/>
          </a:p>
          <a:p>
            <a:pPr lvl="0"/>
            <a:r>
              <a:rPr lang="en" sz="1100" dirty="0" smtClean="0"/>
              <a:t>Call ambulance by </a:t>
            </a:r>
            <a:r>
              <a:rPr lang="en" sz="1100" dirty="0"/>
              <a:t>pressing a single button if you need any </a:t>
            </a:r>
            <a:r>
              <a:rPr lang="en" sz="1100" dirty="0" smtClean="0"/>
              <a:t>medical help.</a:t>
            </a:r>
            <a:endParaRPr lang="en" sz="1100" dirty="0"/>
          </a:p>
        </p:txBody>
      </p:sp>
      <p:sp>
        <p:nvSpPr>
          <p:cNvPr id="602" name="Shape 602"/>
          <p:cNvSpPr txBox="1">
            <a:spLocks noGrp="1"/>
          </p:cNvSpPr>
          <p:nvPr>
            <p:ph type="body" idx="6"/>
          </p:nvPr>
        </p:nvSpPr>
        <p:spPr>
          <a:xfrm>
            <a:off x="6687600" y="1962150"/>
            <a:ext cx="2227800" cy="107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Fire Department Calling</a:t>
            </a:r>
            <a:endParaRPr lang="en" sz="1100" b="1" dirty="0"/>
          </a:p>
          <a:p>
            <a:pPr lvl="0"/>
            <a:r>
              <a:rPr lang="en" sz="1100" dirty="0"/>
              <a:t>Call </a:t>
            </a:r>
            <a:r>
              <a:rPr lang="en" sz="1100" dirty="0" smtClean="0"/>
              <a:t>fire brigade </a:t>
            </a:r>
            <a:r>
              <a:rPr lang="en" sz="1100" dirty="0"/>
              <a:t>by pressing a single button </a:t>
            </a:r>
            <a:r>
              <a:rPr lang="en" sz="1100" dirty="0" smtClean="0"/>
              <a:t>in case of fire.</a:t>
            </a:r>
            <a:endParaRPr sz="1100" dirty="0"/>
          </a:p>
        </p:txBody>
      </p:sp>
      <p:sp>
        <p:nvSpPr>
          <p:cNvPr id="31" name="Shape 531"/>
          <p:cNvSpPr txBox="1">
            <a:spLocks/>
          </p:cNvSpPr>
          <p:nvPr/>
        </p:nvSpPr>
        <p:spPr>
          <a:xfrm>
            <a:off x="1047750" y="0"/>
            <a:ext cx="6996600" cy="94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algn="ctr"/>
            <a:r>
              <a:rPr lang="en" sz="2400" b="1" dirty="0">
                <a:solidFill>
                  <a:srgbClr val="3C78D8"/>
                </a:solidFill>
                <a:latin typeface="Oswald"/>
              </a:rPr>
              <a:t>APPLICATION</a:t>
            </a:r>
            <a:r>
              <a:rPr lang="en" sz="2400" b="1" dirty="0">
                <a:latin typeface="Oswald"/>
              </a:rPr>
              <a:t> </a:t>
            </a:r>
            <a:r>
              <a:rPr lang="en" sz="2400" b="1" dirty="0">
                <a:solidFill>
                  <a:srgbClr val="00CEF6"/>
                </a:solidFill>
                <a:latin typeface="Oswald"/>
                <a:sym typeface="Oswald"/>
              </a:rPr>
              <a:t>SERVICES</a:t>
            </a:r>
            <a:endParaRPr lang="en" sz="2400" b="1" dirty="0">
              <a:solidFill>
                <a:srgbClr val="00CEF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" name="Shape 696"/>
          <p:cNvSpPr/>
          <p:nvPr/>
        </p:nvSpPr>
        <p:spPr>
          <a:xfrm>
            <a:off x="826900" y="933450"/>
            <a:ext cx="321302" cy="4389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51" name="Picture 3" descr="C:\Users\Ruchir\Desktop\Android Homeworks\Final Project\hospital_medicine_health_healthcare_me-512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02" y="933450"/>
            <a:ext cx="439637" cy="4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uchir\Desktop\Android Homeworks\Final Project\fix-512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02" y="85725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uchir\Desktop\Android Homeworks\Final Project\038430-glossy-black-icon-transport-travel-transportation-police-car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2" y="1943100"/>
            <a:ext cx="702418" cy="7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Ruchir\Desktop\Android Homeworks\Final Project\ambulance-2-512 cop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39" y="2022550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uchir\Desktop\Android Homeworks\Final Project\icon-firkk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82" y="2088749"/>
            <a:ext cx="488020" cy="4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hape 597"/>
          <p:cNvSpPr txBox="1">
            <a:spLocks/>
          </p:cNvSpPr>
          <p:nvPr/>
        </p:nvSpPr>
        <p:spPr>
          <a:xfrm>
            <a:off x="1170579" y="3105150"/>
            <a:ext cx="2227800" cy="11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buFont typeface="Source Sans Pro"/>
              <a:buNone/>
            </a:pPr>
            <a:r>
              <a:rPr lang="en" sz="1100" b="1" dirty="0" smtClean="0"/>
              <a:t>SOS Services</a:t>
            </a:r>
          </a:p>
          <a:p>
            <a:pPr>
              <a:buFont typeface="Source Sans Pro"/>
              <a:buNone/>
            </a:pPr>
            <a:r>
              <a:rPr lang="en" sz="1100" dirty="0" smtClean="0"/>
              <a:t>Send SMS and your current location to your registered emergency numbers in case of any emergency just with a single click.</a:t>
            </a:r>
            <a:endParaRPr lang="en" sz="1100" dirty="0"/>
          </a:p>
        </p:txBody>
      </p:sp>
      <p:sp>
        <p:nvSpPr>
          <p:cNvPr id="49" name="Shape 598"/>
          <p:cNvSpPr txBox="1">
            <a:spLocks/>
          </p:cNvSpPr>
          <p:nvPr/>
        </p:nvSpPr>
        <p:spPr>
          <a:xfrm>
            <a:off x="3931690" y="3105150"/>
            <a:ext cx="2227800" cy="10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  <a:defRPr sz="1600" b="0" i="0" u="none" strike="noStrike" cap="none" baseline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defRPr>
            </a:lvl9pPr>
          </a:lstStyle>
          <a:p>
            <a:pPr>
              <a:buFont typeface="Source Sans Pro"/>
              <a:buNone/>
            </a:pPr>
            <a:r>
              <a:rPr lang="en" sz="1100" b="1" dirty="0" smtClean="0"/>
              <a:t>SOS Number Registration</a:t>
            </a:r>
          </a:p>
          <a:p>
            <a:pPr>
              <a:buFont typeface="Source Sans Pro"/>
              <a:buNone/>
            </a:pPr>
            <a:r>
              <a:rPr lang="en" sz="1100" dirty="0" smtClean="0"/>
              <a:t>Register your emergency phone numbers for hassle free SOS services.</a:t>
            </a:r>
            <a:endParaRPr lang="en" sz="1100" dirty="0"/>
          </a:p>
        </p:txBody>
      </p:sp>
      <p:pic>
        <p:nvPicPr>
          <p:cNvPr id="2056" name="Picture 8" descr="C:\Users\Ruchir\Desktop\Android Homeworks\Final Project\emergency-call-sos-phone-sign-d7581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40" y="3222700"/>
            <a:ext cx="42545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uchir\Desktop\Android Homeworks\Final Project\092060-glossy-black-icon-signs-sos-circl1-sc4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1" y="31051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43000" cy="11506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" grpId="0" uiExpand="1" build="p"/>
      <p:bldP spid="598" grpId="0" uiExpand="1" build="p"/>
      <p:bldP spid="599" grpId="0" build="p"/>
      <p:bldP spid="600" grpId="0" uiExpand="1" build="p"/>
      <p:bldP spid="601" grpId="0" uiExpand="1" build="p"/>
      <p:bldP spid="602" grpId="0" uiExpand="1" build="p"/>
      <p:bldP spid="36" grpId="0" animBg="1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5199632" y="361950"/>
            <a:ext cx="2496568" cy="46482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4" y="742950"/>
            <a:ext cx="2347805" cy="3779848"/>
          </a:xfrm>
          <a:prstGeom prst="rect">
            <a:avLst/>
          </a:prstGeom>
        </p:spPr>
      </p:pic>
      <p:sp>
        <p:nvSpPr>
          <p:cNvPr id="5" name="Shape 635"/>
          <p:cNvSpPr txBox="1">
            <a:spLocks/>
          </p:cNvSpPr>
          <p:nvPr/>
        </p:nvSpPr>
        <p:spPr>
          <a:xfrm>
            <a:off x="457200" y="1594350"/>
            <a:ext cx="3733800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2000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VTSS CLIENT (MAIN APPLICATION)</a:t>
            </a:r>
          </a:p>
          <a:p>
            <a:r>
              <a:rPr lang="en" sz="1800" dirty="0" smtClean="0">
                <a:latin typeface="+mn-lt"/>
              </a:rPr>
              <a:t>This is the main client application which user need to install on his/her mobile to get benefits of tracking his/her vehicle and other safety services.</a:t>
            </a:r>
            <a:endParaRPr lang="en" sz="18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733800" cy="25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VTSS TRANSMITTER (GPS DEVICE)</a:t>
            </a:r>
            <a:endParaRPr lang="en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This is the </a:t>
            </a:r>
            <a:r>
              <a:rPr lang="en" sz="1800" dirty="0" smtClean="0"/>
              <a:t>transmitter </a:t>
            </a:r>
            <a:r>
              <a:rPr lang="en" sz="1800" dirty="0"/>
              <a:t>application which </a:t>
            </a:r>
            <a:r>
              <a:rPr lang="en" sz="1800" dirty="0" smtClean="0"/>
              <a:t>will fill in for a GPS device. In our case we are using a mobile instead of a GPS device. This application will be installed on a mobile and the mobile will be kept inside the car for tracking.</a:t>
            </a:r>
            <a:endParaRPr lang="en" sz="1800" dirty="0"/>
          </a:p>
        </p:txBody>
      </p:sp>
      <p:sp>
        <p:nvSpPr>
          <p:cNvPr id="5" name="Shape 634"/>
          <p:cNvSpPr/>
          <p:nvPr/>
        </p:nvSpPr>
        <p:spPr>
          <a:xfrm>
            <a:off x="5186218" y="361950"/>
            <a:ext cx="2509981" cy="464820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rgbClr val="2832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39" y="742950"/>
            <a:ext cx="2357861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0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Ruchir">
      <a:majorFont>
        <a:latin typeface="Oswald Regular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432</Words>
  <Application>Microsoft Office PowerPoint</Application>
  <PresentationFormat>On-screen Show (16:9)</PresentationFormat>
  <Paragraphs>78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Quince template</vt:lpstr>
      <vt:lpstr>Team Members:  Shruti Patel (12539)  Vidit Mody (12602)  Ruchir Kute (12457)  Rakhi Partani (12255)  Mihirsinh Raol (13844)  Ashutosh Patel (13893)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Ruchir Kute</dc:creator>
  <cp:lastModifiedBy>Ruchir Kute</cp:lastModifiedBy>
  <cp:revision>328</cp:revision>
  <dcterms:modified xsi:type="dcterms:W3CDTF">2015-08-12T07:18:59Z</dcterms:modified>
</cp:coreProperties>
</file>