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4" r:id="rId5"/>
    <p:sldId id="263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2B0D1-528F-4A18-A8B5-6C362239A1A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DB4EA-4EB6-44EE-8481-274735E5CF73}">
      <dgm:prSet phldrT="[Text]" custT="1"/>
      <dgm:spPr>
        <a:solidFill>
          <a:srgbClr val="1BAAAA"/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One Stop Solution for Environment data needs</a:t>
          </a: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4A9D7D-0145-4540-A682-6D10377ACA33}" type="parTrans" cxnId="{4350DFF3-8A13-4DFF-9416-6F8B04A28314}">
      <dgm:prSet/>
      <dgm:spPr/>
      <dgm:t>
        <a:bodyPr/>
        <a:lstStyle/>
        <a:p>
          <a:endParaRPr lang="en-US"/>
        </a:p>
      </dgm:t>
    </dgm:pt>
    <dgm:pt modelId="{DFA6C758-56B4-414F-89EF-6D30EFFEF1E3}" type="sibTrans" cxnId="{4350DFF3-8A13-4DFF-9416-6F8B04A28314}">
      <dgm:prSet/>
      <dgm:spPr/>
      <dgm:t>
        <a:bodyPr/>
        <a:lstStyle/>
        <a:p>
          <a:endParaRPr lang="en-US"/>
        </a:p>
      </dgm:t>
    </dgm:pt>
    <dgm:pt modelId="{0B3C0602-A563-4547-8BEE-259A79FFD860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Consistent Data Platform</a:t>
          </a:r>
        </a:p>
      </dgm:t>
    </dgm:pt>
    <dgm:pt modelId="{23184822-C158-4E76-958F-7AC29D083AD1}" type="parTrans" cxnId="{214C54BC-3721-40FF-96E2-FDA577069632}">
      <dgm:prSet/>
      <dgm:spPr/>
      <dgm:t>
        <a:bodyPr/>
        <a:lstStyle/>
        <a:p>
          <a:endParaRPr lang="en-US"/>
        </a:p>
      </dgm:t>
    </dgm:pt>
    <dgm:pt modelId="{9B02026B-0A20-4D42-9368-E20C4F137755}" type="sibTrans" cxnId="{214C54BC-3721-40FF-96E2-FDA577069632}">
      <dgm:prSet/>
      <dgm:spPr/>
      <dgm:t>
        <a:bodyPr/>
        <a:lstStyle/>
        <a:p>
          <a:endParaRPr lang="en-US"/>
        </a:p>
      </dgm:t>
    </dgm:pt>
    <dgm:pt modelId="{A87ED216-927D-4962-980D-EF97CD694E1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Easy Data Loads</a:t>
          </a:r>
        </a:p>
      </dgm:t>
    </dgm:pt>
    <dgm:pt modelId="{A5A4BE03-0BD3-42D8-B6EA-CAE3C1247C28}" type="parTrans" cxnId="{CD59D4D4-08BE-46B9-94C7-75C301120C04}">
      <dgm:prSet/>
      <dgm:spPr/>
      <dgm:t>
        <a:bodyPr/>
        <a:lstStyle/>
        <a:p>
          <a:endParaRPr lang="en-US"/>
        </a:p>
      </dgm:t>
    </dgm:pt>
    <dgm:pt modelId="{A5144E05-BA6B-4D8B-9A49-11DD1B9EB0A8}" type="sibTrans" cxnId="{CD59D4D4-08BE-46B9-94C7-75C301120C04}">
      <dgm:prSet/>
      <dgm:spPr/>
      <dgm:t>
        <a:bodyPr/>
        <a:lstStyle/>
        <a:p>
          <a:endParaRPr lang="en-US"/>
        </a:p>
      </dgm:t>
    </dgm:pt>
    <dgm:pt modelId="{9ABFED44-774B-485D-AD45-B90A607C748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Intuitive User Interface for showing environment data</a:t>
          </a: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F3C3B-1D46-4775-8058-F43D1C7072CD}" type="parTrans" cxnId="{D3A14B0A-FA90-4044-BF00-99DEA5BFC79F}">
      <dgm:prSet/>
      <dgm:spPr/>
      <dgm:t>
        <a:bodyPr/>
        <a:lstStyle/>
        <a:p>
          <a:endParaRPr lang="en-US"/>
        </a:p>
      </dgm:t>
    </dgm:pt>
    <dgm:pt modelId="{623F573D-A2FD-48EE-807A-C8232852555E}" type="sibTrans" cxnId="{D3A14B0A-FA90-4044-BF00-99DEA5BFC79F}">
      <dgm:prSet/>
      <dgm:spPr/>
      <dgm:t>
        <a:bodyPr/>
        <a:lstStyle/>
        <a:p>
          <a:endParaRPr lang="en-US"/>
        </a:p>
      </dgm:t>
    </dgm:pt>
    <dgm:pt modelId="{4AC169DE-4980-4CA6-924C-A458228E6B0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Simple User Interface</a:t>
          </a:r>
          <a:endParaRPr kumimoji="0" lang="en-US" sz="12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 pitchFamily="34" charset="0"/>
            <a:ea typeface="Helvetica Neue" panose="02000503000000020004" pitchFamily="2" charset="0"/>
            <a:cs typeface="Arial" panose="020B0604020202020204" pitchFamily="34" charset="0"/>
          </a:endParaRPr>
        </a:p>
      </dgm:t>
    </dgm:pt>
    <dgm:pt modelId="{F06A0B0E-73D5-4410-A962-4EF0100B0C9F}" type="parTrans" cxnId="{024BCAFB-6B5A-498A-90E9-2EF5948C2D65}">
      <dgm:prSet/>
      <dgm:spPr/>
      <dgm:t>
        <a:bodyPr/>
        <a:lstStyle/>
        <a:p>
          <a:endParaRPr lang="en-US"/>
        </a:p>
      </dgm:t>
    </dgm:pt>
    <dgm:pt modelId="{8CAB0387-4405-4E66-BF3B-FDEBF45B69B0}" type="sibTrans" cxnId="{024BCAFB-6B5A-498A-90E9-2EF5948C2D65}">
      <dgm:prSet/>
      <dgm:spPr/>
      <dgm:t>
        <a:bodyPr/>
        <a:lstStyle/>
        <a:p>
          <a:endParaRPr lang="en-US"/>
        </a:p>
      </dgm:t>
    </dgm:pt>
    <dgm:pt modelId="{BF27C408-BA13-4921-9405-5DD6EC118C5F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Environment Information available</a:t>
          </a:r>
        </a:p>
      </dgm:t>
    </dgm:pt>
    <dgm:pt modelId="{F2F6E500-1CB7-4743-A05F-786530F27363}" type="parTrans" cxnId="{047BF277-E44A-49D1-8F36-490BCE00E3CB}">
      <dgm:prSet/>
      <dgm:spPr/>
      <dgm:t>
        <a:bodyPr/>
        <a:lstStyle/>
        <a:p>
          <a:endParaRPr lang="en-US"/>
        </a:p>
      </dgm:t>
    </dgm:pt>
    <dgm:pt modelId="{FB99F8EF-0FA0-4D01-8D30-0563C6580A22}" type="sibTrans" cxnId="{047BF277-E44A-49D1-8F36-490BCE00E3CB}">
      <dgm:prSet/>
      <dgm:spPr/>
      <dgm:t>
        <a:bodyPr/>
        <a:lstStyle/>
        <a:p>
          <a:endParaRPr lang="en-US"/>
        </a:p>
      </dgm:t>
    </dgm:pt>
    <dgm:pt modelId="{DBAC626F-BD7B-4A91-8306-94E0A0BC1A2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Available at one place</a:t>
          </a:r>
        </a:p>
      </dgm:t>
    </dgm:pt>
    <dgm:pt modelId="{05EEBDE5-C333-4F4B-9862-F8F92BA86C4F}" type="parTrans" cxnId="{9AB8013E-5A66-4890-B7F1-5F5AC3420114}">
      <dgm:prSet/>
      <dgm:spPr/>
      <dgm:t>
        <a:bodyPr/>
        <a:lstStyle/>
        <a:p>
          <a:endParaRPr lang="en-US"/>
        </a:p>
      </dgm:t>
    </dgm:pt>
    <dgm:pt modelId="{786B5C92-D9C0-4703-8D1B-4CCE302358DE}" type="sibTrans" cxnId="{9AB8013E-5A66-4890-B7F1-5F5AC3420114}">
      <dgm:prSet/>
      <dgm:spPr/>
      <dgm:t>
        <a:bodyPr/>
        <a:lstStyle/>
        <a:p>
          <a:endParaRPr lang="en-US"/>
        </a:p>
      </dgm:t>
    </dgm:pt>
    <dgm:pt modelId="{DC735E15-A9DD-4061-BEB1-EF0320D55CB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recommendations to solve the climate change challenges</a:t>
          </a:r>
        </a:p>
      </dgm:t>
    </dgm:pt>
    <dgm:pt modelId="{2BABFCFA-9004-42A0-83D6-1278544446ED}" type="parTrans" cxnId="{790CEBE9-5FEC-4958-80CE-6D76600D4AE4}">
      <dgm:prSet/>
      <dgm:spPr/>
      <dgm:t>
        <a:bodyPr/>
        <a:lstStyle/>
        <a:p>
          <a:endParaRPr lang="en-US"/>
        </a:p>
      </dgm:t>
    </dgm:pt>
    <dgm:pt modelId="{BAB48E3C-1624-4CE0-BDDB-0F23F28436A5}" type="sibTrans" cxnId="{790CEBE9-5FEC-4958-80CE-6D76600D4AE4}">
      <dgm:prSet/>
      <dgm:spPr/>
      <dgm:t>
        <a:bodyPr/>
        <a:lstStyle/>
        <a:p>
          <a:endParaRPr lang="en-US"/>
        </a:p>
      </dgm:t>
    </dgm:pt>
    <dgm:pt modelId="{7128FA57-9665-4F37-A7B5-0C1F300BA30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Rich Map and Chart features</a:t>
          </a:r>
        </a:p>
      </dgm:t>
    </dgm:pt>
    <dgm:pt modelId="{A4EE6847-9A58-47AB-8E9C-D50C53F3EC9B}" type="parTrans" cxnId="{3CDC9810-B1CC-42D5-8F60-FDB5078D3905}">
      <dgm:prSet/>
      <dgm:spPr/>
      <dgm:t>
        <a:bodyPr/>
        <a:lstStyle/>
        <a:p>
          <a:endParaRPr lang="en-US"/>
        </a:p>
      </dgm:t>
    </dgm:pt>
    <dgm:pt modelId="{C5AA5898-A401-462D-B13A-9631FD9B0808}" type="sibTrans" cxnId="{3CDC9810-B1CC-42D5-8F60-FDB5078D3905}">
      <dgm:prSet/>
      <dgm:spPr/>
      <dgm:t>
        <a:bodyPr/>
        <a:lstStyle/>
        <a:p>
          <a:endParaRPr lang="en-US"/>
        </a:p>
      </dgm:t>
    </dgm:pt>
    <dgm:pt modelId="{6D6D0BF6-BA2C-4F10-9368-5B8676EAA4E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Data can be easily used for Analytics</a:t>
          </a:r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</dgm:t>
    </dgm:pt>
    <dgm:pt modelId="{64718824-BCDE-4349-B2DE-F6EFC09A73A2}" type="sibTrans" cxnId="{7B8FA20E-5C4E-4D77-B93E-05714ED342E9}">
      <dgm:prSet/>
      <dgm:spPr/>
      <dgm:t>
        <a:bodyPr/>
        <a:lstStyle/>
        <a:p>
          <a:endParaRPr lang="en-US"/>
        </a:p>
      </dgm:t>
    </dgm:pt>
    <dgm:pt modelId="{2CDCEFB8-845B-4B9F-B25A-4DC72A068BD9}" type="parTrans" cxnId="{7B8FA20E-5C4E-4D77-B93E-05714ED342E9}">
      <dgm:prSet/>
      <dgm:spPr/>
      <dgm:t>
        <a:bodyPr/>
        <a:lstStyle/>
        <a:p>
          <a:endParaRPr lang="en-US"/>
        </a:p>
      </dgm:t>
    </dgm:pt>
    <dgm:pt modelId="{6342B8D5-F4F3-4AA1-BB4F-E05513ECF5E3}" type="pres">
      <dgm:prSet presAssocID="{45A2B0D1-528F-4A18-A8B5-6C362239A1A5}" presName="theList" presStyleCnt="0">
        <dgm:presLayoutVars>
          <dgm:dir/>
          <dgm:animLvl val="lvl"/>
          <dgm:resizeHandles val="exact"/>
        </dgm:presLayoutVars>
      </dgm:prSet>
      <dgm:spPr/>
    </dgm:pt>
    <dgm:pt modelId="{2A95095E-36EA-4AF0-847E-068E5110058E}" type="pres">
      <dgm:prSet presAssocID="{982DB4EA-4EB6-44EE-8481-274735E5CF73}" presName="compNode" presStyleCnt="0"/>
      <dgm:spPr/>
    </dgm:pt>
    <dgm:pt modelId="{4DCC2474-92BA-415C-B478-3A3BA4F7BE07}" type="pres">
      <dgm:prSet presAssocID="{982DB4EA-4EB6-44EE-8481-274735E5CF73}" presName="aNode" presStyleLbl="bgShp" presStyleIdx="0" presStyleCnt="2" custLinFactNeighborX="1000" custLinFactNeighborY="-1686"/>
      <dgm:spPr/>
    </dgm:pt>
    <dgm:pt modelId="{49F605F6-4369-49D9-B6E4-614FE6B4D1FC}" type="pres">
      <dgm:prSet presAssocID="{982DB4EA-4EB6-44EE-8481-274735E5CF73}" presName="textNode" presStyleLbl="bgShp" presStyleIdx="0" presStyleCnt="2"/>
      <dgm:spPr/>
    </dgm:pt>
    <dgm:pt modelId="{47709A38-F787-48CB-8E22-5538F9387FBC}" type="pres">
      <dgm:prSet presAssocID="{982DB4EA-4EB6-44EE-8481-274735E5CF73}" presName="compChildNode" presStyleCnt="0"/>
      <dgm:spPr/>
    </dgm:pt>
    <dgm:pt modelId="{863D0313-912F-4AA0-AACC-F7736DABED94}" type="pres">
      <dgm:prSet presAssocID="{982DB4EA-4EB6-44EE-8481-274735E5CF73}" presName="theInnerList" presStyleCnt="0"/>
      <dgm:spPr/>
    </dgm:pt>
    <dgm:pt modelId="{A8BC02F8-CDE8-437F-9E26-4CA8BA4A3CFA}" type="pres">
      <dgm:prSet presAssocID="{0B3C0602-A563-4547-8BEE-259A79FFD860}" presName="childNode" presStyleLbl="node1" presStyleIdx="0" presStyleCnt="8" custScaleX="111814" custLinFactY="-44454" custLinFactNeighborX="1051" custLinFactNeighborY="-100000">
        <dgm:presLayoutVars>
          <dgm:bulletEnabled val="1"/>
        </dgm:presLayoutVars>
      </dgm:prSet>
      <dgm:spPr/>
    </dgm:pt>
    <dgm:pt modelId="{53894680-5EDB-4B7B-A686-0ACC091652CA}" type="pres">
      <dgm:prSet presAssocID="{0B3C0602-A563-4547-8BEE-259A79FFD860}" presName="aSpace2" presStyleCnt="0"/>
      <dgm:spPr/>
    </dgm:pt>
    <dgm:pt modelId="{53AAAC0B-F1FD-4748-A34B-87A25EEEDDFC}" type="pres">
      <dgm:prSet presAssocID="{A87ED216-927D-4962-980D-EF97CD694E11}" presName="childNode" presStyleLbl="node1" presStyleIdx="1" presStyleCnt="8" custScaleX="108181" custScaleY="94060" custLinFactY="-22747" custLinFactNeighborX="279" custLinFactNeighborY="-100000">
        <dgm:presLayoutVars>
          <dgm:bulletEnabled val="1"/>
        </dgm:presLayoutVars>
      </dgm:prSet>
      <dgm:spPr/>
    </dgm:pt>
    <dgm:pt modelId="{63F55134-EAEC-46BF-B5EC-97315908DE6C}" type="pres">
      <dgm:prSet presAssocID="{A87ED216-927D-4962-980D-EF97CD694E11}" presName="aSpace2" presStyleCnt="0"/>
      <dgm:spPr/>
    </dgm:pt>
    <dgm:pt modelId="{8162D7C0-8986-4857-AD48-A92926B1113C}" type="pres">
      <dgm:prSet presAssocID="{DBAC626F-BD7B-4A91-8306-94E0A0BC1A23}" presName="childNode" presStyleLbl="node1" presStyleIdx="2" presStyleCnt="8" custScaleX="108308" custLinFactY="-1687" custLinFactNeighborX="279" custLinFactNeighborY="-100000">
        <dgm:presLayoutVars>
          <dgm:bulletEnabled val="1"/>
        </dgm:presLayoutVars>
      </dgm:prSet>
      <dgm:spPr/>
    </dgm:pt>
    <dgm:pt modelId="{7E02F265-B05E-4B1E-95A9-061A16F1F11D}" type="pres">
      <dgm:prSet presAssocID="{DBAC626F-BD7B-4A91-8306-94E0A0BC1A23}" presName="aSpace2" presStyleCnt="0"/>
      <dgm:spPr/>
    </dgm:pt>
    <dgm:pt modelId="{559C346F-BCF7-4594-B757-4A489F81ECCC}" type="pres">
      <dgm:prSet presAssocID="{6D6D0BF6-BA2C-4F10-9368-5B8676EAA4EA}" presName="childNode" presStyleLbl="node1" presStyleIdx="3" presStyleCnt="8" custScaleX="108866" custLinFactNeighborX="279" custLinFactNeighborY="27245">
        <dgm:presLayoutVars>
          <dgm:bulletEnabled val="1"/>
        </dgm:presLayoutVars>
      </dgm:prSet>
      <dgm:spPr/>
    </dgm:pt>
    <dgm:pt modelId="{DAAB1B0D-0E49-41DD-87B2-412C7F79DE78}" type="pres">
      <dgm:prSet presAssocID="{982DB4EA-4EB6-44EE-8481-274735E5CF73}" presName="aSpace" presStyleCnt="0"/>
      <dgm:spPr/>
    </dgm:pt>
    <dgm:pt modelId="{34B8A148-3A23-45E2-A6E7-E9D66FA561E2}" type="pres">
      <dgm:prSet presAssocID="{9ABFED44-774B-485D-AD45-B90A607C7485}" presName="compNode" presStyleCnt="0"/>
      <dgm:spPr/>
    </dgm:pt>
    <dgm:pt modelId="{6BE78B3F-0BB8-4A7A-B368-18D116DDE833}" type="pres">
      <dgm:prSet presAssocID="{9ABFED44-774B-485D-AD45-B90A607C7485}" presName="aNode" presStyleLbl="bgShp" presStyleIdx="1" presStyleCnt="2"/>
      <dgm:spPr/>
    </dgm:pt>
    <dgm:pt modelId="{7F6CAFFA-754E-4A40-BC9E-F2E38B4E89BB}" type="pres">
      <dgm:prSet presAssocID="{9ABFED44-774B-485D-AD45-B90A607C7485}" presName="textNode" presStyleLbl="bgShp" presStyleIdx="1" presStyleCnt="2"/>
      <dgm:spPr/>
    </dgm:pt>
    <dgm:pt modelId="{65342BA4-E872-46E5-A74E-EEF11BA4885C}" type="pres">
      <dgm:prSet presAssocID="{9ABFED44-774B-485D-AD45-B90A607C7485}" presName="compChildNode" presStyleCnt="0"/>
      <dgm:spPr/>
    </dgm:pt>
    <dgm:pt modelId="{A8B8EEF8-EA0E-4154-B4FF-4D9C92BAA647}" type="pres">
      <dgm:prSet presAssocID="{9ABFED44-774B-485D-AD45-B90A607C7485}" presName="theInnerList" presStyleCnt="0"/>
      <dgm:spPr/>
    </dgm:pt>
    <dgm:pt modelId="{B5213BAB-20BF-4476-AB94-F6E34386B518}" type="pres">
      <dgm:prSet presAssocID="{4AC169DE-4980-4CA6-924C-A458228E6B05}" presName="childNode" presStyleLbl="node1" presStyleIdx="4" presStyleCnt="8" custScaleX="108660" custLinFactY="-48794" custLinFactNeighborX="209" custLinFactNeighborY="-100000">
        <dgm:presLayoutVars>
          <dgm:bulletEnabled val="1"/>
        </dgm:presLayoutVars>
      </dgm:prSet>
      <dgm:spPr/>
    </dgm:pt>
    <dgm:pt modelId="{CAF229B2-59E3-41F8-9B55-8186ED9C7852}" type="pres">
      <dgm:prSet presAssocID="{4AC169DE-4980-4CA6-924C-A458228E6B05}" presName="aSpace2" presStyleCnt="0"/>
      <dgm:spPr/>
    </dgm:pt>
    <dgm:pt modelId="{930435BF-F4A3-4AF3-9168-09DCD94FB274}" type="pres">
      <dgm:prSet presAssocID="{BF27C408-BA13-4921-9405-5DD6EC118C5F}" presName="childNode" presStyleLbl="node1" presStyleIdx="5" presStyleCnt="8" custScaleX="110207" custLinFactY="-18575" custLinFactNeighborX="209" custLinFactNeighborY="-100000">
        <dgm:presLayoutVars>
          <dgm:bulletEnabled val="1"/>
        </dgm:presLayoutVars>
      </dgm:prSet>
      <dgm:spPr/>
    </dgm:pt>
    <dgm:pt modelId="{866CD6EF-E80E-469F-A178-F6C5509546B0}" type="pres">
      <dgm:prSet presAssocID="{BF27C408-BA13-4921-9405-5DD6EC118C5F}" presName="aSpace2" presStyleCnt="0"/>
      <dgm:spPr/>
    </dgm:pt>
    <dgm:pt modelId="{9266D978-3263-4A69-A76C-43CD17ADA3A3}" type="pres">
      <dgm:prSet presAssocID="{DC735E15-A9DD-4061-BEB1-EF0320D55CB5}" presName="childNode" presStyleLbl="node1" presStyleIdx="6" presStyleCnt="8" custScaleX="109468" custLinFactNeighborX="1425" custLinFactNeighborY="-49428">
        <dgm:presLayoutVars>
          <dgm:bulletEnabled val="1"/>
        </dgm:presLayoutVars>
      </dgm:prSet>
      <dgm:spPr/>
    </dgm:pt>
    <dgm:pt modelId="{DC3F336F-B0FB-4552-9E50-7A958BA3516F}" type="pres">
      <dgm:prSet presAssocID="{DC735E15-A9DD-4061-BEB1-EF0320D55CB5}" presName="aSpace2" presStyleCnt="0"/>
      <dgm:spPr/>
    </dgm:pt>
    <dgm:pt modelId="{CACB6D59-58F0-4EB0-B6DA-5A854F16CFF0}" type="pres">
      <dgm:prSet presAssocID="{7128FA57-9665-4F37-A7B5-0C1F300BA301}" presName="childNode" presStyleLbl="node1" presStyleIdx="7" presStyleCnt="8" custScaleX="110658" custLinFactNeighborX="209" custLinFactNeighborY="6395">
        <dgm:presLayoutVars>
          <dgm:bulletEnabled val="1"/>
        </dgm:presLayoutVars>
      </dgm:prSet>
      <dgm:spPr/>
    </dgm:pt>
  </dgm:ptLst>
  <dgm:cxnLst>
    <dgm:cxn modelId="{B00D6003-D04C-4D91-9275-377519FA67C2}" type="presOf" srcId="{6D6D0BF6-BA2C-4F10-9368-5B8676EAA4EA}" destId="{559C346F-BCF7-4594-B757-4A489F81ECCC}" srcOrd="0" destOrd="0" presId="urn:microsoft.com/office/officeart/2005/8/layout/lProcess2"/>
    <dgm:cxn modelId="{D3A14B0A-FA90-4044-BF00-99DEA5BFC79F}" srcId="{45A2B0D1-528F-4A18-A8B5-6C362239A1A5}" destId="{9ABFED44-774B-485D-AD45-B90A607C7485}" srcOrd="1" destOrd="0" parTransId="{EA5F3C3B-1D46-4775-8058-F43D1C7072CD}" sibTransId="{623F573D-A2FD-48EE-807A-C8232852555E}"/>
    <dgm:cxn modelId="{7B8FA20E-5C4E-4D77-B93E-05714ED342E9}" srcId="{982DB4EA-4EB6-44EE-8481-274735E5CF73}" destId="{6D6D0BF6-BA2C-4F10-9368-5B8676EAA4EA}" srcOrd="3" destOrd="0" parTransId="{2CDCEFB8-845B-4B9F-B25A-4DC72A068BD9}" sibTransId="{64718824-BCDE-4349-B2DE-F6EFC09A73A2}"/>
    <dgm:cxn modelId="{3CDC9810-B1CC-42D5-8F60-FDB5078D3905}" srcId="{9ABFED44-774B-485D-AD45-B90A607C7485}" destId="{7128FA57-9665-4F37-A7B5-0C1F300BA301}" srcOrd="3" destOrd="0" parTransId="{A4EE6847-9A58-47AB-8E9C-D50C53F3EC9B}" sibTransId="{C5AA5898-A401-462D-B13A-9631FD9B0808}"/>
    <dgm:cxn modelId="{E418EA13-EE80-48A5-978F-14785228CFFC}" type="presOf" srcId="{9ABFED44-774B-485D-AD45-B90A607C7485}" destId="{6BE78B3F-0BB8-4A7A-B368-18D116DDE833}" srcOrd="0" destOrd="0" presId="urn:microsoft.com/office/officeart/2005/8/layout/lProcess2"/>
    <dgm:cxn modelId="{64CF5B14-3FDD-41A4-B515-C5B3371A512F}" type="presOf" srcId="{7128FA57-9665-4F37-A7B5-0C1F300BA301}" destId="{CACB6D59-58F0-4EB0-B6DA-5A854F16CFF0}" srcOrd="0" destOrd="0" presId="urn:microsoft.com/office/officeart/2005/8/layout/lProcess2"/>
    <dgm:cxn modelId="{872E3B1E-07D1-45A1-8D3E-D9E4BA130C2B}" type="presOf" srcId="{DC735E15-A9DD-4061-BEB1-EF0320D55CB5}" destId="{9266D978-3263-4A69-A76C-43CD17ADA3A3}" srcOrd="0" destOrd="0" presId="urn:microsoft.com/office/officeart/2005/8/layout/lProcess2"/>
    <dgm:cxn modelId="{78BC2D2C-5CEE-4B8B-9B7D-2F79BE82A3AE}" type="presOf" srcId="{982DB4EA-4EB6-44EE-8481-274735E5CF73}" destId="{49F605F6-4369-49D9-B6E4-614FE6B4D1FC}" srcOrd="1" destOrd="0" presId="urn:microsoft.com/office/officeart/2005/8/layout/lProcess2"/>
    <dgm:cxn modelId="{9AB8013E-5A66-4890-B7F1-5F5AC3420114}" srcId="{982DB4EA-4EB6-44EE-8481-274735E5CF73}" destId="{DBAC626F-BD7B-4A91-8306-94E0A0BC1A23}" srcOrd="2" destOrd="0" parTransId="{05EEBDE5-C333-4F4B-9862-F8F92BA86C4F}" sibTransId="{786B5C92-D9C0-4703-8D1B-4CCE302358DE}"/>
    <dgm:cxn modelId="{BF136F44-CD10-4A58-9663-12DA76696FB0}" type="presOf" srcId="{BF27C408-BA13-4921-9405-5DD6EC118C5F}" destId="{930435BF-F4A3-4AF3-9168-09DCD94FB274}" srcOrd="0" destOrd="0" presId="urn:microsoft.com/office/officeart/2005/8/layout/lProcess2"/>
    <dgm:cxn modelId="{E4D66349-DA8B-4F33-BCC7-481754DCCB1A}" type="presOf" srcId="{DBAC626F-BD7B-4A91-8306-94E0A0BC1A23}" destId="{8162D7C0-8986-4857-AD48-A92926B1113C}" srcOrd="0" destOrd="0" presId="urn:microsoft.com/office/officeart/2005/8/layout/lProcess2"/>
    <dgm:cxn modelId="{047BF277-E44A-49D1-8F36-490BCE00E3CB}" srcId="{9ABFED44-774B-485D-AD45-B90A607C7485}" destId="{BF27C408-BA13-4921-9405-5DD6EC118C5F}" srcOrd="1" destOrd="0" parTransId="{F2F6E500-1CB7-4743-A05F-786530F27363}" sibTransId="{FB99F8EF-0FA0-4D01-8D30-0563C6580A22}"/>
    <dgm:cxn modelId="{8D77CAA9-B548-4E34-A1A6-5692CA8525B6}" type="presOf" srcId="{982DB4EA-4EB6-44EE-8481-274735E5CF73}" destId="{4DCC2474-92BA-415C-B478-3A3BA4F7BE07}" srcOrd="0" destOrd="0" presId="urn:microsoft.com/office/officeart/2005/8/layout/lProcess2"/>
    <dgm:cxn modelId="{1B565EAC-30B8-4AC8-9456-81D024C1958A}" type="presOf" srcId="{45A2B0D1-528F-4A18-A8B5-6C362239A1A5}" destId="{6342B8D5-F4F3-4AA1-BB4F-E05513ECF5E3}" srcOrd="0" destOrd="0" presId="urn:microsoft.com/office/officeart/2005/8/layout/lProcess2"/>
    <dgm:cxn modelId="{214C54BC-3721-40FF-96E2-FDA577069632}" srcId="{982DB4EA-4EB6-44EE-8481-274735E5CF73}" destId="{0B3C0602-A563-4547-8BEE-259A79FFD860}" srcOrd="0" destOrd="0" parTransId="{23184822-C158-4E76-958F-7AC29D083AD1}" sibTransId="{9B02026B-0A20-4D42-9368-E20C4F137755}"/>
    <dgm:cxn modelId="{CD59D4D4-08BE-46B9-94C7-75C301120C04}" srcId="{982DB4EA-4EB6-44EE-8481-274735E5CF73}" destId="{A87ED216-927D-4962-980D-EF97CD694E11}" srcOrd="1" destOrd="0" parTransId="{A5A4BE03-0BD3-42D8-B6EA-CAE3C1247C28}" sibTransId="{A5144E05-BA6B-4D8B-9A49-11DD1B9EB0A8}"/>
    <dgm:cxn modelId="{348BE8D4-6461-4B90-8E50-66A8AC5E0871}" type="presOf" srcId="{4AC169DE-4980-4CA6-924C-A458228E6B05}" destId="{B5213BAB-20BF-4476-AB94-F6E34386B518}" srcOrd="0" destOrd="0" presId="urn:microsoft.com/office/officeart/2005/8/layout/lProcess2"/>
    <dgm:cxn modelId="{790CEBE9-5FEC-4958-80CE-6D76600D4AE4}" srcId="{9ABFED44-774B-485D-AD45-B90A607C7485}" destId="{DC735E15-A9DD-4061-BEB1-EF0320D55CB5}" srcOrd="2" destOrd="0" parTransId="{2BABFCFA-9004-42A0-83D6-1278544446ED}" sibTransId="{BAB48E3C-1624-4CE0-BDDB-0F23F28436A5}"/>
    <dgm:cxn modelId="{F560B0EE-7E04-4F37-9F28-5E5ECECB2A2B}" type="presOf" srcId="{A87ED216-927D-4962-980D-EF97CD694E11}" destId="{53AAAC0B-F1FD-4748-A34B-87A25EEEDDFC}" srcOrd="0" destOrd="0" presId="urn:microsoft.com/office/officeart/2005/8/layout/lProcess2"/>
    <dgm:cxn modelId="{BE0BB1F1-5F83-4C23-86BA-242C4C7CE441}" type="presOf" srcId="{0B3C0602-A563-4547-8BEE-259A79FFD860}" destId="{A8BC02F8-CDE8-437F-9E26-4CA8BA4A3CFA}" srcOrd="0" destOrd="0" presId="urn:microsoft.com/office/officeart/2005/8/layout/lProcess2"/>
    <dgm:cxn modelId="{E1DE97F3-6ED6-40F5-B213-E8A4982F3CC6}" type="presOf" srcId="{9ABFED44-774B-485D-AD45-B90A607C7485}" destId="{7F6CAFFA-754E-4A40-BC9E-F2E38B4E89BB}" srcOrd="1" destOrd="0" presId="urn:microsoft.com/office/officeart/2005/8/layout/lProcess2"/>
    <dgm:cxn modelId="{4350DFF3-8A13-4DFF-9416-6F8B04A28314}" srcId="{45A2B0D1-528F-4A18-A8B5-6C362239A1A5}" destId="{982DB4EA-4EB6-44EE-8481-274735E5CF73}" srcOrd="0" destOrd="0" parTransId="{A04A9D7D-0145-4540-A682-6D10377ACA33}" sibTransId="{DFA6C758-56B4-414F-89EF-6D30EFFEF1E3}"/>
    <dgm:cxn modelId="{024BCAFB-6B5A-498A-90E9-2EF5948C2D65}" srcId="{9ABFED44-774B-485D-AD45-B90A607C7485}" destId="{4AC169DE-4980-4CA6-924C-A458228E6B05}" srcOrd="0" destOrd="0" parTransId="{F06A0B0E-73D5-4410-A962-4EF0100B0C9F}" sibTransId="{8CAB0387-4405-4E66-BF3B-FDEBF45B69B0}"/>
    <dgm:cxn modelId="{86028F37-3255-4AA2-8ECD-4D5827C3611C}" type="presParOf" srcId="{6342B8D5-F4F3-4AA1-BB4F-E05513ECF5E3}" destId="{2A95095E-36EA-4AF0-847E-068E5110058E}" srcOrd="0" destOrd="0" presId="urn:microsoft.com/office/officeart/2005/8/layout/lProcess2"/>
    <dgm:cxn modelId="{4A5D156A-1303-4AD6-B6BC-8AA3ED643704}" type="presParOf" srcId="{2A95095E-36EA-4AF0-847E-068E5110058E}" destId="{4DCC2474-92BA-415C-B478-3A3BA4F7BE07}" srcOrd="0" destOrd="0" presId="urn:microsoft.com/office/officeart/2005/8/layout/lProcess2"/>
    <dgm:cxn modelId="{EAEA3B60-8329-4131-B9B4-1DB72F9F07C0}" type="presParOf" srcId="{2A95095E-36EA-4AF0-847E-068E5110058E}" destId="{49F605F6-4369-49D9-B6E4-614FE6B4D1FC}" srcOrd="1" destOrd="0" presId="urn:microsoft.com/office/officeart/2005/8/layout/lProcess2"/>
    <dgm:cxn modelId="{9F880F36-48AF-46F0-BA7A-B0B6309C7B5E}" type="presParOf" srcId="{2A95095E-36EA-4AF0-847E-068E5110058E}" destId="{47709A38-F787-48CB-8E22-5538F9387FBC}" srcOrd="2" destOrd="0" presId="urn:microsoft.com/office/officeart/2005/8/layout/lProcess2"/>
    <dgm:cxn modelId="{593EB372-3740-40AC-8CFB-63C6E6C4BC77}" type="presParOf" srcId="{47709A38-F787-48CB-8E22-5538F9387FBC}" destId="{863D0313-912F-4AA0-AACC-F7736DABED94}" srcOrd="0" destOrd="0" presId="urn:microsoft.com/office/officeart/2005/8/layout/lProcess2"/>
    <dgm:cxn modelId="{9FE361C2-16CB-4B49-8F30-4CE1FC962B31}" type="presParOf" srcId="{863D0313-912F-4AA0-AACC-F7736DABED94}" destId="{A8BC02F8-CDE8-437F-9E26-4CA8BA4A3CFA}" srcOrd="0" destOrd="0" presId="urn:microsoft.com/office/officeart/2005/8/layout/lProcess2"/>
    <dgm:cxn modelId="{39526C10-1CD9-4CCD-BB5C-72B94789409D}" type="presParOf" srcId="{863D0313-912F-4AA0-AACC-F7736DABED94}" destId="{53894680-5EDB-4B7B-A686-0ACC091652CA}" srcOrd="1" destOrd="0" presId="urn:microsoft.com/office/officeart/2005/8/layout/lProcess2"/>
    <dgm:cxn modelId="{8885C8A6-25D9-4430-A845-1D0F6B22BB57}" type="presParOf" srcId="{863D0313-912F-4AA0-AACC-F7736DABED94}" destId="{53AAAC0B-F1FD-4748-A34B-87A25EEEDDFC}" srcOrd="2" destOrd="0" presId="urn:microsoft.com/office/officeart/2005/8/layout/lProcess2"/>
    <dgm:cxn modelId="{4C3151F3-B612-40D3-BC7B-0295AB6C8ACB}" type="presParOf" srcId="{863D0313-912F-4AA0-AACC-F7736DABED94}" destId="{63F55134-EAEC-46BF-B5EC-97315908DE6C}" srcOrd="3" destOrd="0" presId="urn:microsoft.com/office/officeart/2005/8/layout/lProcess2"/>
    <dgm:cxn modelId="{6975B717-6ED0-4C88-9494-C6CDB101A72A}" type="presParOf" srcId="{863D0313-912F-4AA0-AACC-F7736DABED94}" destId="{8162D7C0-8986-4857-AD48-A92926B1113C}" srcOrd="4" destOrd="0" presId="urn:microsoft.com/office/officeart/2005/8/layout/lProcess2"/>
    <dgm:cxn modelId="{AABDB19A-0235-42CA-882F-4B2D31F0C07E}" type="presParOf" srcId="{863D0313-912F-4AA0-AACC-F7736DABED94}" destId="{7E02F265-B05E-4B1E-95A9-061A16F1F11D}" srcOrd="5" destOrd="0" presId="urn:microsoft.com/office/officeart/2005/8/layout/lProcess2"/>
    <dgm:cxn modelId="{6177750B-D262-4A2A-9950-E28D85ADF587}" type="presParOf" srcId="{863D0313-912F-4AA0-AACC-F7736DABED94}" destId="{559C346F-BCF7-4594-B757-4A489F81ECCC}" srcOrd="6" destOrd="0" presId="urn:microsoft.com/office/officeart/2005/8/layout/lProcess2"/>
    <dgm:cxn modelId="{34572515-DFE2-41AF-803F-CDA0774B3DCE}" type="presParOf" srcId="{6342B8D5-F4F3-4AA1-BB4F-E05513ECF5E3}" destId="{DAAB1B0D-0E49-41DD-87B2-412C7F79DE78}" srcOrd="1" destOrd="0" presId="urn:microsoft.com/office/officeart/2005/8/layout/lProcess2"/>
    <dgm:cxn modelId="{BD32CE58-B6B4-4917-A7E7-E57227051B58}" type="presParOf" srcId="{6342B8D5-F4F3-4AA1-BB4F-E05513ECF5E3}" destId="{34B8A148-3A23-45E2-A6E7-E9D66FA561E2}" srcOrd="2" destOrd="0" presId="urn:microsoft.com/office/officeart/2005/8/layout/lProcess2"/>
    <dgm:cxn modelId="{2C144171-2D99-423A-9464-2ACFDDD92B59}" type="presParOf" srcId="{34B8A148-3A23-45E2-A6E7-E9D66FA561E2}" destId="{6BE78B3F-0BB8-4A7A-B368-18D116DDE833}" srcOrd="0" destOrd="0" presId="urn:microsoft.com/office/officeart/2005/8/layout/lProcess2"/>
    <dgm:cxn modelId="{D59ADBD5-741A-42AD-A4D7-6C7694F6F408}" type="presParOf" srcId="{34B8A148-3A23-45E2-A6E7-E9D66FA561E2}" destId="{7F6CAFFA-754E-4A40-BC9E-F2E38B4E89BB}" srcOrd="1" destOrd="0" presId="urn:microsoft.com/office/officeart/2005/8/layout/lProcess2"/>
    <dgm:cxn modelId="{108A5F6E-CF21-4669-B89C-3F0B44EAB84B}" type="presParOf" srcId="{34B8A148-3A23-45E2-A6E7-E9D66FA561E2}" destId="{65342BA4-E872-46E5-A74E-EEF11BA4885C}" srcOrd="2" destOrd="0" presId="urn:microsoft.com/office/officeart/2005/8/layout/lProcess2"/>
    <dgm:cxn modelId="{5CDE2E6D-A841-4FBD-ACB1-789FB47222A3}" type="presParOf" srcId="{65342BA4-E872-46E5-A74E-EEF11BA4885C}" destId="{A8B8EEF8-EA0E-4154-B4FF-4D9C92BAA647}" srcOrd="0" destOrd="0" presId="urn:microsoft.com/office/officeart/2005/8/layout/lProcess2"/>
    <dgm:cxn modelId="{931C2973-9FC0-4F7D-9799-AB50041C9E93}" type="presParOf" srcId="{A8B8EEF8-EA0E-4154-B4FF-4D9C92BAA647}" destId="{B5213BAB-20BF-4476-AB94-F6E34386B518}" srcOrd="0" destOrd="0" presId="urn:microsoft.com/office/officeart/2005/8/layout/lProcess2"/>
    <dgm:cxn modelId="{27B1B35A-F027-4BF3-B6BD-065816366AA2}" type="presParOf" srcId="{A8B8EEF8-EA0E-4154-B4FF-4D9C92BAA647}" destId="{CAF229B2-59E3-41F8-9B55-8186ED9C7852}" srcOrd="1" destOrd="0" presId="urn:microsoft.com/office/officeart/2005/8/layout/lProcess2"/>
    <dgm:cxn modelId="{40615E19-3DD7-4441-A157-F4E7CB3C4FA9}" type="presParOf" srcId="{A8B8EEF8-EA0E-4154-B4FF-4D9C92BAA647}" destId="{930435BF-F4A3-4AF3-9168-09DCD94FB274}" srcOrd="2" destOrd="0" presId="urn:microsoft.com/office/officeart/2005/8/layout/lProcess2"/>
    <dgm:cxn modelId="{EE53FFDE-27C3-4018-8C38-A5BB1ED03850}" type="presParOf" srcId="{A8B8EEF8-EA0E-4154-B4FF-4D9C92BAA647}" destId="{866CD6EF-E80E-469F-A178-F6C5509546B0}" srcOrd="3" destOrd="0" presId="urn:microsoft.com/office/officeart/2005/8/layout/lProcess2"/>
    <dgm:cxn modelId="{FC67BC4C-9F56-4447-90BA-E864DF29553C}" type="presParOf" srcId="{A8B8EEF8-EA0E-4154-B4FF-4D9C92BAA647}" destId="{9266D978-3263-4A69-A76C-43CD17ADA3A3}" srcOrd="4" destOrd="0" presId="urn:microsoft.com/office/officeart/2005/8/layout/lProcess2"/>
    <dgm:cxn modelId="{6966CA86-AEA6-49EF-B36C-02727E572DBE}" type="presParOf" srcId="{A8B8EEF8-EA0E-4154-B4FF-4D9C92BAA647}" destId="{DC3F336F-B0FB-4552-9E50-7A958BA3516F}" srcOrd="5" destOrd="0" presId="urn:microsoft.com/office/officeart/2005/8/layout/lProcess2"/>
    <dgm:cxn modelId="{06CE5550-2068-46A4-AA17-C6DD51DC7D86}" type="presParOf" srcId="{A8B8EEF8-EA0E-4154-B4FF-4D9C92BAA647}" destId="{CACB6D59-58F0-4EB0-B6DA-5A854F16CFF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C2474-92BA-415C-B478-3A3BA4F7BE07}">
      <dsp:nvSpPr>
        <dsp:cNvPr id="0" name=""/>
        <dsp:cNvSpPr/>
      </dsp:nvSpPr>
      <dsp:spPr>
        <a:xfrm>
          <a:off x="41828" y="0"/>
          <a:ext cx="3788980" cy="4954934"/>
        </a:xfrm>
        <a:prstGeom prst="roundRect">
          <a:avLst>
            <a:gd name="adj" fmla="val 10000"/>
          </a:avLst>
        </a:prstGeom>
        <a:solidFill>
          <a:srgbClr val="1BAAA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One Stop Solution for Environment data needs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28" y="0"/>
        <a:ext cx="3788980" cy="1486480"/>
      </dsp:txXfrm>
    </dsp:sp>
    <dsp:sp modelId="{A8BC02F8-CDE8-437F-9E26-4CA8BA4A3CFA}">
      <dsp:nvSpPr>
        <dsp:cNvPr id="0" name=""/>
        <dsp:cNvSpPr/>
      </dsp:nvSpPr>
      <dsp:spPr>
        <a:xfrm>
          <a:off x="235642" y="1049692"/>
          <a:ext cx="3389288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Consistent Data Platform</a:t>
          </a:r>
        </a:p>
      </dsp:txBody>
      <dsp:txXfrm>
        <a:off x="257060" y="1071110"/>
        <a:ext cx="3346452" cy="688428"/>
      </dsp:txXfrm>
    </dsp:sp>
    <dsp:sp modelId="{53AAAC0B-F1FD-4748-A34B-87A25EEEDDFC}">
      <dsp:nvSpPr>
        <dsp:cNvPr id="0" name=""/>
        <dsp:cNvSpPr/>
      </dsp:nvSpPr>
      <dsp:spPr>
        <a:xfrm>
          <a:off x="267303" y="2052194"/>
          <a:ext cx="3279165" cy="68782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Easy Data Loads</a:t>
          </a:r>
        </a:p>
      </dsp:txBody>
      <dsp:txXfrm>
        <a:off x="287449" y="2072340"/>
        <a:ext cx="3238873" cy="647535"/>
      </dsp:txXfrm>
    </dsp:sp>
    <dsp:sp modelId="{8162D7C0-8986-4857-AD48-A92926B1113C}">
      <dsp:nvSpPr>
        <dsp:cNvPr id="0" name=""/>
        <dsp:cNvSpPr/>
      </dsp:nvSpPr>
      <dsp:spPr>
        <a:xfrm>
          <a:off x="265378" y="3006528"/>
          <a:ext cx="3283015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Available at one place</a:t>
          </a:r>
        </a:p>
      </dsp:txBody>
      <dsp:txXfrm>
        <a:off x="286796" y="3027946"/>
        <a:ext cx="3240179" cy="688428"/>
      </dsp:txXfrm>
    </dsp:sp>
    <dsp:sp modelId="{559C346F-BCF7-4594-B757-4A489F81ECCC}">
      <dsp:nvSpPr>
        <dsp:cNvPr id="0" name=""/>
        <dsp:cNvSpPr/>
      </dsp:nvSpPr>
      <dsp:spPr>
        <a:xfrm>
          <a:off x="256921" y="4005784"/>
          <a:ext cx="3299929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Data can be easily used for Analytics</a:t>
          </a:r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</dsp:txBody>
      <dsp:txXfrm>
        <a:off x="278339" y="4027202"/>
        <a:ext cx="3257093" cy="688428"/>
      </dsp:txXfrm>
    </dsp:sp>
    <dsp:sp modelId="{6BE78B3F-0BB8-4A7A-B368-18D116DDE833}">
      <dsp:nvSpPr>
        <dsp:cNvPr id="0" name=""/>
        <dsp:cNvSpPr/>
      </dsp:nvSpPr>
      <dsp:spPr>
        <a:xfrm>
          <a:off x="4077092" y="0"/>
          <a:ext cx="3788980" cy="495493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Intuitive User Interface for showing environment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77092" y="0"/>
        <a:ext cx="3788980" cy="1486480"/>
      </dsp:txXfrm>
    </dsp:sp>
    <dsp:sp modelId="{B5213BAB-20BF-4476-AB94-F6E34386B518}">
      <dsp:nvSpPr>
        <dsp:cNvPr id="0" name=""/>
        <dsp:cNvSpPr/>
      </dsp:nvSpPr>
      <dsp:spPr>
        <a:xfrm>
          <a:off x="4331075" y="1023341"/>
          <a:ext cx="3293684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Simple User Interface</a:t>
          </a:r>
          <a:endParaRPr kumimoji="0" lang="en-US" sz="12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 pitchFamily="34" charset="0"/>
            <a:ea typeface="Helvetica Neue" panose="02000503000000020004" pitchFamily="2" charset="0"/>
            <a:cs typeface="Arial" panose="020B0604020202020204" pitchFamily="34" charset="0"/>
          </a:endParaRPr>
        </a:p>
      </dsp:txBody>
      <dsp:txXfrm>
        <a:off x="4352217" y="1044483"/>
        <a:ext cx="3251400" cy="679544"/>
      </dsp:txXfrm>
    </dsp:sp>
    <dsp:sp modelId="{930435BF-F4A3-4AF3-9168-09DCD94FB274}">
      <dsp:nvSpPr>
        <dsp:cNvPr id="0" name=""/>
        <dsp:cNvSpPr/>
      </dsp:nvSpPr>
      <dsp:spPr>
        <a:xfrm>
          <a:off x="4307629" y="2074350"/>
          <a:ext cx="3340577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Environment Information available</a:t>
          </a:r>
        </a:p>
      </dsp:txBody>
      <dsp:txXfrm>
        <a:off x="4328771" y="2095492"/>
        <a:ext cx="3298293" cy="679544"/>
      </dsp:txXfrm>
    </dsp:sp>
    <dsp:sp modelId="{9266D978-3263-4A69-A76C-43CD17ADA3A3}">
      <dsp:nvSpPr>
        <dsp:cNvPr id="0" name=""/>
        <dsp:cNvSpPr/>
      </dsp:nvSpPr>
      <dsp:spPr>
        <a:xfrm>
          <a:off x="4355688" y="3097469"/>
          <a:ext cx="3318176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recommendations to solve the climate change challenges</a:t>
          </a:r>
        </a:p>
      </dsp:txBody>
      <dsp:txXfrm>
        <a:off x="4376830" y="3118611"/>
        <a:ext cx="3275892" cy="679544"/>
      </dsp:txXfrm>
    </dsp:sp>
    <dsp:sp modelId="{CACB6D59-58F0-4EB0-B6DA-5A854F16CFF0}">
      <dsp:nvSpPr>
        <dsp:cNvPr id="0" name=""/>
        <dsp:cNvSpPr/>
      </dsp:nvSpPr>
      <dsp:spPr>
        <a:xfrm>
          <a:off x="4300794" y="3992340"/>
          <a:ext cx="3354247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Rich Map and Chart features</a:t>
          </a:r>
        </a:p>
      </dsp:txBody>
      <dsp:txXfrm>
        <a:off x="4321936" y="4013482"/>
        <a:ext cx="3311963" cy="67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0E88-8A5E-117B-D74F-43986F41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645CF-B194-F742-C10E-9D4A5836B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62-A155-8E85-FB21-C674A57F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8051-769B-8257-5C84-F623E7BE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12C9-4C92-AE2F-DFC6-689972FC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6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632-7E2B-F285-B80B-55DC066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73007-5384-F701-5167-83C22CC6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44F4-4A78-FDB7-6989-EC22DED7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9EEC-F14F-55B6-B218-6248F27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1195-FEF9-5CED-72C5-9B4C8C93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2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81894-9B9A-D2D4-A985-6CD8AC26D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49A4-2610-66B1-5FC1-A356B968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05A6-2BC7-71E0-9A10-46FDBABF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CC7F-7356-E345-C2D2-4708A919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0647-E9AD-4F82-6E25-6F6D505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7616-FE65-4B42-C88A-7FFB376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FD04-6B15-ACA7-33E2-D7342EC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3929-9FC4-8356-F85F-EE9CDD16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8071C-84C1-ACB2-BF1B-878640EA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E82C-A164-33E9-AEEC-140095C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7A9-1564-C991-1302-3FCF8844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5B0EF-418B-19B4-1474-8BC82E41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7A53-11DC-EF19-F042-78CD07EB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EE12-CF69-6178-4142-D06C6DF5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6D3F-5099-7F48-33F9-F7D0A59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8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047C-5122-C61D-5575-FBFFF79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6420-188A-AFA6-3BBA-6919502A3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2284B-99E6-647F-3D64-5CEFE9C9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1254-0F32-4E61-25B6-CFB38F7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5B36-F899-18C8-73FD-46A50CEF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96B5D-C362-DF61-9721-FB886051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477-B16A-17E9-49B6-DC15DC44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61A5-677F-EDE0-6493-061B9698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B41F-04CD-81D5-6065-E6650236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1B8FA-0C47-B1FF-697D-8FE04DD4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7D261-DA53-898E-BC2A-B9C0E8EF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3E510-F763-9F7E-A00C-E0F71A43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A5391-16EE-42DF-AA08-5D49A60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EE54E-9E0F-0248-2D60-1D90AEDF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A0D0-D62B-DD02-DFEE-2C83678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6C6F1-46BB-7882-5462-CF028AC5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278C-555C-E731-A749-43B8F875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1579-0E17-883B-B4B4-4D984E6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2693-CE24-B6B5-1EF2-0B709F3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95B0F-5AA1-71DE-4E23-BCEDACB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CB757-AF64-CD19-BB01-5FA02B89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7DA3-5539-4590-E597-1152CB45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3C35-5145-0A51-12D5-6DD2CEB3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70F0A-2FEA-90A2-BC7B-A24739B8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42B5-7758-B5F9-4400-9DEFA207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8972-7FE3-A981-F3D4-0827E3A0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43EA-8CBB-5DB9-048A-9E80B81B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D410-018E-5B56-2A73-CFE26CA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01B29-894A-2F72-F89A-00D17D849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D4C6-798A-E4AC-ED18-C29115D8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84D2-9F4D-386C-B8E7-34B439D6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4F64-E795-7DAE-9CDA-6A4E64EA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92B3-51AE-9873-7254-619F3C91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56FA5-7652-A4DF-06FF-4D6B8BC4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03C3-3858-1CD0-E3DB-2ACB1A17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710E-82E3-A209-950F-A4731968C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AB75-1A1A-52CE-B4CD-D258E06BD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EA29-F892-8895-93FF-AFC203A01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pa.gov/climatechange-science/causes-climate-change" TargetMode="External"/><Relationship Id="rId3" Type="http://schemas.openxmlformats.org/officeDocument/2006/relationships/hyperlink" Target="https://aqs.epa.gov/aqsweb/airdata/download_files.html" TargetMode="External"/><Relationship Id="rId7" Type="http://schemas.openxmlformats.org/officeDocument/2006/relationships/hyperlink" Target="https://www.nrdc.org/stories/what-are-causes-climate-change#electricity" TargetMode="External"/><Relationship Id="rId2" Type="http://schemas.openxmlformats.org/officeDocument/2006/relationships/hyperlink" Target="https://www.earthdata.nasa.gov/news/new-environmental-performance-index-epi-available-nasas-sed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terqualitydata.us/#advanced=true" TargetMode="External"/><Relationship Id="rId11" Type="http://schemas.openxmlformats.org/officeDocument/2006/relationships/hyperlink" Target="https://climate.nasa.gov/what-is-climate-change/" TargetMode="External"/><Relationship Id="rId5" Type="http://schemas.openxmlformats.org/officeDocument/2006/relationships/hyperlink" Target="https://www.epa.gov/waterdata/water-quality-data-download" TargetMode="External"/><Relationship Id="rId10" Type="http://schemas.openxmlformats.org/officeDocument/2006/relationships/hyperlink" Target="https://www.ncbi.nlm.nih.gov/books/NBK215271/#:~:text=Unrestricted%20access%20to%20the%20data,research%20is%20a%20cumulative%20process" TargetMode="External"/><Relationship Id="rId4" Type="http://schemas.openxmlformats.org/officeDocument/2006/relationships/hyperlink" Target="https://www.earthdata.nasa.gov/learn/find-data/near-real-time/hazards-and-disasters/air-quality" TargetMode="External"/><Relationship Id="rId9" Type="http://schemas.openxmlformats.org/officeDocument/2006/relationships/hyperlink" Target="https://www.un.org/en/climatechange/what-is-climate-cha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logo with white text&#10;&#10;Description automatically generated">
            <a:extLst>
              <a:ext uri="{FF2B5EF4-FFF2-40B4-BE49-F238E27FC236}">
                <a16:creationId xmlns:a16="http://schemas.microsoft.com/office/drawing/2014/main" id="{FF3266CA-AAA3-AAE9-72A8-BF2F301E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0" y="297180"/>
            <a:ext cx="2671150" cy="78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2F1E1-E97D-AF66-818D-5B9C51424D54}"/>
              </a:ext>
            </a:extLst>
          </p:cNvPr>
          <p:cNvSpPr txBox="1"/>
          <p:nvPr/>
        </p:nvSpPr>
        <p:spPr>
          <a:xfrm>
            <a:off x="2614256" y="2087268"/>
            <a:ext cx="85242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FFFFFF"/>
                </a:solidFill>
                <a:latin typeface="Exo 2"/>
              </a:rPr>
              <a:t>Theme - Mapping Data for Societal Benefit</a:t>
            </a:r>
          </a:p>
          <a:p>
            <a:endParaRPr lang="en-US" sz="2800" b="1" i="1" dirty="0">
              <a:solidFill>
                <a:srgbClr val="FFFFFF"/>
              </a:solidFill>
              <a:latin typeface="Exo 2"/>
            </a:endParaRPr>
          </a:p>
          <a:p>
            <a:r>
              <a:rPr lang="en-US" sz="2800" b="1" i="1" dirty="0">
                <a:solidFill>
                  <a:srgbClr val="FFFFFF"/>
                </a:solidFill>
                <a:latin typeface="Exo 2"/>
              </a:rPr>
              <a:t>Project Name – Environment Performance Indicators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A2A7A-65D0-28DF-C7AB-74AD8B5AB235}"/>
              </a:ext>
            </a:extLst>
          </p:cNvPr>
          <p:cNvSpPr txBox="1"/>
          <p:nvPr/>
        </p:nvSpPr>
        <p:spPr>
          <a:xfrm>
            <a:off x="8372182" y="4026261"/>
            <a:ext cx="36090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Built By</a:t>
            </a:r>
          </a:p>
          <a:p>
            <a:endParaRPr lang="en-US" sz="1400" b="1" i="1" dirty="0">
              <a:solidFill>
                <a:srgbClr val="FFFFFF"/>
              </a:solidFill>
              <a:latin typeface="Exo 2"/>
            </a:endParaRP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Tanay Mathur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Mehek Mathur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Prabhu RC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Ruchir Mathur (Team lead)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76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C2EE7-F249-C705-955B-7B01C8EA500D}"/>
              </a:ext>
            </a:extLst>
          </p:cNvPr>
          <p:cNvSpPr/>
          <p:nvPr/>
        </p:nvSpPr>
        <p:spPr>
          <a:xfrm>
            <a:off x="171450" y="503899"/>
            <a:ext cx="11864340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r>
              <a:rPr lang="en-US" sz="1100" b="1" i="1" dirty="0">
                <a:solidFill>
                  <a:schemeClr val="tx2">
                    <a:lumMod val="50000"/>
                  </a:schemeClr>
                </a:solidFill>
                <a:latin typeface="Exo 2"/>
              </a:rPr>
              <a:t>Problem Statement  </a:t>
            </a:r>
            <a:r>
              <a:rPr lang="en-US" sz="1100" b="1" i="1" dirty="0">
                <a:solidFill>
                  <a:schemeClr val="tx1"/>
                </a:solidFill>
                <a:latin typeface="Exo 2"/>
              </a:rPr>
              <a:t>- Build an Environment Data platform that uses NASA data and create a web app that uses the Environment data platform data. We plan to use the Environment Performance data index from NASA for this project.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B21CAB-995F-64F5-C53C-033FABE1BEE9}"/>
              </a:ext>
            </a:extLst>
          </p:cNvPr>
          <p:cNvSpPr txBox="1"/>
          <p:nvPr/>
        </p:nvSpPr>
        <p:spPr>
          <a:xfrm>
            <a:off x="5887439" y="1469041"/>
            <a:ext cx="6148352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 Performance index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data that gauges countries on Environment performance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Ranks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180 countries on 40 environment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performance indicators 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ensures that there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governance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the Environment Goals that countries have set up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Detailed performance indicators ensures that there is traction at each level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Country wise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helps governments formulate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 policy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Detailed information available 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state, county and city level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help curate solutions that are specific for a particular geography and demographic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61DC3-F674-4388-F642-97D7B35A9A12}"/>
              </a:ext>
            </a:extLst>
          </p:cNvPr>
          <p:cNvSpPr/>
          <p:nvPr/>
        </p:nvSpPr>
        <p:spPr bwMode="auto">
          <a:xfrm>
            <a:off x="5887438" y="1108882"/>
            <a:ext cx="6148352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What is Environment Performance Index and why is it important 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741AC-0174-B661-7984-D4B9DDF8C9C3}"/>
              </a:ext>
            </a:extLst>
          </p:cNvPr>
          <p:cNvSpPr/>
          <p:nvPr/>
        </p:nvSpPr>
        <p:spPr bwMode="auto">
          <a:xfrm>
            <a:off x="171450" y="1120626"/>
            <a:ext cx="5612130" cy="3484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31785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41313" algn="l"/>
              </a:tabLst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</a:t>
            </a:r>
            <a:r>
              <a:rPr lang="en-US" sz="14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Environment Performance Index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205395-6939-6759-9CF7-7CD5938DBFE0}"/>
              </a:ext>
            </a:extLst>
          </p:cNvPr>
          <p:cNvSpPr>
            <a:spLocks noGrp="1"/>
          </p:cNvSpPr>
          <p:nvPr/>
        </p:nvSpPr>
        <p:spPr>
          <a:xfrm>
            <a:off x="262890" y="92526"/>
            <a:ext cx="11516407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pSpPr/>
          <p:nvPr/>
        </p:nvGrpSpPr>
        <p:grpSpPr>
          <a:xfrm>
            <a:off x="446822" y="1618993"/>
            <a:ext cx="5152826" cy="4735108"/>
            <a:chOff x="0" y="0"/>
            <a:chExt cx="7488238" cy="72181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0000000-0008-0000-0200-000006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4"/>
            <a:stretch/>
          </p:blipFill>
          <p:spPr>
            <a:xfrm>
              <a:off x="0" y="0"/>
              <a:ext cx="7458075" cy="718566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000000-0008-0000-0200-000007000000}"/>
                </a:ext>
              </a:extLst>
            </p:cNvPr>
            <p:cNvSpPr/>
            <p:nvPr/>
          </p:nvSpPr>
          <p:spPr>
            <a:xfrm>
              <a:off x="5275616" y="6100516"/>
              <a:ext cx="2212622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20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>
            <a:extLst>
              <a:ext uri="{FF2B5EF4-FFF2-40B4-BE49-F238E27FC236}">
                <a16:creationId xmlns:a16="http://schemas.microsoft.com/office/drawing/2014/main" id="{D6B92493-64F7-ADB1-6D2D-47032638BEAF}"/>
              </a:ext>
            </a:extLst>
          </p:cNvPr>
          <p:cNvSpPr>
            <a:spLocks noGrp="1"/>
          </p:cNvSpPr>
          <p:nvPr/>
        </p:nvSpPr>
        <p:spPr>
          <a:xfrm>
            <a:off x="257964" y="316095"/>
            <a:ext cx="113788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Data Platform Architecture</a:t>
            </a:r>
          </a:p>
        </p:txBody>
      </p:sp>
      <p:pic>
        <p:nvPicPr>
          <p:cNvPr id="34" name="Picture 33" descr="A diagram of data workflow&#10;&#10;Description automatically generated">
            <a:extLst>
              <a:ext uri="{FF2B5EF4-FFF2-40B4-BE49-F238E27FC236}">
                <a16:creationId xmlns:a16="http://schemas.microsoft.com/office/drawing/2014/main" id="{1EA4F224-7679-0ADE-60AF-BF82FFE8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4" y="946484"/>
            <a:ext cx="7786751" cy="5441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9519A1F-4246-EE61-EA22-88B0CA3EF156}"/>
              </a:ext>
            </a:extLst>
          </p:cNvPr>
          <p:cNvSpPr/>
          <p:nvPr/>
        </p:nvSpPr>
        <p:spPr>
          <a:xfrm>
            <a:off x="8630653" y="946484"/>
            <a:ext cx="3400926" cy="54415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Highlights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8C10FDA-10F7-8224-311B-6C55F1D97467}"/>
              </a:ext>
            </a:extLst>
          </p:cNvPr>
          <p:cNvSpPr txBox="1"/>
          <p:nvPr/>
        </p:nvSpPr>
        <p:spPr>
          <a:xfrm>
            <a:off x="8980414" y="1605147"/>
            <a:ext cx="2701404" cy="41242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 Data in the form of CSV file gets loaded into Azure Data Lake.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Logic Data Apps checks the availability of the file and triggers the Azure Data Pipeline.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Pipeline Transforms the Data into JSON. 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Factory outputs the data and stores into Azure Data Lake as JSON.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can access JSON data as an API and use it.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</p:spTree>
    <p:extLst>
      <p:ext uri="{BB962C8B-B14F-4D97-AF65-F5344CB8AC3E}">
        <p14:creationId xmlns:p14="http://schemas.microsoft.com/office/powerpoint/2010/main" val="38452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C1D86AD4-A53E-0CBA-4E5B-C73434BF31A3}"/>
              </a:ext>
            </a:extLst>
          </p:cNvPr>
          <p:cNvSpPr>
            <a:spLocks noGrp="1"/>
          </p:cNvSpPr>
          <p:nvPr/>
        </p:nvSpPr>
        <p:spPr>
          <a:xfrm>
            <a:off x="257964" y="316095"/>
            <a:ext cx="113788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Web App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AEA26-4533-B873-775A-F45883DA1266}"/>
              </a:ext>
            </a:extLst>
          </p:cNvPr>
          <p:cNvSpPr/>
          <p:nvPr/>
        </p:nvSpPr>
        <p:spPr>
          <a:xfrm>
            <a:off x="8630653" y="946484"/>
            <a:ext cx="3400926" cy="54415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Highlights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81A986F-5987-A272-D9A0-B2757F56690C}"/>
              </a:ext>
            </a:extLst>
          </p:cNvPr>
          <p:cNvSpPr txBox="1"/>
          <p:nvPr/>
        </p:nvSpPr>
        <p:spPr>
          <a:xfrm>
            <a:off x="8980414" y="1828285"/>
            <a:ext cx="2701404" cy="47243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shows the Environment Data on Google Maps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the Environment Data Platform gets fed into the web app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 app creates environment based charts and shows it on the map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 app uses JSON data from the Azure Data Lake API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 can then be used to draw inferences on climate data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A2D45A-5352-55C1-65C8-646E916E8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1" y="1246625"/>
            <a:ext cx="7225748" cy="4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D59D8D-15EB-8830-4E69-7E42B04BA883}"/>
              </a:ext>
            </a:extLst>
          </p:cNvPr>
          <p:cNvSpPr>
            <a:spLocks noGrp="1"/>
          </p:cNvSpPr>
          <p:nvPr/>
        </p:nvSpPr>
        <p:spPr>
          <a:xfrm>
            <a:off x="369569" y="219000"/>
            <a:ext cx="11629925" cy="4059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Benefits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A1D383-2237-049C-4D46-FA8D9372CFA9}"/>
              </a:ext>
            </a:extLst>
          </p:cNvPr>
          <p:cNvGrpSpPr/>
          <p:nvPr/>
        </p:nvGrpSpPr>
        <p:grpSpPr>
          <a:xfrm>
            <a:off x="2233854" y="1129342"/>
            <a:ext cx="7995138" cy="4954935"/>
            <a:chOff x="615718" y="758652"/>
            <a:chExt cx="7476509" cy="40608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782761-367C-FD99-B7D4-ADEDE2654666}"/>
                </a:ext>
              </a:extLst>
            </p:cNvPr>
            <p:cNvSpPr/>
            <p:nvPr/>
          </p:nvSpPr>
          <p:spPr>
            <a:xfrm>
              <a:off x="5817062" y="3187520"/>
              <a:ext cx="2268385" cy="50907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7CF851-84C5-EE64-0E9B-F845FDE85C48}"/>
                </a:ext>
              </a:extLst>
            </p:cNvPr>
            <p:cNvSpPr/>
            <p:nvPr/>
          </p:nvSpPr>
          <p:spPr>
            <a:xfrm>
              <a:off x="5817062" y="2431673"/>
              <a:ext cx="2078455" cy="4165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6BDDA-E427-4766-416C-5A590B87875B}"/>
                </a:ext>
              </a:extLst>
            </p:cNvPr>
            <p:cNvSpPr/>
            <p:nvPr/>
          </p:nvSpPr>
          <p:spPr>
            <a:xfrm>
              <a:off x="5817062" y="4035943"/>
              <a:ext cx="2268385" cy="50907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B3C1F6-8457-D0E0-BB21-EA2C4401FFE7}"/>
                </a:ext>
              </a:extLst>
            </p:cNvPr>
            <p:cNvSpPr/>
            <p:nvPr/>
          </p:nvSpPr>
          <p:spPr>
            <a:xfrm>
              <a:off x="5824515" y="233345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86618-FF2E-21ED-3A5C-EE3FF240CDBB}"/>
                </a:ext>
              </a:extLst>
            </p:cNvPr>
            <p:cNvSpPr/>
            <p:nvPr/>
          </p:nvSpPr>
          <p:spPr>
            <a:xfrm>
              <a:off x="5824515" y="292789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38BE71-F03C-49F5-F645-D4AB1A258D17}"/>
                </a:ext>
              </a:extLst>
            </p:cNvPr>
            <p:cNvSpPr/>
            <p:nvPr/>
          </p:nvSpPr>
          <p:spPr>
            <a:xfrm>
              <a:off x="5824515" y="352233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F95AFC-F8D8-047A-4952-080205404624}"/>
                </a:ext>
              </a:extLst>
            </p:cNvPr>
            <p:cNvSpPr/>
            <p:nvPr/>
          </p:nvSpPr>
          <p:spPr>
            <a:xfrm>
              <a:off x="5824515" y="4116771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17" name="Diagram 16">
              <a:extLst>
                <a:ext uri="{FF2B5EF4-FFF2-40B4-BE49-F238E27FC236}">
                  <a16:creationId xmlns:a16="http://schemas.microsoft.com/office/drawing/2014/main" id="{A6458C27-72C9-3610-52B5-A3B9426C89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9096598"/>
                </p:ext>
              </p:extLst>
            </p:nvPr>
          </p:nvGraphicFramePr>
          <p:xfrm>
            <a:off x="615718" y="758652"/>
            <a:ext cx="7359500" cy="40608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F15933-8331-94F4-1AFA-75CD90CF41AD}"/>
              </a:ext>
            </a:extLst>
          </p:cNvPr>
          <p:cNvCxnSpPr>
            <a:cxnSpLocks/>
          </p:cNvCxnSpPr>
          <p:nvPr/>
        </p:nvCxnSpPr>
        <p:spPr>
          <a:xfrm>
            <a:off x="3261241" y="1856482"/>
            <a:ext cx="1745088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33CD7E-BDA8-EBFD-D3E5-A8D59E687871}"/>
              </a:ext>
            </a:extLst>
          </p:cNvPr>
          <p:cNvCxnSpPr>
            <a:cxnSpLocks/>
          </p:cNvCxnSpPr>
          <p:nvPr/>
        </p:nvCxnSpPr>
        <p:spPr>
          <a:xfrm>
            <a:off x="7339216" y="1856482"/>
            <a:ext cx="1745088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6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 with red points&#10;&#10;Description automatically generated">
            <a:extLst>
              <a:ext uri="{FF2B5EF4-FFF2-40B4-BE49-F238E27FC236}">
                <a16:creationId xmlns:a16="http://schemas.microsoft.com/office/drawing/2014/main" id="{624529F5-3454-0706-8B65-88FD1945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33087"/>
            <a:ext cx="5426764" cy="2114205"/>
          </a:xfrm>
          <a:prstGeom prst="rect">
            <a:avLst/>
          </a:prstGeom>
        </p:spPr>
      </p:pic>
      <p:pic>
        <p:nvPicPr>
          <p:cNvPr id="11" name="Picture 10" descr="A map of the united states&#10;&#10;Description automatically generated">
            <a:extLst>
              <a:ext uri="{FF2B5EF4-FFF2-40B4-BE49-F238E27FC236}">
                <a16:creationId xmlns:a16="http://schemas.microsoft.com/office/drawing/2014/main" id="{55362F72-065E-1EC6-453E-381A866F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4" y="4322188"/>
            <a:ext cx="5336860" cy="24149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E894ACBC-6105-5654-135B-71765F27E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94" y="1887415"/>
            <a:ext cx="4961204" cy="33482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BBBEA3-B25A-E018-FC00-9167955EC925}"/>
              </a:ext>
            </a:extLst>
          </p:cNvPr>
          <p:cNvSpPr>
            <a:spLocks noGrp="1"/>
          </p:cNvSpPr>
          <p:nvPr/>
        </p:nvSpPr>
        <p:spPr>
          <a:xfrm>
            <a:off x="171450" y="153928"/>
            <a:ext cx="11728473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Performance Index Maps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BFAFA0-6391-FF0F-6C27-2EA48F693AEF}"/>
              </a:ext>
            </a:extLst>
          </p:cNvPr>
          <p:cNvSpPr/>
          <p:nvPr/>
        </p:nvSpPr>
        <p:spPr>
          <a:xfrm>
            <a:off x="171450" y="503899"/>
            <a:ext cx="5760427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Global Map showing country specific Pins, users can click to get detailed information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b="1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4F0A5-FDFB-A698-28C6-4A34890C3BF9}"/>
              </a:ext>
            </a:extLst>
          </p:cNvPr>
          <p:cNvSpPr/>
          <p:nvPr/>
        </p:nvSpPr>
        <p:spPr>
          <a:xfrm>
            <a:off x="6773594" y="503899"/>
            <a:ext cx="4869764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Key EPI Indictors shown after clicking the Pins on the Map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99FD3D-022B-9BFF-86B9-670A33175277}"/>
              </a:ext>
            </a:extLst>
          </p:cNvPr>
          <p:cNvSpPr/>
          <p:nvPr/>
        </p:nvSpPr>
        <p:spPr>
          <a:xfrm>
            <a:off x="292077" y="3656081"/>
            <a:ext cx="5246956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Heatmap of Air Quality Index in the US after clicking on “Air Quality” index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6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EFE0FE-FCCC-2C49-981E-ABAC6A28C8C1}"/>
              </a:ext>
            </a:extLst>
          </p:cNvPr>
          <p:cNvSpPr txBox="1"/>
          <p:nvPr/>
        </p:nvSpPr>
        <p:spPr>
          <a:xfrm>
            <a:off x="2187235" y="1255655"/>
            <a:ext cx="676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FFFF"/>
                </a:solidFill>
                <a:latin typeface="Exo 2"/>
              </a:rPr>
              <a:t>Mapping Data for Societal Benefit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EF8F819-EA1D-8186-2470-509346804DCB}"/>
              </a:ext>
            </a:extLst>
          </p:cNvPr>
          <p:cNvSpPr txBox="1"/>
          <p:nvPr/>
        </p:nvSpPr>
        <p:spPr>
          <a:xfrm>
            <a:off x="2310328" y="1826520"/>
            <a:ext cx="7894611" cy="17389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Expand the Environment Data Platform and add additional information on it.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this platform as Unified Platform that common people can use and get environment and climate change information from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Build Maps for additional environment parameters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the Environment Platform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API's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accessible for developers to use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Integrate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feature to provide information to users to solve climate change issues</a:t>
            </a: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78463-5E4F-F11E-F51F-2D1D644479C6}"/>
              </a:ext>
            </a:extLst>
          </p:cNvPr>
          <p:cNvSpPr/>
          <p:nvPr/>
        </p:nvSpPr>
        <p:spPr bwMode="auto">
          <a:xfrm>
            <a:off x="2310328" y="1495660"/>
            <a:ext cx="7894610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                                                 Keep Building the Platform and spread the word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BB96BE7-2E32-1DC9-567E-9A0DE831FC65}"/>
              </a:ext>
            </a:extLst>
          </p:cNvPr>
          <p:cNvSpPr>
            <a:spLocks noGrp="1"/>
          </p:cNvSpPr>
          <p:nvPr/>
        </p:nvSpPr>
        <p:spPr>
          <a:xfrm>
            <a:off x="463527" y="279939"/>
            <a:ext cx="11728473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Next Steps &amp;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9A5A6-1EE0-EB31-6D2C-0F3F05BD0D4A}"/>
              </a:ext>
            </a:extLst>
          </p:cNvPr>
          <p:cNvSpPr txBox="1"/>
          <p:nvPr/>
        </p:nvSpPr>
        <p:spPr>
          <a:xfrm>
            <a:off x="2407310" y="4227178"/>
            <a:ext cx="7894611" cy="21313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2"/>
              </a:rPr>
              <a:t>NASA - Environment performance index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3"/>
              </a:rPr>
              <a:t>EPA - Pre Generated AIR quality files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4"/>
              </a:rPr>
              <a:t>EPA - NASA air quality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5"/>
              </a:rPr>
              <a:t>EPA - Water Quality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6"/>
              </a:rPr>
              <a:t>EPA - Water Quality Portal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7"/>
              </a:rPr>
              <a:t>NRDC - Causes of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8"/>
              </a:rPr>
              <a:t>EPA - Causes of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9"/>
              </a:rPr>
              <a:t>United Nations -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10"/>
              </a:rPr>
              <a:t>Research Data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11"/>
              </a:rPr>
              <a:t>NASA -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8FF95-F06C-D9AF-56FC-5F0751EDA129}"/>
              </a:ext>
            </a:extLst>
          </p:cNvPr>
          <p:cNvSpPr/>
          <p:nvPr/>
        </p:nvSpPr>
        <p:spPr bwMode="auto">
          <a:xfrm>
            <a:off x="2407310" y="3896318"/>
            <a:ext cx="7894610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                                            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38925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538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__Fira_Sans_50a381</vt:lpstr>
      <vt:lpstr>Arial</vt:lpstr>
      <vt:lpstr>Calibiri</vt:lpstr>
      <vt:lpstr>Calibri</vt:lpstr>
      <vt:lpstr>Calibri Light</vt:lpstr>
      <vt:lpstr>effra</vt:lpstr>
      <vt:lpstr>Exo 2</vt:lpstr>
      <vt:lpstr>public_sans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Tanay Mathur</dc:creator>
  <cp:lastModifiedBy>Tanay Mathur</cp:lastModifiedBy>
  <cp:revision>31</cp:revision>
  <dcterms:created xsi:type="dcterms:W3CDTF">2023-10-08T06:38:19Z</dcterms:created>
  <dcterms:modified xsi:type="dcterms:W3CDTF">2023-10-08T18:57:22Z</dcterms:modified>
</cp:coreProperties>
</file>