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B1E5C-4993-456F-98F0-8BDC0277D9BC}" v="14" dt="2024-11-18T18:59:25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son Kotamraju" userId="b22d1672-f3bd-4fbd-a2d9-19410b11a416" providerId="ADAL" clId="{AF3B1E5C-4993-456F-98F0-8BDC0277D9BC}"/>
    <pc:docChg chg="modSld">
      <pc:chgData name="Robinson Kotamraju" userId="b22d1672-f3bd-4fbd-a2d9-19410b11a416" providerId="ADAL" clId="{AF3B1E5C-4993-456F-98F0-8BDC0277D9BC}" dt="2024-11-18T18:59:25.713" v="13" actId="20577"/>
      <pc:docMkLst>
        <pc:docMk/>
      </pc:docMkLst>
      <pc:sldChg chg="modSp">
        <pc:chgData name="Robinson Kotamraju" userId="b22d1672-f3bd-4fbd-a2d9-19410b11a416" providerId="ADAL" clId="{AF3B1E5C-4993-456F-98F0-8BDC0277D9BC}" dt="2024-11-18T18:59:25.713" v="13" actId="20577"/>
        <pc:sldMkLst>
          <pc:docMk/>
          <pc:sldMk cId="792980257" sldId="256"/>
        </pc:sldMkLst>
        <pc:spChg chg="mod">
          <ac:chgData name="Robinson Kotamraju" userId="b22d1672-f3bd-4fbd-a2d9-19410b11a416" providerId="ADAL" clId="{AF3B1E5C-4993-456F-98F0-8BDC0277D9BC}" dt="2024-11-18T18:59:25.713" v="13" actId="20577"/>
          <ac:spMkLst>
            <pc:docMk/>
            <pc:sldMk cId="792980257" sldId="256"/>
            <ac:spMk id="3" creationId="{A3FB88B3-70FD-3E85-683A-FE42812695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02D8-6E77-4674-B004-09367A28C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17E97-22C9-4279-9604-F523B917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B36B-0EC3-4547-9C64-CEDDFABB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B16-C386-4E47-BBC6-1201C379442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E2BBB-CD0C-40E4-B182-DD9E1658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36C8-F99E-4E12-A11A-B5F0619C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F75E-BF65-49C2-A65C-6002841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0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2370-0B78-4563-98C8-CE0BB040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5EC26-A7F1-4187-B0E6-7E69F7C7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F444A-5D84-434E-BDBD-680E2B4F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B16-C386-4E47-BBC6-1201C379442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AAFA-AC1D-439D-BCB5-A0CCD8AB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50FD3-5B2E-4B9A-BD6F-A63D3173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F75E-BF65-49C2-A65C-6002841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A793B-4909-44DA-9EA3-62BFE4289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22AAB-ACF0-4CF2-A441-4C8C531E3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0229-A9AB-4499-A711-A2E72086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B16-C386-4E47-BBC6-1201C379442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90AB-9409-4D1E-B730-3829891A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F60F4-C92C-44FC-8B2D-736C4692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F75E-BF65-49C2-A65C-6002841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DA17-4355-4AD9-93E6-56070E9F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711F-BFA4-4F97-B59C-45752A8F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F0DF-A816-484C-B881-C372600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B16-C386-4E47-BBC6-1201C379442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461CA-E113-4326-9918-8F235D7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5DFE-A3E1-4C50-8D89-4518DF12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F75E-BF65-49C2-A65C-6002841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7B31-6476-47D1-8442-88B20BC7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261B3-F30F-47D7-A82F-8221D16F1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502B-F50C-4D31-ADE4-1EC23D30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B16-C386-4E47-BBC6-1201C379442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5407-566B-4425-AFE3-28E22C9D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41F3B-A59F-4F8F-B83F-99BEA417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F75E-BF65-49C2-A65C-6002841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6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7F77-BD52-4C00-9078-02A0BF65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0399-3FD8-4032-A10B-DE6C09048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D6D1B-D377-43D1-A88E-25C3F2557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86BCB-7624-4F63-84BF-253EA12D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B16-C386-4E47-BBC6-1201C379442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208AF-63B7-4D69-8742-72FD9E83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5316-3052-4D5E-9DA2-410093CD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F75E-BF65-49C2-A65C-6002841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F1C5-5A52-44AF-A8C1-5ED4DFAA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266C1-F442-4E99-A956-9A17CEF1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E986-F069-4AE9-ACB1-C35BAD943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A9F44-830A-49B1-9C15-7982DC251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3E8E7-F3D7-4A54-8A5E-EDE0C25F4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864F5-70BD-4687-B7E3-ED996465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B16-C386-4E47-BBC6-1201C379442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556D2-6530-421D-9ED2-C158AF3F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54BDF-E364-48E6-AC3D-44693F38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F75E-BF65-49C2-A65C-6002841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1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AEE3-39E6-434F-B3CF-31A8B2AE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37227-44ED-49A8-ABE8-B0405FE3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B16-C386-4E47-BBC6-1201C379442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C100D-25D0-44C7-900E-8840DFB2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0B91D-3B57-4DF4-80D1-BEA70001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F75E-BF65-49C2-A65C-6002841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0D72C-D219-4603-B125-05ABD07C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B16-C386-4E47-BBC6-1201C379442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BA7CB-33D9-43D9-BCE3-6FA0D1BC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4691-7704-40BC-A191-88877224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F75E-BF65-49C2-A65C-6002841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8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AA75-B42A-433A-825D-58DF508B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7AC2-63FC-496C-AB24-5485B2540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ADFC-EEA9-43FB-B215-D8BB7F5E3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7D317-A699-42BD-B4B1-01964914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B16-C386-4E47-BBC6-1201C379442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0BA4F-1DDF-46CB-AE6A-59B148EB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33658-A16B-451C-9A26-2A84244B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F75E-BF65-49C2-A65C-6002841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7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6EBF-70F1-4E04-90D0-94ACA632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77F16-6DFB-46C5-8BB1-A3A2613B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41925-6AE0-4916-B42D-9DB42C7FF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C9CD-DF9A-4997-9950-FFD04CF8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2B16-C386-4E47-BBC6-1201C379442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94E52-3E18-41F4-8280-FFAFE5EE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B25B3-BAFC-4B44-8631-C08B6F3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F75E-BF65-49C2-A65C-6002841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B4E01-2DE6-4CAD-970C-7E3455E0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0CB8-3FAA-4D9A-B544-1F9F723D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B795-9D27-4A09-A549-CCB3D89C6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2B16-C386-4E47-BBC6-1201C379442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231F-C1FF-45FC-BC59-FC579BBDC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AD15C-A1B7-40D1-B51F-A889724D4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1F75E-BF65-49C2-A65C-6002841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68684-1F07-49A5-BACF-8B9B0A513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Lead Scoring Analysis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3FB88B3-70FD-3E85-683A-FE428126957C}"/>
              </a:ext>
            </a:extLst>
          </p:cNvPr>
          <p:cNvSpPr txBox="1">
            <a:spLocks/>
          </p:cNvSpPr>
          <p:nvPr/>
        </p:nvSpPr>
        <p:spPr>
          <a:xfrm>
            <a:off x="1524000" y="5514052"/>
            <a:ext cx="9144000" cy="65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By: Rufina D Costa, Ruchir Rastogi, Robinson Kotamraju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98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C45D1-3AA0-46DA-96E3-1FA565AC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b="1" i="1"/>
              <a:t>Exploring Initial Data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858C-F492-4BA9-A514-E97619FB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300" dirty="0"/>
              <a:t>The overall conversion rate as per the available data is ~38.5%</a:t>
            </a:r>
          </a:p>
          <a:p>
            <a:r>
              <a:rPr lang="en-US" sz="1300" dirty="0"/>
              <a:t>This conversion rate accounts all the other parameters taken into consideration</a:t>
            </a:r>
          </a:p>
          <a:p>
            <a:r>
              <a:rPr lang="en-US" sz="1300" dirty="0"/>
              <a:t>Majority of these conversions are attributed to,</a:t>
            </a:r>
          </a:p>
          <a:p>
            <a:pPr marL="0" indent="0">
              <a:buNone/>
            </a:pPr>
            <a:r>
              <a:rPr lang="en-US" sz="1300" dirty="0"/>
              <a:t>    	1) The origin being Landing Page</a:t>
            </a:r>
          </a:p>
          <a:p>
            <a:pPr marL="0" indent="0">
              <a:buNone/>
            </a:pPr>
            <a:r>
              <a:rPr lang="en-US" sz="1300" dirty="0"/>
              <a:t>	2) The source being Google</a:t>
            </a:r>
          </a:p>
        </p:txBody>
      </p:sp>
      <p:pic>
        <p:nvPicPr>
          <p:cNvPr id="8" name="Picture 7" descr="A graph of a bar graph&#10;&#10;Description automatically generated">
            <a:extLst>
              <a:ext uri="{FF2B5EF4-FFF2-40B4-BE49-F238E27FC236}">
                <a16:creationId xmlns:a16="http://schemas.microsoft.com/office/drawing/2014/main" id="{8DE8F3BC-6EC8-9136-8523-6346BB25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7" y="2729397"/>
            <a:ext cx="5130330" cy="3483864"/>
          </a:xfrm>
          <a:prstGeom prst="rect">
            <a:avLst/>
          </a:prstGeom>
        </p:spPr>
      </p:pic>
      <p:pic>
        <p:nvPicPr>
          <p:cNvPr id="13" name="Picture 12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93303653-8018-14E5-BC93-681260A16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81" y="2729397"/>
            <a:ext cx="574778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E89C0-B809-4672-B107-B278B527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i="1" dirty="0"/>
              <a:t>Feature Selection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E068-F8A6-49B7-9FEA-E09B22AC2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/>
              <a:t>The model-built post RFE indicates we had all the P values under 0.05 and VIF values below 2.5</a:t>
            </a:r>
          </a:p>
        </p:txBody>
      </p:sp>
      <p:pic>
        <p:nvPicPr>
          <p:cNvPr id="9" name="Picture 8" descr="A screenshot of a data&#10;&#10;Description automatically generated">
            <a:extLst>
              <a:ext uri="{FF2B5EF4-FFF2-40B4-BE49-F238E27FC236}">
                <a16:creationId xmlns:a16="http://schemas.microsoft.com/office/drawing/2014/main" id="{C4B83C1A-2710-465B-C50B-CFE26334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2729397"/>
            <a:ext cx="4537896" cy="3483864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49A107-7D75-B438-214A-1C1F4CF1E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087231"/>
            <a:ext cx="5523082" cy="276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3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7ED41-D07F-4E62-83A3-F356F38E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i="1" dirty="0"/>
              <a:t>ROC Curve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1956C6C-C469-4DCF-9241-D428E882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AUC score is 87% which is more than fair, if not excellent and it is a testament of how good the model is and also indicates that it was worth the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A24B1-EC32-AD3C-68B1-3B24F83F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80" y="2734056"/>
            <a:ext cx="5821680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AED33-F999-4F98-88A0-74BC9059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30" y="2420744"/>
            <a:ext cx="2899189" cy="201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Lead Score Conversion Predicted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6479-07AC-4930-A86C-FB766EE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8"/>
            <a:ext cx="3427283" cy="3657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conversion score on the train data predicts a value of 80%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BCCA3B-8317-4B51-BED0-E51A45074F71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3657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conversion score on the test data predicts a value of 75.32% </a:t>
            </a:r>
          </a:p>
        </p:txBody>
      </p:sp>
    </p:spTree>
    <p:extLst>
      <p:ext uri="{BB962C8B-B14F-4D97-AF65-F5344CB8AC3E}">
        <p14:creationId xmlns:p14="http://schemas.microsoft.com/office/powerpoint/2010/main" val="74775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814F31-D351-BF80-EA5E-B6A45B7E7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DCA28-D72F-CB15-FB45-AD6FC5BC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Influencing Variables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3952A6A-EBB9-0355-69EF-0133F713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Based on the lead score assigned for each of the leads, the few key influential variables were identified.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0E71EBE7-7C2B-A6CA-E1D8-C9C52CC022E9}"/>
              </a:ext>
            </a:extLst>
          </p:cNvPr>
          <p:cNvSpPr txBox="1">
            <a:spLocks/>
          </p:cNvSpPr>
          <p:nvPr/>
        </p:nvSpPr>
        <p:spPr>
          <a:xfrm>
            <a:off x="8461248" y="1412489"/>
            <a:ext cx="2926080" cy="4145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/>
            <a:r>
              <a:rPr lang="en-US" sz="1400" b="1" dirty="0">
                <a:effectLst/>
              </a:rPr>
              <a:t>Total time spent</a:t>
            </a:r>
          </a:p>
          <a:p>
            <a:pPr marL="342900" lvl="0"/>
            <a:r>
              <a:rPr lang="en-US" sz="1400" b="1" dirty="0">
                <a:effectLst/>
              </a:rPr>
              <a:t>Total number of visits</a:t>
            </a:r>
          </a:p>
          <a:p>
            <a:pPr marL="342900" lvl="0"/>
            <a:r>
              <a:rPr lang="en-US" sz="1400" b="1" dirty="0">
                <a:effectLst/>
              </a:rPr>
              <a:t>Lead Source with following priorities</a:t>
            </a:r>
          </a:p>
          <a:p>
            <a:pPr marL="800100" lvl="1"/>
            <a:r>
              <a:rPr lang="en-US" sz="1400" dirty="0">
                <a:effectLst/>
              </a:rPr>
              <a:t>Google</a:t>
            </a:r>
          </a:p>
          <a:p>
            <a:pPr marL="800100" lvl="1"/>
            <a:r>
              <a:rPr lang="en-US" sz="1400" dirty="0">
                <a:effectLst/>
              </a:rPr>
              <a:t>Direct Traffic</a:t>
            </a:r>
          </a:p>
          <a:p>
            <a:pPr marL="800100" lvl="1"/>
            <a:r>
              <a:rPr lang="en-US" sz="1400" dirty="0">
                <a:effectLst/>
              </a:rPr>
              <a:t>Organic Search</a:t>
            </a:r>
          </a:p>
          <a:p>
            <a:pPr marL="800100" lvl="1"/>
            <a:r>
              <a:rPr lang="en-US" sz="1400" dirty="0" err="1">
                <a:effectLst/>
              </a:rPr>
              <a:t>Welingak</a:t>
            </a:r>
            <a:r>
              <a:rPr lang="en-US" sz="1400" dirty="0">
                <a:effectLst/>
              </a:rPr>
              <a:t> Website</a:t>
            </a:r>
          </a:p>
          <a:p>
            <a:pPr marL="800100" lvl="1"/>
            <a:r>
              <a:rPr lang="en-US" sz="1400" dirty="0">
                <a:effectLst/>
              </a:rPr>
              <a:t>SMS</a:t>
            </a:r>
          </a:p>
          <a:p>
            <a:pPr marL="800100" lvl="1"/>
            <a:r>
              <a:rPr lang="en-US" sz="1400" dirty="0">
                <a:effectLst/>
              </a:rPr>
              <a:t>Olark chat conversations</a:t>
            </a:r>
          </a:p>
          <a:p>
            <a:pPr marL="342900" lvl="0"/>
            <a:r>
              <a:rPr lang="en-US" sz="1400" b="1" dirty="0">
                <a:effectLst/>
              </a:rPr>
              <a:t>Lead Origin</a:t>
            </a:r>
          </a:p>
          <a:p>
            <a:pPr marL="800100" lvl="1"/>
            <a:r>
              <a:rPr lang="en-US" sz="1400" dirty="0">
                <a:effectLst/>
              </a:rPr>
              <a:t>Lead add format</a:t>
            </a:r>
          </a:p>
          <a:p>
            <a:pPr marL="342900" lvl="0"/>
            <a:r>
              <a:rPr lang="en-US" sz="1400" b="1" dirty="0">
                <a:effectLst/>
              </a:rPr>
              <a:t>Occupation</a:t>
            </a:r>
          </a:p>
          <a:p>
            <a:pPr marL="800100" lvl="1">
              <a:spcAft>
                <a:spcPts val="800"/>
              </a:spcAft>
            </a:pPr>
            <a:r>
              <a:rPr lang="en-US" sz="1400" dirty="0">
                <a:effectLst/>
              </a:rPr>
              <a:t>Working Professional</a:t>
            </a:r>
          </a:p>
          <a:p>
            <a:pPr marL="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100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AED33-F999-4F98-88A0-74BC9059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47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Lead Scoring Analysis</vt:lpstr>
      <vt:lpstr>Exploring Initial Data</vt:lpstr>
      <vt:lpstr>Feature Selection </vt:lpstr>
      <vt:lpstr>ROC Curve</vt:lpstr>
      <vt:lpstr>Lead Score Conversion Predicted</vt:lpstr>
      <vt:lpstr>Influencing Variables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Analysis</dc:title>
  <dc:creator>Robinson Kotamraju</dc:creator>
  <cp:lastModifiedBy>Robinson Kotamraju</cp:lastModifiedBy>
  <cp:revision>15</cp:revision>
  <dcterms:created xsi:type="dcterms:W3CDTF">2022-01-20T17:53:40Z</dcterms:created>
  <dcterms:modified xsi:type="dcterms:W3CDTF">2024-11-18T18:59:28Z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4321fe-1db3-4305-a2cc-aad91140672d_Enabled">
    <vt:lpwstr>true</vt:lpwstr>
  </property>
  <property fmtid="{D5CDD505-2E9C-101B-9397-08002B2CF9AE}" pid="3" name="MSIP_Label_1e4321fe-1db3-4305-a2cc-aad91140672d_SetDate">
    <vt:lpwstr>2024-11-18T18:59:03Z</vt:lpwstr>
  </property>
  <property fmtid="{D5CDD505-2E9C-101B-9397-08002B2CF9AE}" pid="4" name="MSIP_Label_1e4321fe-1db3-4305-a2cc-aad91140672d_Method">
    <vt:lpwstr>Privileged</vt:lpwstr>
  </property>
  <property fmtid="{D5CDD505-2E9C-101B-9397-08002B2CF9AE}" pid="5" name="MSIP_Label_1e4321fe-1db3-4305-a2cc-aad91140672d_Name">
    <vt:lpwstr>External</vt:lpwstr>
  </property>
  <property fmtid="{D5CDD505-2E9C-101B-9397-08002B2CF9AE}" pid="6" name="MSIP_Label_1e4321fe-1db3-4305-a2cc-aad91140672d_SiteId">
    <vt:lpwstr>8f3e36ea-8039-4b40-81a7-7dc0599e8645</vt:lpwstr>
  </property>
  <property fmtid="{D5CDD505-2E9C-101B-9397-08002B2CF9AE}" pid="7" name="MSIP_Label_1e4321fe-1db3-4305-a2cc-aad91140672d_ActionId">
    <vt:lpwstr>fdfb5f13-917a-4fe4-92af-6a3a6d35a436</vt:lpwstr>
  </property>
  <property fmtid="{D5CDD505-2E9C-101B-9397-08002B2CF9AE}" pid="8" name="MSIP_Label_1e4321fe-1db3-4305-a2cc-aad91140672d_ContentBits">
    <vt:lpwstr>0</vt:lpwstr>
  </property>
</Properties>
</file>