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72" r:id="rId6"/>
    <p:sldId id="262" r:id="rId7"/>
    <p:sldId id="269" r:id="rId8"/>
    <p:sldId id="270" r:id="rId9"/>
    <p:sldId id="271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779B-C604-534C-37BA-4F6F503F0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401171"/>
            <a:ext cx="8361229" cy="2098226"/>
          </a:xfrm>
        </p:spPr>
        <p:txBody>
          <a:bodyPr/>
          <a:lstStyle/>
          <a:p>
            <a:r>
              <a:rPr lang="en-IN" sz="6000" dirty="0"/>
              <a:t>Cold drinks inventory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5C107-B89A-11C4-0B64-F3B3698A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5176318"/>
            <a:ext cx="3800475" cy="14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7B5E56-53D3-C0F4-447A-336DEABB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97" y="129847"/>
            <a:ext cx="5332590" cy="2856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CABDC-AEF4-F10D-FBB9-5AB3A8F3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03" y="3796327"/>
            <a:ext cx="7344078" cy="293182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82B7657-1CB9-B5B0-5C08-1325A2905B03}"/>
              </a:ext>
            </a:extLst>
          </p:cNvPr>
          <p:cNvSpPr/>
          <p:nvPr/>
        </p:nvSpPr>
        <p:spPr>
          <a:xfrm>
            <a:off x="6475198" y="3222057"/>
            <a:ext cx="452387" cy="4138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AAE3D-CC4E-C735-5DB6-C442B54EBB17}"/>
              </a:ext>
            </a:extLst>
          </p:cNvPr>
          <p:cNvSpPr txBox="1"/>
          <p:nvPr/>
        </p:nvSpPr>
        <p:spPr>
          <a:xfrm>
            <a:off x="647299" y="32864"/>
            <a:ext cx="5921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Work Flow </a:t>
            </a:r>
          </a:p>
        </p:txBody>
      </p:sp>
    </p:spTree>
    <p:extLst>
      <p:ext uri="{BB962C8B-B14F-4D97-AF65-F5344CB8AC3E}">
        <p14:creationId xmlns:p14="http://schemas.microsoft.com/office/powerpoint/2010/main" val="216330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FEEF7-9689-C4D1-544D-F2FE026B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59" y="396538"/>
            <a:ext cx="6542836" cy="3032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792E8A-BD05-215D-F754-37259955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75" y="4876535"/>
            <a:ext cx="1896680" cy="1703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638FB-2B77-40EA-D0AB-A16F4621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136" y="4876535"/>
            <a:ext cx="1896680" cy="171807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BF06892-ACB3-DDFD-CACB-FF888FD9CD33}"/>
              </a:ext>
            </a:extLst>
          </p:cNvPr>
          <p:cNvSpPr/>
          <p:nvPr/>
        </p:nvSpPr>
        <p:spPr>
          <a:xfrm rot="2314386">
            <a:off x="3323143" y="3698762"/>
            <a:ext cx="580939" cy="9080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D7AC822-9512-E3F6-197D-E610FC89D502}"/>
              </a:ext>
            </a:extLst>
          </p:cNvPr>
          <p:cNvSpPr/>
          <p:nvPr/>
        </p:nvSpPr>
        <p:spPr>
          <a:xfrm>
            <a:off x="6375190" y="3839622"/>
            <a:ext cx="577515" cy="83872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9A9D91-2AD0-2239-9891-82CF5B45D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111" y="4678344"/>
            <a:ext cx="1701312" cy="191626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18974A1-453A-18E1-287E-B6130D238EF1}"/>
              </a:ext>
            </a:extLst>
          </p:cNvPr>
          <p:cNvSpPr/>
          <p:nvPr/>
        </p:nvSpPr>
        <p:spPr>
          <a:xfrm rot="18652615">
            <a:off x="9417449" y="3691939"/>
            <a:ext cx="577515" cy="828239"/>
          </a:xfrm>
          <a:prstGeom prst="down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4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98C565-2E56-EC8C-5C0C-5D956256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0080"/>
            <a:ext cx="5734672" cy="1703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4B2DE0-EFAE-11D5-1EE7-265ECF8D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626" y="730080"/>
            <a:ext cx="1896680" cy="171807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4460DCA-FA6F-CE9D-7953-CF587C0C09CB}"/>
              </a:ext>
            </a:extLst>
          </p:cNvPr>
          <p:cNvSpPr/>
          <p:nvPr/>
        </p:nvSpPr>
        <p:spPr>
          <a:xfrm>
            <a:off x="4819650" y="1360515"/>
            <a:ext cx="866775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73165-2971-8DF3-74CB-F0BBFD567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2" y="3285810"/>
            <a:ext cx="7305675" cy="328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2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E93AC-16B5-8513-EA8F-DA72F14074B7}"/>
              </a:ext>
            </a:extLst>
          </p:cNvPr>
          <p:cNvSpPr txBox="1"/>
          <p:nvPr/>
        </p:nvSpPr>
        <p:spPr>
          <a:xfrm>
            <a:off x="1257300" y="2476410"/>
            <a:ext cx="9886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20F0C-34B7-B6C0-3025-D1D2508614A3}"/>
              </a:ext>
            </a:extLst>
          </p:cNvPr>
          <p:cNvSpPr txBox="1"/>
          <p:nvPr/>
        </p:nvSpPr>
        <p:spPr>
          <a:xfrm>
            <a:off x="7943850" y="4762500"/>
            <a:ext cx="374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Presented By</a:t>
            </a:r>
          </a:p>
          <a:p>
            <a:pPr algn="ctr"/>
            <a:r>
              <a:rPr lang="en-IN" sz="2400" dirty="0"/>
              <a:t>G DHRUTHI</a:t>
            </a:r>
          </a:p>
          <a:p>
            <a:pPr algn="ctr"/>
            <a:r>
              <a:rPr lang="en-IN" sz="2400" dirty="0"/>
              <a:t>B RUCHITA</a:t>
            </a:r>
          </a:p>
          <a:p>
            <a:pPr algn="ctr"/>
            <a:r>
              <a:rPr lang="en-IN" sz="2400" dirty="0"/>
              <a:t>G SHARAN</a:t>
            </a:r>
          </a:p>
        </p:txBody>
      </p:sp>
    </p:spTree>
    <p:extLst>
      <p:ext uri="{BB962C8B-B14F-4D97-AF65-F5344CB8AC3E}">
        <p14:creationId xmlns:p14="http://schemas.microsoft.com/office/powerpoint/2010/main" val="1171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BB2C-5490-22CB-2DA2-1D277A78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2025"/>
          </a:xfrm>
        </p:spPr>
        <p:txBody>
          <a:bodyPr/>
          <a:lstStyle/>
          <a:p>
            <a:r>
              <a:rPr lang="en-IN" b="1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290A-8CE7-B17B-3A19-ADF3279B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2150"/>
            <a:ext cx="7210425" cy="4333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This Web application helps managing inventory systems using PC.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The mobiles displays the streaming of items in the front-end.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Deep learning model detects the items and automatically the number of items in the inventory gets updated and the updated inventory list will be shown in the front-end.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77A11-6A58-B487-9BA4-2EA931F4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783" y="2533847"/>
            <a:ext cx="2724767" cy="21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0424-86C1-A77F-5FF0-F571CC4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475"/>
          </a:xfrm>
        </p:spPr>
        <p:txBody>
          <a:bodyPr/>
          <a:lstStyle/>
          <a:p>
            <a:r>
              <a:rPr lang="en-IN" b="1" dirty="0"/>
              <a:t>Technical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DC8B9-801B-D2BA-42FF-6832B477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14525"/>
            <a:ext cx="96012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Inventory items are being detected using YOLOv5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The front-end is developed by using Streamlit.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Backend is developed by using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Inventory Items are stored in SQLite database.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DC003-9EA8-6A87-AEFB-9FFAB210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85" y="4902197"/>
            <a:ext cx="2539473" cy="159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5B9AF-8F18-212F-CCF4-792C06AA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4921458"/>
            <a:ext cx="3672186" cy="1590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CA3B7-220E-11EC-21DB-0F9E0E5BC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578" y="4921458"/>
            <a:ext cx="1460341" cy="1582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AD793-0846-0668-290C-43654C45F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4961" y="4902197"/>
            <a:ext cx="2337039" cy="157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3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8140-642C-96BF-BA27-E2A3B2A8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9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3A4F-4EF5-B8AA-F9F9-69F00B8E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5424"/>
            <a:ext cx="9601200" cy="4371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Set :</a:t>
            </a:r>
            <a:r>
              <a:rPr lang="en-US" sz="2400" b="0" i="0" dirty="0">
                <a:solidFill>
                  <a:srgbClr val="272F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i="0" dirty="0">
                <a:solidFill>
                  <a:srgbClr val="272F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SKU-110K</a:t>
            </a:r>
            <a:r>
              <a:rPr lang="en-US" sz="2400" b="0" i="0" dirty="0">
                <a:solidFill>
                  <a:srgbClr val="272F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IN" sz="2400" b="1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2F4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SKU-110K</a:t>
            </a:r>
            <a:r>
              <a:rPr lang="en-US" sz="2400" dirty="0">
                <a:solidFill>
                  <a:srgbClr val="272F40"/>
                </a:solidFill>
                <a:latin typeface="Inter"/>
                <a:ea typeface="Lato" panose="020F0502020204030203" pitchFamily="34" charset="0"/>
                <a:cs typeface="Lato" panose="020F0502020204030203" pitchFamily="34" charset="0"/>
              </a:rPr>
              <a:t>, 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  <a:t>he images are collected from thousands of supermarket stores and are of various scales, viewing angles, lighting conditions, and noise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  <a:t> All the images are resized into a resolution of one megapixel.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070E-2172-E05B-AFC4-FDFB4659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3895419"/>
            <a:ext cx="7096125" cy="24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83E8E-71B5-2420-ECCC-4DBBFE2B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438274"/>
            <a:ext cx="5095875" cy="509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4AC888-630A-6F78-6743-85951B468089}"/>
              </a:ext>
            </a:extLst>
          </p:cNvPr>
          <p:cNvSpPr txBox="1"/>
          <p:nvPr/>
        </p:nvSpPr>
        <p:spPr>
          <a:xfrm>
            <a:off x="4476750" y="476249"/>
            <a:ext cx="424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Set Labelling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228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2EC8-4584-06AB-C270-E222CF15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447675"/>
            <a:ext cx="9601200" cy="6521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Architecture: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4752-483A-29BD-94F1-33C5086D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591" y="1547260"/>
            <a:ext cx="6623084" cy="51776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Model Name :YOLOv5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</a:rPr>
              <a:t>As YOLO v5 is a single-stage object detector, it has three important parts like any other single-stage object detector.</a:t>
            </a:r>
          </a:p>
          <a:p>
            <a:pPr marL="457200" lvl="0" indent="-346075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5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Model Backbone</a:t>
            </a: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Model Neck</a:t>
            </a: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Model Head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CAD71-E059-3119-2F4E-539F0951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24725" y="2009775"/>
            <a:ext cx="5409262" cy="30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C249-8C7E-6712-BD42-0C3C0E204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4350"/>
            <a:ext cx="9601200" cy="723900"/>
          </a:xfrm>
        </p:spPr>
        <p:txBody>
          <a:bodyPr/>
          <a:lstStyle/>
          <a:p>
            <a:r>
              <a:rPr lang="en-US" b="1" dirty="0"/>
              <a:t>Backbone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5254-E345-21F9-0174-F99A52FC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4950"/>
            <a:ext cx="9601200" cy="4362450"/>
          </a:xfrm>
        </p:spPr>
        <p:txBody>
          <a:bodyPr>
            <a:normAutofit lnSpcReduction="10000"/>
          </a:bodyPr>
          <a:lstStyle/>
          <a:p>
            <a:pPr marL="46649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Backbone is mainly used to extract important features from the given input image.</a:t>
            </a:r>
          </a:p>
          <a:p>
            <a:pPr marL="12359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649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YOLO v5 the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CSPDarkNet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(CSP — Cross Stage Partial Networks) are used as a backbone to extract rich in informative features from an input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377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It employs a </a:t>
            </a:r>
            <a:r>
              <a:rPr lang="en-US" sz="2400" dirty="0" err="1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CSPNet</a:t>
            </a:r>
            <a:r>
              <a:rPr lang="en-US" sz="2400" dirty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strategy which partition the feature map of the base layer into two parts and then merges them through a cross-stage hierarchy. </a:t>
            </a:r>
          </a:p>
          <a:p>
            <a:pPr marL="124477" lvl="0" indent="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None/>
            </a:pPr>
            <a:endParaRPr lang="en-US" sz="2400" dirty="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7107" lvl="0" indent="-3429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Darknet is fast and highly accurate which are the key requirements for the YOLO family.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1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320E-96F6-CBC3-8E65-FA12753E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381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Neck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1804-0CD8-5607-72A5-F56027FE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7824"/>
            <a:ext cx="10210800" cy="4524375"/>
          </a:xfrm>
        </p:spPr>
        <p:txBody>
          <a:bodyPr>
            <a:normAutofit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PANet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(Path Aggregation Network)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as a neck in YOLO v5 to get feature pyramids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pyramids are a basic component in recognition systems for detecting objects at different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scales.</a:t>
            </a:r>
          </a:p>
          <a:p>
            <a:pPr marL="1111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752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model’s neck role is to collect features from different stages. The neck is composed of several top-down paths and several bottom-up paths.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752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PANet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features from all the layers, and decides which ones are useful.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552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4E9E-25B9-B865-08B6-3347B5E4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b="1" dirty="0"/>
              <a:t>Head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5132-7FA5-98CA-098D-F140D634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799"/>
            <a:ext cx="10515600" cy="5038725"/>
          </a:xfrm>
        </p:spPr>
        <p:txBody>
          <a:bodyPr>
            <a:normAutofit lnSpcReduction="10000"/>
          </a:bodyPr>
          <a:lstStyle/>
          <a:p>
            <a:pPr marL="812395" lvl="0" indent="-685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6461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Yolo Layer is used as head. It uses anchor boxes to construct final output vectors with class probabilities, object-ness scores, and bounding boxes.</a:t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endParaRPr lang="en-US" sz="22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818586" lvl="0" indent="-685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head is responsible for :</a:t>
            </a:r>
          </a:p>
          <a:p>
            <a:pPr marL="1278377" lvl="1" indent="-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559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</a:t>
            </a:r>
            <a:r>
              <a:rPr lang="en-US" sz="2200" dirty="0" err="1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objectness</a:t>
            </a:r>
            <a:r>
              <a:rPr lang="en-US" sz="2200" dirty="0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score (the probability an object is within the anchor)</a:t>
            </a:r>
          </a:p>
          <a:p>
            <a:pPr marL="1256503" lvl="1" indent="-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981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class (a number i.e. 1 which corresponds to a class e.g. a person)</a:t>
            </a:r>
          </a:p>
          <a:p>
            <a:pPr marL="1256503" lvl="1" indent="-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981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class confidence (the chance that the above class is correct)</a:t>
            </a:r>
          </a:p>
          <a:p>
            <a:pPr marL="1256503" lvl="1" indent="-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981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bounding box coordinates i.e. [x, y, w, h] [120, 300, 200, 400]</a:t>
            </a:r>
            <a:endParaRPr lang="en-US" sz="22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5489" lvl="0" indent="-685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9321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 is first passed to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CSPDarknet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feature extraction, and then fed to </a:t>
            </a:r>
            <a:r>
              <a:rPr lang="en-US" sz="2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PANet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feature fusion(Feature Pyramid). Finally, </a:t>
            </a:r>
            <a:r>
              <a:rPr lang="en-US" sz="2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 Layer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outputs detection results (class, score, location, size).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740438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{51CE12AC-5673-4133-A8F7-7AC4D289DFAA}tf10001105</Template>
  <TotalTime>1080</TotalTime>
  <Words>501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Franklin Gothic Book</vt:lpstr>
      <vt:lpstr>Inter</vt:lpstr>
      <vt:lpstr>Lato</vt:lpstr>
      <vt:lpstr>Wingdings</vt:lpstr>
      <vt:lpstr>Crop</vt:lpstr>
      <vt:lpstr>Cold drinks inventory management system</vt:lpstr>
      <vt:lpstr>Project Description:</vt:lpstr>
      <vt:lpstr>Technical Description:</vt:lpstr>
      <vt:lpstr>Data Set:</vt:lpstr>
      <vt:lpstr>PowerPoint Presentation</vt:lpstr>
      <vt:lpstr>Architecture:</vt:lpstr>
      <vt:lpstr>Backbone</vt:lpstr>
      <vt:lpstr>Neck</vt:lpstr>
      <vt:lpstr>Head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drinks inventory management system</dc:title>
  <dc:creator>Ruchita bellary</dc:creator>
  <cp:lastModifiedBy>Ruchita bellary</cp:lastModifiedBy>
  <cp:revision>11</cp:revision>
  <dcterms:created xsi:type="dcterms:W3CDTF">2022-10-15T05:27:48Z</dcterms:created>
  <dcterms:modified xsi:type="dcterms:W3CDTF">2022-10-19T06:57:44Z</dcterms:modified>
</cp:coreProperties>
</file>