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8" r:id="rId5"/>
    <p:sldId id="261" r:id="rId6"/>
    <p:sldId id="262" r:id="rId7"/>
    <p:sldId id="263" r:id="rId8"/>
    <p:sldId id="264" r:id="rId9"/>
    <p:sldId id="259" r:id="rId10"/>
    <p:sldId id="266"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656" y="-27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4518CB6-D76B-4AD2-A239-67E9466D401F}"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A40B4-D8E3-491D-899E-26EE6780E53C}" type="slidenum">
              <a:rPr lang="en-IN" smtClean="0"/>
              <a:t>‹#›</a:t>
            </a:fld>
            <a:endParaRPr lang="en-IN"/>
          </a:p>
        </p:txBody>
      </p:sp>
    </p:spTree>
    <p:extLst>
      <p:ext uri="{BB962C8B-B14F-4D97-AF65-F5344CB8AC3E}">
        <p14:creationId xmlns:p14="http://schemas.microsoft.com/office/powerpoint/2010/main" val="185137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4518CB6-D76B-4AD2-A239-67E9466D401F}"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A40B4-D8E3-491D-899E-26EE6780E53C}" type="slidenum">
              <a:rPr lang="en-IN" smtClean="0"/>
              <a:t>‹#›</a:t>
            </a:fld>
            <a:endParaRPr lang="en-IN"/>
          </a:p>
        </p:txBody>
      </p:sp>
    </p:spTree>
    <p:extLst>
      <p:ext uri="{BB962C8B-B14F-4D97-AF65-F5344CB8AC3E}">
        <p14:creationId xmlns:p14="http://schemas.microsoft.com/office/powerpoint/2010/main" val="1847269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4518CB6-D76B-4AD2-A239-67E9466D401F}"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A40B4-D8E3-491D-899E-26EE6780E53C}" type="slidenum">
              <a:rPr lang="en-IN" smtClean="0"/>
              <a:t>‹#›</a:t>
            </a:fld>
            <a:endParaRPr lang="en-IN"/>
          </a:p>
        </p:txBody>
      </p:sp>
    </p:spTree>
    <p:extLst>
      <p:ext uri="{BB962C8B-B14F-4D97-AF65-F5344CB8AC3E}">
        <p14:creationId xmlns:p14="http://schemas.microsoft.com/office/powerpoint/2010/main" val="1159497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4518CB6-D76B-4AD2-A239-67E9466D401F}"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A40B4-D8E3-491D-899E-26EE6780E53C}" type="slidenum">
              <a:rPr lang="en-IN" smtClean="0"/>
              <a:t>‹#›</a:t>
            </a:fld>
            <a:endParaRPr lang="en-IN"/>
          </a:p>
        </p:txBody>
      </p:sp>
    </p:spTree>
    <p:extLst>
      <p:ext uri="{BB962C8B-B14F-4D97-AF65-F5344CB8AC3E}">
        <p14:creationId xmlns:p14="http://schemas.microsoft.com/office/powerpoint/2010/main" val="102335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518CB6-D76B-4AD2-A239-67E9466D401F}"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A40B4-D8E3-491D-899E-26EE6780E53C}" type="slidenum">
              <a:rPr lang="en-IN" smtClean="0"/>
              <a:t>‹#›</a:t>
            </a:fld>
            <a:endParaRPr lang="en-IN"/>
          </a:p>
        </p:txBody>
      </p:sp>
    </p:spTree>
    <p:extLst>
      <p:ext uri="{BB962C8B-B14F-4D97-AF65-F5344CB8AC3E}">
        <p14:creationId xmlns:p14="http://schemas.microsoft.com/office/powerpoint/2010/main" val="807890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4518CB6-D76B-4AD2-A239-67E9466D401F}" type="datetimeFigureOut">
              <a:rPr lang="en-IN" smtClean="0"/>
              <a:t>18-04-2022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2A40B4-D8E3-491D-899E-26EE6780E53C}" type="slidenum">
              <a:rPr lang="en-IN" smtClean="0"/>
              <a:t>‹#›</a:t>
            </a:fld>
            <a:endParaRPr lang="en-IN"/>
          </a:p>
        </p:txBody>
      </p:sp>
    </p:spTree>
    <p:extLst>
      <p:ext uri="{BB962C8B-B14F-4D97-AF65-F5344CB8AC3E}">
        <p14:creationId xmlns:p14="http://schemas.microsoft.com/office/powerpoint/2010/main" val="2012080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4518CB6-D76B-4AD2-A239-67E9466D401F}" type="datetimeFigureOut">
              <a:rPr lang="en-IN" smtClean="0"/>
              <a:t>18-04-2022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2A40B4-D8E3-491D-899E-26EE6780E53C}" type="slidenum">
              <a:rPr lang="en-IN" smtClean="0"/>
              <a:t>‹#›</a:t>
            </a:fld>
            <a:endParaRPr lang="en-IN"/>
          </a:p>
        </p:txBody>
      </p:sp>
    </p:spTree>
    <p:extLst>
      <p:ext uri="{BB962C8B-B14F-4D97-AF65-F5344CB8AC3E}">
        <p14:creationId xmlns:p14="http://schemas.microsoft.com/office/powerpoint/2010/main" val="1352036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4518CB6-D76B-4AD2-A239-67E9466D401F}" type="datetimeFigureOut">
              <a:rPr lang="en-IN" smtClean="0"/>
              <a:t>18-04-2022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2A40B4-D8E3-491D-899E-26EE6780E53C}" type="slidenum">
              <a:rPr lang="en-IN" smtClean="0"/>
              <a:t>‹#›</a:t>
            </a:fld>
            <a:endParaRPr lang="en-IN"/>
          </a:p>
        </p:txBody>
      </p:sp>
    </p:spTree>
    <p:extLst>
      <p:ext uri="{BB962C8B-B14F-4D97-AF65-F5344CB8AC3E}">
        <p14:creationId xmlns:p14="http://schemas.microsoft.com/office/powerpoint/2010/main" val="3272419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518CB6-D76B-4AD2-A239-67E9466D401F}" type="datetimeFigureOut">
              <a:rPr lang="en-IN" smtClean="0"/>
              <a:t>18-04-2022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32A40B4-D8E3-491D-899E-26EE6780E53C}" type="slidenum">
              <a:rPr lang="en-IN" smtClean="0"/>
              <a:t>‹#›</a:t>
            </a:fld>
            <a:endParaRPr lang="en-IN"/>
          </a:p>
        </p:txBody>
      </p:sp>
    </p:spTree>
    <p:extLst>
      <p:ext uri="{BB962C8B-B14F-4D97-AF65-F5344CB8AC3E}">
        <p14:creationId xmlns:p14="http://schemas.microsoft.com/office/powerpoint/2010/main" val="1414962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518CB6-D76B-4AD2-A239-67E9466D401F}" type="datetimeFigureOut">
              <a:rPr lang="en-IN" smtClean="0"/>
              <a:t>18-04-2022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2A40B4-D8E3-491D-899E-26EE6780E53C}" type="slidenum">
              <a:rPr lang="en-IN" smtClean="0"/>
              <a:t>‹#›</a:t>
            </a:fld>
            <a:endParaRPr lang="en-IN"/>
          </a:p>
        </p:txBody>
      </p:sp>
    </p:spTree>
    <p:extLst>
      <p:ext uri="{BB962C8B-B14F-4D97-AF65-F5344CB8AC3E}">
        <p14:creationId xmlns:p14="http://schemas.microsoft.com/office/powerpoint/2010/main" val="1052901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518CB6-D76B-4AD2-A239-67E9466D401F}" type="datetimeFigureOut">
              <a:rPr lang="en-IN" smtClean="0"/>
              <a:t>18-04-2022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2A40B4-D8E3-491D-899E-26EE6780E53C}" type="slidenum">
              <a:rPr lang="en-IN" smtClean="0"/>
              <a:t>‹#›</a:t>
            </a:fld>
            <a:endParaRPr lang="en-IN"/>
          </a:p>
        </p:txBody>
      </p:sp>
    </p:spTree>
    <p:extLst>
      <p:ext uri="{BB962C8B-B14F-4D97-AF65-F5344CB8AC3E}">
        <p14:creationId xmlns:p14="http://schemas.microsoft.com/office/powerpoint/2010/main" val="2436108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18CB6-D76B-4AD2-A239-67E9466D401F}" type="datetimeFigureOut">
              <a:rPr lang="en-IN" smtClean="0"/>
              <a:t>18-04-2022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2A40B4-D8E3-491D-899E-26EE6780E53C}" type="slidenum">
              <a:rPr lang="en-IN" smtClean="0"/>
              <a:t>‹#›</a:t>
            </a:fld>
            <a:endParaRPr lang="en-IN"/>
          </a:p>
        </p:txBody>
      </p:sp>
    </p:spTree>
    <p:extLst>
      <p:ext uri="{BB962C8B-B14F-4D97-AF65-F5344CB8AC3E}">
        <p14:creationId xmlns:p14="http://schemas.microsoft.com/office/powerpoint/2010/main" val="707853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7624" y="836712"/>
            <a:ext cx="7342584" cy="3890863"/>
          </a:xfrm>
        </p:spPr>
        <p:txBody>
          <a:bodyPr>
            <a:normAutofit/>
          </a:bodyPr>
          <a:lstStyle/>
          <a:p>
            <a:r>
              <a:rPr lang="en-US" sz="4800" dirty="0" smtClean="0">
                <a:solidFill>
                  <a:schemeClr val="tx2">
                    <a:lumMod val="75000"/>
                  </a:schemeClr>
                </a:solidFill>
              </a:rPr>
              <a:t>Customer Retentions</a:t>
            </a:r>
            <a:r>
              <a:rPr lang="en-US" dirty="0" smtClean="0"/>
              <a:t/>
            </a:r>
            <a:br>
              <a:rPr lang="en-US" dirty="0" smtClean="0"/>
            </a:br>
            <a:r>
              <a:rPr lang="en-US" dirty="0"/>
              <a:t/>
            </a:r>
            <a:br>
              <a:rPr lang="en-US" dirty="0"/>
            </a:br>
            <a:r>
              <a:rPr lang="en-US" sz="2400" dirty="0" smtClean="0"/>
              <a:t>Presented by :-</a:t>
            </a:r>
            <a:r>
              <a:rPr lang="en-US" sz="3200" dirty="0" smtClean="0"/>
              <a:t> </a:t>
            </a:r>
            <a:r>
              <a:rPr lang="en-US" sz="3200" dirty="0" err="1" smtClean="0"/>
              <a:t>Ruchita</a:t>
            </a:r>
            <a:r>
              <a:rPr lang="en-US" sz="3200" dirty="0" smtClean="0"/>
              <a:t> </a:t>
            </a:r>
            <a:r>
              <a:rPr lang="en-US" sz="3200" dirty="0" err="1"/>
              <a:t>P</a:t>
            </a:r>
            <a:r>
              <a:rPr lang="en-US" sz="3200" dirty="0" err="1" smtClean="0"/>
              <a:t>armar</a:t>
            </a:r>
            <a:endParaRPr lang="en-IN" dirty="0"/>
          </a:p>
        </p:txBody>
      </p:sp>
    </p:spTree>
    <p:extLst>
      <p:ext uri="{BB962C8B-B14F-4D97-AF65-F5344CB8AC3E}">
        <p14:creationId xmlns:p14="http://schemas.microsoft.com/office/powerpoint/2010/main" val="1024356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2218258"/>
          </a:xfrm>
        </p:spPr>
        <p:txBody>
          <a:bodyPr>
            <a:normAutofit/>
          </a:bodyPr>
          <a:lstStyle/>
          <a:p>
            <a:r>
              <a:rPr lang="en-IN" dirty="0" smtClean="0"/>
              <a:t>Assumptions</a:t>
            </a:r>
            <a:br>
              <a:rPr lang="en-IN" dirty="0" smtClean="0"/>
            </a:br>
            <a:r>
              <a:rPr lang="en-IN" sz="2800" dirty="0" smtClean="0"/>
              <a:t>Customer retentions </a:t>
            </a:r>
            <a:r>
              <a:rPr lang="en-US" sz="2800" dirty="0"/>
              <a:t> goal is to increase </a:t>
            </a:r>
            <a:r>
              <a:rPr lang="en-US" sz="2800" dirty="0" smtClean="0"/>
              <a:t>revenue and want them to buy more &amp; spend more.</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5616" y="2564904"/>
            <a:ext cx="6984776" cy="3458865"/>
          </a:xfrm>
        </p:spPr>
      </p:pic>
    </p:spTree>
    <p:extLst>
      <p:ext uri="{BB962C8B-B14F-4D97-AF65-F5344CB8AC3E}">
        <p14:creationId xmlns:p14="http://schemas.microsoft.com/office/powerpoint/2010/main" val="865687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conclusion</a:t>
            </a:r>
            <a:r>
              <a:rPr lang="en-IN" dirty="0" smtClean="0"/>
              <a:t/>
            </a:r>
            <a:br>
              <a:rPr lang="en-IN" dirty="0" smtClean="0"/>
            </a:br>
            <a:endParaRPr lang="en-IN" dirty="0"/>
          </a:p>
        </p:txBody>
      </p:sp>
      <p:sp>
        <p:nvSpPr>
          <p:cNvPr id="3" name="Content Placeholder 2"/>
          <p:cNvSpPr>
            <a:spLocks noGrp="1"/>
          </p:cNvSpPr>
          <p:nvPr>
            <p:ph idx="1"/>
          </p:nvPr>
        </p:nvSpPr>
        <p:spPr>
          <a:xfrm>
            <a:off x="457200" y="1600200"/>
            <a:ext cx="8291264" cy="4879851"/>
          </a:xfrm>
        </p:spPr>
        <p:txBody>
          <a:bodyPr>
            <a:normAutofit fontScale="92500" lnSpcReduction="20000"/>
          </a:bodyPr>
          <a:lstStyle/>
          <a:p>
            <a:r>
              <a:rPr lang="en-US" sz="2000" dirty="0" smtClean="0"/>
              <a:t>Retention’s conclusion </a:t>
            </a:r>
            <a:r>
              <a:rPr lang="en-US" sz="2000" dirty="0"/>
              <a:t>is about keeping your current consumers </a:t>
            </a:r>
            <a:r>
              <a:rPr lang="en-US" sz="2000" dirty="0" smtClean="0"/>
              <a:t>happy, so as they feel </a:t>
            </a:r>
            <a:r>
              <a:rPr lang="en-US" sz="2000" dirty="0"/>
              <a:t>more </a:t>
            </a:r>
            <a:r>
              <a:rPr lang="en-US" sz="2000" dirty="0" smtClean="0"/>
              <a:t>convenient </a:t>
            </a:r>
            <a:r>
              <a:rPr lang="en-US" sz="2000" dirty="0"/>
              <a:t>to stay with </a:t>
            </a:r>
            <a:r>
              <a:rPr lang="en-US" sz="2000" dirty="0" smtClean="0"/>
              <a:t>us </a:t>
            </a:r>
            <a:r>
              <a:rPr lang="en-US" sz="2000" dirty="0"/>
              <a:t>than to buy from a competitor</a:t>
            </a:r>
            <a:r>
              <a:rPr lang="en-US" sz="2000" dirty="0" smtClean="0"/>
              <a:t>.</a:t>
            </a:r>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IN" sz="2000" dirty="0" smtClean="0"/>
          </a:p>
          <a:p>
            <a:pPr marL="0" indent="0">
              <a:buNone/>
            </a:pPr>
            <a:endParaRPr lang="en-IN" sz="2000" dirty="0"/>
          </a:p>
          <a:p>
            <a:pPr marL="0" indent="0">
              <a:buNone/>
            </a:pPr>
            <a:r>
              <a:rPr lang="en-IN" sz="2000" dirty="0" smtClean="0"/>
              <a:t>Hopefully </a:t>
            </a:r>
            <a:r>
              <a:rPr lang="en-IN" sz="2000" dirty="0"/>
              <a:t>the Strategies above will enlighten us with new ideas to approach the goal of Customer Retention</a:t>
            </a:r>
            <a:r>
              <a:rPr lang="en-IN" sz="2000" dirty="0" smtClean="0"/>
              <a:t>.</a:t>
            </a:r>
            <a:endParaRPr lang="en-US" sz="2000" dirty="0" smtClean="0"/>
          </a:p>
          <a:p>
            <a:endParaRPr lang="en-IN" sz="18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017" y="2204864"/>
            <a:ext cx="6768752" cy="3267075"/>
          </a:xfrm>
          <a:prstGeom prst="rect">
            <a:avLst/>
          </a:prstGeom>
        </p:spPr>
      </p:pic>
    </p:spTree>
    <p:extLst>
      <p:ext uri="{BB962C8B-B14F-4D97-AF65-F5344CB8AC3E}">
        <p14:creationId xmlns:p14="http://schemas.microsoft.com/office/powerpoint/2010/main" val="2799533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1628800"/>
            <a:ext cx="8229600" cy="4525963"/>
          </a:xfrm>
        </p:spPr>
        <p:txBody>
          <a:bodyPr/>
          <a:lstStyle/>
          <a:p>
            <a:pPr marL="2286000" lvl="5" indent="0">
              <a:buNone/>
            </a:pPr>
            <a:endParaRPr lang="en-US" sz="3200" dirty="0"/>
          </a:p>
          <a:p>
            <a:pPr marL="2286000" lvl="5" indent="0">
              <a:buNone/>
            </a:pPr>
            <a:r>
              <a:rPr lang="en-US" sz="3200" dirty="0" smtClean="0"/>
              <a:t>Contents</a:t>
            </a:r>
          </a:p>
          <a:p>
            <a:pPr marL="2286000" lvl="5" indent="0">
              <a:buNone/>
            </a:pPr>
            <a:endParaRPr lang="en-US" dirty="0" smtClean="0"/>
          </a:p>
          <a:p>
            <a:r>
              <a:rPr lang="en-US" sz="2800" dirty="0"/>
              <a:t>P</a:t>
            </a:r>
            <a:r>
              <a:rPr lang="en-US" sz="2800" dirty="0" smtClean="0"/>
              <a:t>roblem statement and understanding.</a:t>
            </a:r>
          </a:p>
          <a:p>
            <a:r>
              <a:rPr lang="en-US" sz="2800" dirty="0" smtClean="0"/>
              <a:t>EDA steps and visualizations.</a:t>
            </a:r>
          </a:p>
          <a:p>
            <a:r>
              <a:rPr lang="en-US" sz="2800" dirty="0"/>
              <a:t>A</a:t>
            </a:r>
            <a:r>
              <a:rPr lang="en-US" sz="2800" dirty="0" smtClean="0"/>
              <a:t>ssumptions used to complete the project, analysis.</a:t>
            </a:r>
          </a:p>
          <a:p>
            <a:r>
              <a:rPr lang="en-US" sz="2800" dirty="0" smtClean="0"/>
              <a:t>Conclusion.</a:t>
            </a:r>
            <a:endParaRPr lang="en-IN" sz="2800" dirty="0"/>
          </a:p>
        </p:txBody>
      </p:sp>
    </p:spTree>
    <p:extLst>
      <p:ext uri="{BB962C8B-B14F-4D97-AF65-F5344CB8AC3E}">
        <p14:creationId xmlns:p14="http://schemas.microsoft.com/office/powerpoint/2010/main" val="1353503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0768"/>
            <a:ext cx="8229600" cy="5328592"/>
          </a:xfrm>
        </p:spPr>
        <p:txBody>
          <a:bodyPr>
            <a:noAutofit/>
          </a:bodyPr>
          <a:lstStyle/>
          <a:p>
            <a:pPr marL="0" indent="0">
              <a:buNone/>
            </a:pPr>
            <a:r>
              <a:rPr lang="en-US" sz="1800" dirty="0" smtClean="0"/>
              <a:t>Many </a:t>
            </a:r>
            <a:r>
              <a:rPr lang="en-US" sz="1800" dirty="0"/>
              <a:t>companies think that marketing is all about selling of products and how the company will increase its profitability in the market share and not considering after sales service to be able to know whether the customers are satisfied with the products are able to use it. The main problem  is ‘what kind of strategies is expected from telecommunication industries to be able to retain their customers?’</a:t>
            </a:r>
          </a:p>
          <a:p>
            <a:pPr marL="0" indent="0">
              <a:buNone/>
            </a:pPr>
            <a:endParaRPr lang="en-US" sz="1400" dirty="0" smtClean="0"/>
          </a:p>
          <a:p>
            <a:pPr marL="0" indent="0">
              <a:buNone/>
            </a:pPr>
            <a:r>
              <a:rPr lang="en-US" sz="2400" dirty="0" smtClean="0"/>
              <a:t>Background </a:t>
            </a:r>
            <a:r>
              <a:rPr lang="en-US" sz="2400" dirty="0"/>
              <a:t>of the study</a:t>
            </a:r>
            <a:endParaRPr lang="en-US" sz="1400" dirty="0"/>
          </a:p>
          <a:p>
            <a:pPr marL="0" indent="0">
              <a:buNone/>
            </a:pPr>
            <a:r>
              <a:rPr lang="en-US" sz="1800" dirty="0"/>
              <a:t>C</a:t>
            </a:r>
            <a:r>
              <a:rPr lang="en-US" sz="1800" dirty="0" smtClean="0"/>
              <a:t>ustomer </a:t>
            </a:r>
            <a:r>
              <a:rPr lang="en-US" sz="1800" dirty="0"/>
              <a:t>retention is defined as reduction of customer defection</a:t>
            </a:r>
            <a:r>
              <a:rPr lang="en-US" sz="1800" dirty="0" smtClean="0"/>
              <a:t>. A continuous customer contact with any if all possible means is an important aspect. To attract and retain new customers is strongly related to the offered services and product. Exceeding the customer expectations  make them loyal  to the Brand. Reduction in market share  and profit needs to be stopped.</a:t>
            </a:r>
            <a:r>
              <a:rPr lang="en-US" sz="1400" dirty="0" smtClean="0"/>
              <a:t> </a:t>
            </a:r>
            <a:endParaRPr lang="en-US" sz="1400" dirty="0"/>
          </a:p>
          <a:p>
            <a:pPr>
              <a:buFont typeface="Arial" charset="0"/>
              <a:buChar char="•"/>
            </a:pPr>
            <a:endParaRPr lang="en-US" sz="1400" dirty="0" smtClean="0"/>
          </a:p>
        </p:txBody>
      </p:sp>
      <p:sp>
        <p:nvSpPr>
          <p:cNvPr id="4" name="Title 3"/>
          <p:cNvSpPr>
            <a:spLocks noGrp="1"/>
          </p:cNvSpPr>
          <p:nvPr>
            <p:ph type="title"/>
          </p:nvPr>
        </p:nvSpPr>
        <p:spPr/>
        <p:txBody>
          <a:bodyPr>
            <a:noAutofit/>
          </a:bodyPr>
          <a:lstStyle/>
          <a:p>
            <a:r>
              <a:rPr lang="en-IN" sz="3600" dirty="0" smtClean="0"/>
              <a:t>Problem Statement &amp; Understanding</a:t>
            </a:r>
            <a:endParaRPr lang="en-IN" sz="3600" dirty="0"/>
          </a:p>
        </p:txBody>
      </p:sp>
    </p:spTree>
    <p:extLst>
      <p:ext uri="{BB962C8B-B14F-4D97-AF65-F5344CB8AC3E}">
        <p14:creationId xmlns:p14="http://schemas.microsoft.com/office/powerpoint/2010/main" val="615767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0768"/>
            <a:ext cx="8229600" cy="5328592"/>
          </a:xfrm>
        </p:spPr>
        <p:txBody>
          <a:bodyPr>
            <a:noAutofit/>
          </a:bodyPr>
          <a:lstStyle/>
          <a:p>
            <a:pPr lvl="1">
              <a:buFont typeface="Arial" charset="0"/>
              <a:buChar char="•"/>
            </a:pPr>
            <a:endParaRPr lang="en-US" sz="1200" dirty="0" smtClean="0"/>
          </a:p>
          <a:p>
            <a:pPr marL="0" indent="0">
              <a:buNone/>
            </a:pPr>
            <a:r>
              <a:rPr lang="en-US" sz="2000" dirty="0"/>
              <a:t>Objective</a:t>
            </a:r>
            <a:endParaRPr lang="en-US" sz="1400" dirty="0"/>
          </a:p>
          <a:p>
            <a:pPr lvl="1">
              <a:buFont typeface="Arial" charset="0"/>
              <a:buChar char="•"/>
            </a:pPr>
            <a:r>
              <a:rPr lang="en-US" sz="1800" dirty="0"/>
              <a:t>To Identify and Examine the </a:t>
            </a:r>
            <a:r>
              <a:rPr lang="en-US" sz="1800" dirty="0" smtClean="0"/>
              <a:t>Challenges</a:t>
            </a:r>
          </a:p>
          <a:p>
            <a:pPr lvl="1">
              <a:buFont typeface="Arial" charset="0"/>
              <a:buChar char="•"/>
            </a:pPr>
            <a:r>
              <a:rPr lang="en-US" sz="1800" dirty="0" smtClean="0"/>
              <a:t>To identify customer retention strategies and policies</a:t>
            </a:r>
          </a:p>
          <a:p>
            <a:pPr>
              <a:buFont typeface="Arial" charset="0"/>
              <a:buChar char="•"/>
            </a:pPr>
            <a:endParaRPr lang="en-US" sz="1400" dirty="0"/>
          </a:p>
          <a:p>
            <a:pPr marL="0" indent="0">
              <a:buNone/>
            </a:pPr>
            <a:r>
              <a:rPr lang="en-US" sz="2000" dirty="0" smtClean="0"/>
              <a:t>Significance </a:t>
            </a:r>
            <a:r>
              <a:rPr lang="en-US" sz="2000" dirty="0"/>
              <a:t>of the </a:t>
            </a:r>
            <a:r>
              <a:rPr lang="en-US" sz="2000" dirty="0" smtClean="0"/>
              <a:t>study</a:t>
            </a:r>
          </a:p>
          <a:p>
            <a:pPr lvl="1">
              <a:buFont typeface="Arial" charset="0"/>
              <a:buChar char="•"/>
            </a:pPr>
            <a:r>
              <a:rPr lang="en-US" sz="1800" dirty="0" smtClean="0"/>
              <a:t>To implement right retention strategies</a:t>
            </a:r>
          </a:p>
          <a:p>
            <a:pPr>
              <a:buFont typeface="Arial" charset="0"/>
              <a:buChar char="•"/>
            </a:pPr>
            <a:endParaRPr lang="en-US" sz="1400" dirty="0"/>
          </a:p>
          <a:p>
            <a:pPr marL="0" indent="0">
              <a:buNone/>
            </a:pPr>
            <a:r>
              <a:rPr lang="en-US" sz="2000" dirty="0" smtClean="0"/>
              <a:t>Scope and limitations</a:t>
            </a:r>
          </a:p>
          <a:p>
            <a:pPr>
              <a:buFont typeface="Arial" charset="0"/>
              <a:buChar char="•"/>
            </a:pPr>
            <a:r>
              <a:rPr lang="en-US" sz="1400" dirty="0" smtClean="0"/>
              <a:t>1. </a:t>
            </a:r>
          </a:p>
          <a:p>
            <a:pPr>
              <a:buFont typeface="Arial" charset="0"/>
              <a:buChar char="•"/>
            </a:pPr>
            <a:endParaRPr lang="en-IN" sz="1400" dirty="0"/>
          </a:p>
        </p:txBody>
      </p:sp>
      <p:sp>
        <p:nvSpPr>
          <p:cNvPr id="4" name="Title 3"/>
          <p:cNvSpPr>
            <a:spLocks noGrp="1"/>
          </p:cNvSpPr>
          <p:nvPr>
            <p:ph type="title"/>
          </p:nvPr>
        </p:nvSpPr>
        <p:spPr/>
        <p:txBody>
          <a:bodyPr>
            <a:noAutofit/>
          </a:bodyPr>
          <a:lstStyle/>
          <a:p>
            <a:r>
              <a:rPr lang="en-IN" sz="3600" dirty="0" smtClean="0"/>
              <a:t>Problem Statement &amp; Understanding</a:t>
            </a:r>
            <a:endParaRPr lang="en-IN" sz="3600" dirty="0"/>
          </a:p>
        </p:txBody>
      </p:sp>
    </p:spTree>
    <p:extLst>
      <p:ext uri="{BB962C8B-B14F-4D97-AF65-F5344CB8AC3E}">
        <p14:creationId xmlns:p14="http://schemas.microsoft.com/office/powerpoint/2010/main" val="615767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problem statement and understanding</a:t>
            </a:r>
            <a:r>
              <a:rPr lang="en-US" dirty="0" smtClean="0"/>
              <a:t/>
            </a:r>
            <a:br>
              <a:rPr lang="en-US" dirty="0" smtClean="0"/>
            </a:br>
            <a:endParaRPr lang="en-IN" dirty="0"/>
          </a:p>
        </p:txBody>
      </p:sp>
      <p:sp>
        <p:nvSpPr>
          <p:cNvPr id="3" name="Content Placeholder 2"/>
          <p:cNvSpPr>
            <a:spLocks noGrp="1"/>
          </p:cNvSpPr>
          <p:nvPr>
            <p:ph idx="1"/>
          </p:nvPr>
        </p:nvSpPr>
        <p:spPr/>
        <p:txBody>
          <a:bodyPr>
            <a:normAutofit/>
          </a:bodyPr>
          <a:lstStyle/>
          <a:p>
            <a:pPr marL="0" indent="0">
              <a:buNone/>
            </a:pPr>
            <a:r>
              <a:rPr lang="en-US" sz="2000" dirty="0" smtClean="0"/>
              <a:t>Customer satisfaction </a:t>
            </a:r>
            <a:r>
              <a:rPr lang="en-US" sz="2000" dirty="0"/>
              <a:t>guarantees e-commerce success with stimulant of customer retention with purchase, </a:t>
            </a:r>
            <a:r>
              <a:rPr lang="en-US" sz="2000" dirty="0" smtClean="0"/>
              <a:t>repurchase</a:t>
            </a:r>
            <a:r>
              <a:rPr lang="en-US" sz="2000" dirty="0"/>
              <a:t>, intentions and their </a:t>
            </a:r>
            <a:r>
              <a:rPr lang="en-US" sz="2000" dirty="0" smtClean="0"/>
              <a:t>loyalty.</a:t>
            </a:r>
          </a:p>
          <a:p>
            <a:pPr marL="0" indent="0">
              <a:buNone/>
            </a:pPr>
            <a:r>
              <a:rPr lang="en-US" sz="2000" dirty="0"/>
              <a:t>There were few major factors directly proportional to </a:t>
            </a:r>
            <a:r>
              <a:rPr lang="en-US" sz="2000" dirty="0" smtClean="0"/>
              <a:t>enhance the quality </a:t>
            </a:r>
            <a:r>
              <a:rPr lang="en-US" sz="2000" dirty="0"/>
              <a:t>for customer's </a:t>
            </a:r>
            <a:r>
              <a:rPr lang="en-US" sz="2000" dirty="0" smtClean="0"/>
              <a:t>retention</a:t>
            </a:r>
            <a:r>
              <a:rPr lang="en-US" sz="2000" dirty="0" smtClean="0"/>
              <a:t>.</a:t>
            </a:r>
          </a:p>
          <a:p>
            <a:pPr marL="0" indent="0">
              <a:buNone/>
            </a:pPr>
            <a:endParaRPr lang="en-US" sz="2000" dirty="0" smtClean="0"/>
          </a:p>
          <a:p>
            <a:r>
              <a:rPr lang="en-US" sz="1800" dirty="0" smtClean="0"/>
              <a:t>Identify </a:t>
            </a:r>
            <a:r>
              <a:rPr lang="en-US" sz="1800" dirty="0" smtClean="0"/>
              <a:t>customer who are at risk of defecting</a:t>
            </a:r>
          </a:p>
          <a:p>
            <a:r>
              <a:rPr lang="en-US" sz="1800" dirty="0" smtClean="0"/>
              <a:t>Remediation &amp; Views</a:t>
            </a:r>
          </a:p>
          <a:p>
            <a:r>
              <a:rPr lang="en-US" sz="1800" dirty="0" smtClean="0"/>
              <a:t>Questionnaires or Surveys</a:t>
            </a:r>
          </a:p>
          <a:p>
            <a:r>
              <a:rPr lang="en-US" sz="1800" dirty="0" smtClean="0"/>
              <a:t>Premiums and Gifts</a:t>
            </a:r>
          </a:p>
          <a:p>
            <a:r>
              <a:rPr lang="en-US" sz="1800" dirty="0" smtClean="0"/>
              <a:t>Coupons on renewal</a:t>
            </a:r>
          </a:p>
          <a:p>
            <a:r>
              <a:rPr lang="en-US" sz="1800" dirty="0" smtClean="0"/>
              <a:t>Remorse resolution</a:t>
            </a:r>
          </a:p>
          <a:p>
            <a:r>
              <a:rPr lang="en-US" sz="1800" dirty="0" smtClean="0"/>
              <a:t>Cross-Selling  &amp; Up-Selling</a:t>
            </a:r>
          </a:p>
          <a:p>
            <a:pPr marL="0" indent="0">
              <a:buNone/>
            </a:pPr>
            <a:endParaRPr lang="en-IN" dirty="0" smtClean="0"/>
          </a:p>
          <a:p>
            <a:endParaRPr lang="en-IN" dirty="0"/>
          </a:p>
        </p:txBody>
      </p:sp>
    </p:spTree>
    <p:extLst>
      <p:ext uri="{BB962C8B-B14F-4D97-AF65-F5344CB8AC3E}">
        <p14:creationId xmlns:p14="http://schemas.microsoft.com/office/powerpoint/2010/main" val="3464229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fontScale="85000" lnSpcReduction="20000"/>
          </a:bodyPr>
          <a:lstStyle/>
          <a:p>
            <a:pPr marL="0" indent="0">
              <a:buNone/>
            </a:pPr>
            <a:r>
              <a:rPr lang="en-IN" sz="3000" b="1" dirty="0"/>
              <a:t>P</a:t>
            </a:r>
            <a:r>
              <a:rPr lang="en-IN" sz="3000" b="1" dirty="0" smtClean="0"/>
              <a:t>oints </a:t>
            </a:r>
            <a:r>
              <a:rPr lang="en-IN" sz="3000" b="1" dirty="0" smtClean="0"/>
              <a:t>that affect </a:t>
            </a:r>
            <a:r>
              <a:rPr lang="en-IN" sz="3000" b="1" dirty="0" smtClean="0"/>
              <a:t>:-</a:t>
            </a:r>
            <a:endParaRPr lang="en-IN" sz="3000" b="1" dirty="0" smtClean="0"/>
          </a:p>
          <a:p>
            <a:r>
              <a:rPr lang="en-US" sz="2600" b="1" dirty="0"/>
              <a:t>P</a:t>
            </a:r>
            <a:r>
              <a:rPr lang="en-US" sz="2600" b="1" dirty="0" smtClean="0"/>
              <a:t>referred payment </a:t>
            </a:r>
            <a:r>
              <a:rPr lang="en-US" sz="2600" b="1" dirty="0" smtClean="0"/>
              <a:t>Option</a:t>
            </a:r>
            <a:r>
              <a:rPr lang="en-US" sz="2600" b="1" dirty="0" smtClean="0"/>
              <a:t>s </a:t>
            </a:r>
            <a:r>
              <a:rPr lang="en-US" sz="2600" b="1" dirty="0" smtClean="0"/>
              <a:t>:-</a:t>
            </a:r>
            <a:r>
              <a:rPr lang="en-US" sz="2300" b="1" dirty="0" smtClean="0"/>
              <a:t> </a:t>
            </a:r>
            <a:r>
              <a:rPr lang="en-US" sz="2300" dirty="0"/>
              <a:t>M</a:t>
            </a:r>
            <a:r>
              <a:rPr lang="en-US" sz="2300" dirty="0" smtClean="0"/>
              <a:t>aximum </a:t>
            </a:r>
            <a:r>
              <a:rPr lang="en-US" sz="2300" dirty="0" smtClean="0"/>
              <a:t>people purchase by debit and credit card so payment option should be </a:t>
            </a:r>
            <a:r>
              <a:rPr lang="en-US" sz="2300" dirty="0" smtClean="0"/>
              <a:t>appropriate.</a:t>
            </a:r>
          </a:p>
          <a:p>
            <a:pPr>
              <a:buFont typeface="+mj-lt"/>
              <a:buAutoNum type="arabicPeriod"/>
            </a:pPr>
            <a:endParaRPr lang="en-US" sz="2300" dirty="0" smtClean="0"/>
          </a:p>
          <a:p>
            <a:r>
              <a:rPr lang="en-US" sz="2600" b="1" dirty="0"/>
              <a:t>Missing or Unclear Product </a:t>
            </a:r>
            <a:r>
              <a:rPr lang="en-US" sz="2600" b="1" dirty="0"/>
              <a:t>Information :- </a:t>
            </a:r>
            <a:r>
              <a:rPr lang="en-US" sz="2300" dirty="0" smtClean="0"/>
              <a:t>When </a:t>
            </a:r>
            <a:r>
              <a:rPr lang="en-US" sz="2300" dirty="0"/>
              <a:t>you introduce a product to your would-be customers, you can break down the information into two basic categories: product features and product benefits</a:t>
            </a:r>
            <a:r>
              <a:rPr lang="en-US" sz="2300" dirty="0" smtClean="0"/>
              <a:t>.</a:t>
            </a:r>
          </a:p>
          <a:p>
            <a:pPr marL="0" indent="0">
              <a:buNone/>
            </a:pPr>
            <a:r>
              <a:rPr lang="en-US" sz="2300" b="1" dirty="0"/>
              <a:t> </a:t>
            </a:r>
            <a:r>
              <a:rPr lang="en-US" sz="2300" b="1" dirty="0" smtClean="0"/>
              <a:t>     The </a:t>
            </a:r>
            <a:r>
              <a:rPr lang="en-US" sz="2300" b="1" dirty="0"/>
              <a:t>solution:</a:t>
            </a:r>
            <a:r>
              <a:rPr lang="en-US" sz="2300" dirty="0"/>
              <a:t> make sure to include all available information on the </a:t>
            </a:r>
            <a:r>
              <a:rPr lang="en-US" sz="2300" dirty="0"/>
              <a:t> </a:t>
            </a:r>
            <a:r>
              <a:rPr lang="en-US" sz="2300" dirty="0" smtClean="0"/>
              <a:t> 	</a:t>
            </a:r>
            <a:r>
              <a:rPr lang="en-US" sz="2300" dirty="0" smtClean="0"/>
              <a:t>product </a:t>
            </a:r>
            <a:r>
              <a:rPr lang="en-US" sz="2300" dirty="0"/>
              <a:t>page, </a:t>
            </a:r>
            <a:r>
              <a:rPr lang="en-US" sz="2300" dirty="0" smtClean="0"/>
              <a:t>including  </a:t>
            </a:r>
            <a:r>
              <a:rPr lang="en-US" sz="2300" dirty="0" smtClean="0"/>
              <a:t>frequently </a:t>
            </a:r>
            <a:r>
              <a:rPr lang="en-US" sz="2300" dirty="0"/>
              <a:t>asked questions.</a:t>
            </a:r>
            <a:endParaRPr lang="en-US" sz="2300" b="1" dirty="0"/>
          </a:p>
          <a:p>
            <a:pPr marL="0" indent="0">
              <a:buNone/>
            </a:pPr>
            <a:endParaRPr lang="en-IN" sz="2300" b="1" dirty="0" smtClean="0"/>
          </a:p>
          <a:p>
            <a:r>
              <a:rPr lang="en-IN" sz="2600" b="1" dirty="0"/>
              <a:t>The </a:t>
            </a:r>
            <a:r>
              <a:rPr lang="en-IN" sz="2600" b="1" dirty="0"/>
              <a:t>Lack of </a:t>
            </a:r>
            <a:r>
              <a:rPr lang="en-IN" sz="2600" b="1" dirty="0"/>
              <a:t>Personalization :- </a:t>
            </a:r>
            <a:r>
              <a:rPr lang="en-US" sz="2300" dirty="0" smtClean="0"/>
              <a:t>If </a:t>
            </a:r>
            <a:r>
              <a:rPr lang="en-US" sz="2300" dirty="0"/>
              <a:t>you provide a personalized shopping experience, you have a much better chance of converting your visitors to customers, simply because you can show them products they are actually interested in instead of showcasing your entire product range</a:t>
            </a:r>
            <a:r>
              <a:rPr lang="en-US" sz="2300" dirty="0" smtClean="0"/>
              <a:t>.</a:t>
            </a:r>
          </a:p>
          <a:p>
            <a:pPr marL="0" indent="0">
              <a:buNone/>
            </a:pPr>
            <a:r>
              <a:rPr lang="en-US" sz="2300" b="1" dirty="0" smtClean="0"/>
              <a:t>      </a:t>
            </a:r>
            <a:r>
              <a:rPr lang="en-US" sz="2300" b="1" dirty="0" smtClean="0"/>
              <a:t>The </a:t>
            </a:r>
            <a:r>
              <a:rPr lang="en-US" sz="2300" b="1" dirty="0"/>
              <a:t>solution:</a:t>
            </a:r>
            <a:r>
              <a:rPr lang="en-US" sz="2300" dirty="0"/>
              <a:t> personalize as much as you can – even on search result </a:t>
            </a:r>
            <a:r>
              <a:rPr lang="en-US" sz="2300" dirty="0" smtClean="0"/>
              <a:t>	pages</a:t>
            </a:r>
            <a:r>
              <a:rPr lang="en-US" sz="2300" dirty="0"/>
              <a:t>.</a:t>
            </a:r>
            <a:endParaRPr lang="en-US" sz="2300" dirty="0" smtClean="0"/>
          </a:p>
          <a:p>
            <a:pPr marL="0" indent="0">
              <a:buNone/>
            </a:pPr>
            <a:endParaRPr lang="en-IN" sz="2300" b="1" dirty="0"/>
          </a:p>
          <a:p>
            <a:pPr marL="0" indent="0">
              <a:buNone/>
            </a:pPr>
            <a:r>
              <a:rPr lang="en-IN" sz="1800" dirty="0"/>
              <a:t/>
            </a:r>
            <a:br>
              <a:rPr lang="en-IN" sz="1800" dirty="0"/>
            </a:br>
            <a:endParaRPr lang="en-IN" sz="1800" b="1" dirty="0"/>
          </a:p>
          <a:p>
            <a:endParaRPr lang="en-IN" dirty="0"/>
          </a:p>
        </p:txBody>
      </p:sp>
    </p:spTree>
    <p:extLst>
      <p:ext uri="{BB962C8B-B14F-4D97-AF65-F5344CB8AC3E}">
        <p14:creationId xmlns:p14="http://schemas.microsoft.com/office/powerpoint/2010/main" val="4095216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normAutofit fontScale="77500" lnSpcReduction="20000"/>
          </a:bodyPr>
          <a:lstStyle/>
          <a:p>
            <a:pPr marL="0" indent="0">
              <a:buNone/>
            </a:pPr>
            <a:endParaRPr lang="en-US" sz="3600" b="1" dirty="0"/>
          </a:p>
          <a:p>
            <a:r>
              <a:rPr lang="en-US" sz="2600" b="1" dirty="0" smtClean="0"/>
              <a:t>Lack </a:t>
            </a:r>
            <a:r>
              <a:rPr lang="en-US" sz="2600" b="1" dirty="0" smtClean="0"/>
              <a:t>of Security and Privacy Leaks</a:t>
            </a:r>
            <a:r>
              <a:rPr lang="en-US" sz="2600" b="1" dirty="0" smtClean="0"/>
              <a:t>:- </a:t>
            </a:r>
            <a:r>
              <a:rPr lang="en-US" sz="2100" dirty="0" smtClean="0"/>
              <a:t>There </a:t>
            </a:r>
            <a:r>
              <a:rPr lang="en-US" sz="2100" dirty="0" smtClean="0"/>
              <a:t>are few events that are more damaging to </a:t>
            </a:r>
            <a:r>
              <a:rPr lang="en-US" sz="2100" dirty="0" smtClean="0"/>
              <a:t>online </a:t>
            </a:r>
            <a:r>
              <a:rPr lang="en-US" sz="2100" dirty="0" smtClean="0"/>
              <a:t>retailers </a:t>
            </a:r>
            <a:r>
              <a:rPr lang="en-US" sz="2100" dirty="0" smtClean="0"/>
              <a:t>than data </a:t>
            </a:r>
            <a:r>
              <a:rPr lang="en-US" sz="2100" dirty="0" smtClean="0"/>
              <a:t>leaks. Every year there are thousands, if not millions of these, ranging from </a:t>
            </a:r>
            <a:r>
              <a:rPr lang="en-US" sz="2100" dirty="0" smtClean="0"/>
              <a:t>small </a:t>
            </a:r>
            <a:r>
              <a:rPr lang="en-US" sz="2100" dirty="0" smtClean="0"/>
              <a:t>e-Commerce  sites </a:t>
            </a:r>
            <a:r>
              <a:rPr lang="en-US" sz="2100" dirty="0" smtClean="0"/>
              <a:t>being </a:t>
            </a:r>
            <a:r>
              <a:rPr lang="en-US" sz="2100" dirty="0" smtClean="0"/>
              <a:t>hacked by backdoor-exploiting bots to large </a:t>
            </a:r>
            <a:r>
              <a:rPr lang="en-US" sz="2100" dirty="0" smtClean="0"/>
              <a:t>scandals.</a:t>
            </a:r>
            <a:endParaRPr lang="en-US" sz="2100" dirty="0" smtClean="0"/>
          </a:p>
          <a:p>
            <a:pPr marL="0" indent="0">
              <a:buNone/>
            </a:pPr>
            <a:r>
              <a:rPr lang="en-US" sz="2100" b="1" dirty="0"/>
              <a:t>	</a:t>
            </a:r>
            <a:r>
              <a:rPr lang="en-US" sz="2100" b="1" dirty="0" smtClean="0"/>
              <a:t>Solution</a:t>
            </a:r>
            <a:r>
              <a:rPr lang="en-US" sz="2100" b="1" dirty="0" smtClean="0"/>
              <a:t>:</a:t>
            </a:r>
            <a:r>
              <a:rPr lang="en-US" sz="2100" dirty="0" smtClean="0"/>
              <a:t> never sell products without offering a guarantee – it will seem suspicious</a:t>
            </a:r>
          </a:p>
          <a:p>
            <a:pPr marL="0" indent="0">
              <a:buNone/>
            </a:pPr>
            <a:r>
              <a:rPr lang="en-US" sz="2100" dirty="0"/>
              <a:t> </a:t>
            </a:r>
            <a:r>
              <a:rPr lang="en-US" sz="2100" dirty="0" smtClean="0"/>
              <a:t>    </a:t>
            </a:r>
            <a:r>
              <a:rPr lang="en-US" sz="2100" dirty="0" smtClean="0"/>
              <a:t>	and </a:t>
            </a:r>
            <a:r>
              <a:rPr lang="en-US" sz="2100" dirty="0" smtClean="0"/>
              <a:t>plant uncertainty in the would-be customer’s </a:t>
            </a:r>
            <a:r>
              <a:rPr lang="en-US" sz="2100" dirty="0" smtClean="0"/>
              <a:t>mind.</a:t>
            </a:r>
          </a:p>
          <a:p>
            <a:pPr marL="0" indent="0">
              <a:buNone/>
            </a:pPr>
            <a:endParaRPr lang="en-US" sz="1900" dirty="0" smtClean="0"/>
          </a:p>
          <a:p>
            <a:r>
              <a:rPr lang="en-IN" sz="2600" b="1" dirty="0" smtClean="0"/>
              <a:t>Additional charges :- </a:t>
            </a:r>
            <a:r>
              <a:rPr lang="en-US" sz="2100" dirty="0"/>
              <a:t>T</a:t>
            </a:r>
            <a:r>
              <a:rPr lang="en-US" sz="2100" dirty="0" smtClean="0"/>
              <a:t>he </a:t>
            </a:r>
            <a:r>
              <a:rPr lang="en-US" sz="2100" dirty="0"/>
              <a:t>first universal reason behind cart abandonment: it’s </a:t>
            </a:r>
            <a:r>
              <a:rPr lang="en-US" sz="2100" dirty="0" smtClean="0"/>
              <a:t>when users </a:t>
            </a:r>
            <a:r>
              <a:rPr lang="en-US" sz="2100" dirty="0"/>
              <a:t>at the end of a check-out process are faced with unexpected, </a:t>
            </a:r>
            <a:r>
              <a:rPr lang="en-US" sz="2100" dirty="0" smtClean="0"/>
              <a:t>or unexpectedly </a:t>
            </a:r>
            <a:r>
              <a:rPr lang="en-US" sz="2100" dirty="0"/>
              <a:t>high charges</a:t>
            </a:r>
            <a:r>
              <a:rPr lang="en-US" sz="2100" dirty="0" smtClean="0"/>
              <a:t>.</a:t>
            </a:r>
          </a:p>
          <a:p>
            <a:pPr marL="0" indent="0">
              <a:buNone/>
            </a:pPr>
            <a:r>
              <a:rPr lang="en-US" sz="2100" b="1" dirty="0"/>
              <a:t> </a:t>
            </a:r>
            <a:r>
              <a:rPr lang="en-US" sz="2100" b="1" dirty="0" smtClean="0"/>
              <a:t>     </a:t>
            </a:r>
            <a:r>
              <a:rPr lang="en-US" sz="2400" b="1" dirty="0"/>
              <a:t>solution:</a:t>
            </a:r>
            <a:r>
              <a:rPr lang="en-US" sz="2100" dirty="0"/>
              <a:t> Always display the full price, and include tax and all additional prices in </a:t>
            </a:r>
            <a:r>
              <a:rPr lang="en-US" sz="2100" dirty="0" smtClean="0"/>
              <a:t>it indicate 	the </a:t>
            </a:r>
            <a:r>
              <a:rPr lang="en-US" sz="2100" dirty="0"/>
              <a:t>shipping prices throughout the process, not only at the </a:t>
            </a:r>
            <a:r>
              <a:rPr lang="en-US" sz="2100" dirty="0" smtClean="0"/>
              <a:t>check-out. And </a:t>
            </a:r>
            <a:r>
              <a:rPr lang="en-US" sz="2100" dirty="0"/>
              <a:t>don’t have </a:t>
            </a:r>
            <a:r>
              <a:rPr lang="en-US" sz="2100" dirty="0" smtClean="0"/>
              <a:t>	any </a:t>
            </a:r>
            <a:r>
              <a:rPr lang="en-US" sz="2100" dirty="0"/>
              <a:t>hidden charges</a:t>
            </a:r>
            <a:r>
              <a:rPr lang="en-US" sz="2100" dirty="0" smtClean="0"/>
              <a:t>.</a:t>
            </a:r>
          </a:p>
          <a:p>
            <a:pPr marL="0" indent="0">
              <a:buNone/>
            </a:pPr>
            <a:endParaRPr lang="en-US" sz="1900" dirty="0"/>
          </a:p>
          <a:p>
            <a:r>
              <a:rPr lang="en-IN" sz="2600" b="1" dirty="0" smtClean="0"/>
              <a:t>Long Delivery :- </a:t>
            </a:r>
            <a:r>
              <a:rPr lang="en-US" sz="2100" dirty="0" smtClean="0"/>
              <a:t>When </a:t>
            </a:r>
            <a:r>
              <a:rPr lang="en-US" sz="2100" dirty="0"/>
              <a:t>we look at shipping, price is important (and communicating it properly is even more so), but </a:t>
            </a:r>
            <a:r>
              <a:rPr lang="en-US" sz="2100" b="1" u="sng" dirty="0" smtClean="0"/>
              <a:t> </a:t>
            </a:r>
            <a:r>
              <a:rPr lang="en-US" sz="2100" b="1" dirty="0"/>
              <a:t>shipping </a:t>
            </a:r>
            <a:r>
              <a:rPr lang="en-US" sz="2100" b="1" dirty="0" smtClean="0"/>
              <a:t> time</a:t>
            </a:r>
            <a:r>
              <a:rPr lang="en-US" sz="2100" dirty="0"/>
              <a:t> are also a major concern.</a:t>
            </a:r>
            <a:endParaRPr lang="en-IN" sz="2100" b="1" dirty="0"/>
          </a:p>
          <a:p>
            <a:pPr marL="0" indent="0">
              <a:buNone/>
            </a:pPr>
            <a:r>
              <a:rPr lang="en-US" sz="2400" b="1" dirty="0" smtClean="0"/>
              <a:t>	S</a:t>
            </a:r>
            <a:r>
              <a:rPr lang="en-US" sz="2400" b="1" dirty="0" smtClean="0"/>
              <a:t>olution</a:t>
            </a:r>
            <a:r>
              <a:rPr lang="en-US" sz="2400" b="1" dirty="0"/>
              <a:t>:</a:t>
            </a:r>
            <a:r>
              <a:rPr lang="en-US" sz="2100" dirty="0"/>
              <a:t> if a customer knows how many days are left until their package arrives </a:t>
            </a:r>
            <a:r>
              <a:rPr lang="en-US" sz="2100" dirty="0" smtClean="0"/>
              <a:t>	when </a:t>
            </a:r>
            <a:r>
              <a:rPr lang="en-US" sz="2100" dirty="0"/>
              <a:t>it will be delivered, where it currently is, they are much more likely to be </a:t>
            </a:r>
            <a:r>
              <a:rPr lang="en-US" sz="2100" dirty="0" smtClean="0"/>
              <a:t>	satisfied </a:t>
            </a:r>
            <a:r>
              <a:rPr lang="en-US" sz="2100" dirty="0"/>
              <a:t>with this purchase and become repeat customers.</a:t>
            </a:r>
            <a:r>
              <a:rPr lang="en-IN" sz="2100" dirty="0"/>
              <a:t/>
            </a:r>
            <a:br>
              <a:rPr lang="en-IN" sz="2100" dirty="0"/>
            </a:br>
            <a:endParaRPr lang="en-IN" sz="1900" b="1" dirty="0"/>
          </a:p>
          <a:p>
            <a:pPr marL="0" indent="0">
              <a:buNone/>
            </a:pPr>
            <a:endParaRPr lang="en-US" sz="1800" dirty="0" smtClean="0"/>
          </a:p>
          <a:p>
            <a:pPr marL="0" indent="0">
              <a:buNone/>
            </a:pPr>
            <a:endParaRPr lang="en-IN" sz="1800" dirty="0"/>
          </a:p>
        </p:txBody>
      </p:sp>
    </p:spTree>
    <p:extLst>
      <p:ext uri="{BB962C8B-B14F-4D97-AF65-F5344CB8AC3E}">
        <p14:creationId xmlns:p14="http://schemas.microsoft.com/office/powerpoint/2010/main" val="816749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229600" cy="5217443"/>
          </a:xfrm>
        </p:spPr>
        <p:txBody>
          <a:bodyPr>
            <a:normAutofit/>
          </a:bodyPr>
          <a:lstStyle/>
          <a:p>
            <a:r>
              <a:rPr lang="en-IN" sz="2400" b="1" dirty="0" smtClean="0"/>
              <a:t>Too </a:t>
            </a:r>
            <a:r>
              <a:rPr lang="en-IN" sz="2400" b="1" dirty="0" smtClean="0"/>
              <a:t>Complex Check-out </a:t>
            </a:r>
            <a:r>
              <a:rPr lang="en-IN" sz="2400" b="1" dirty="0" smtClean="0"/>
              <a:t>process :- </a:t>
            </a:r>
            <a:r>
              <a:rPr lang="en-IN" sz="2000" dirty="0" smtClean="0"/>
              <a:t>T</a:t>
            </a:r>
            <a:r>
              <a:rPr lang="en-US" sz="1800" dirty="0" smtClean="0"/>
              <a:t>he </a:t>
            </a:r>
            <a:r>
              <a:rPr lang="en-US" sz="1800" dirty="0" smtClean="0"/>
              <a:t>third most common reason – after high/unexpected prices and forced account creation – people abandon their cart is that the checkout process is too complex.</a:t>
            </a:r>
          </a:p>
          <a:p>
            <a:pPr marL="0" indent="0">
              <a:buNone/>
            </a:pPr>
            <a:r>
              <a:rPr lang="en-US" sz="1800" b="1" dirty="0" smtClean="0"/>
              <a:t>        </a:t>
            </a:r>
            <a:r>
              <a:rPr lang="en-US" sz="2000" b="1" dirty="0" smtClean="0"/>
              <a:t>Solution</a:t>
            </a:r>
            <a:r>
              <a:rPr lang="en-US" sz="1800" b="1" dirty="0" smtClean="0"/>
              <a:t>:</a:t>
            </a:r>
            <a:r>
              <a:rPr lang="en-US" sz="1800" dirty="0" smtClean="0"/>
              <a:t> </a:t>
            </a:r>
            <a:r>
              <a:rPr lang="en-US" sz="1800" dirty="0" smtClean="0"/>
              <a:t>Tailor </a:t>
            </a:r>
            <a:r>
              <a:rPr lang="en-US" sz="1800" dirty="0" smtClean="0"/>
              <a:t>your check-out process for the needs of the customer – for </a:t>
            </a:r>
          </a:p>
          <a:p>
            <a:pPr marL="0" indent="0">
              <a:buNone/>
            </a:pPr>
            <a:r>
              <a:rPr lang="en-US" sz="1800" dirty="0"/>
              <a:t> </a:t>
            </a:r>
            <a:r>
              <a:rPr lang="en-US" sz="1800" dirty="0" smtClean="0"/>
              <a:t>      </a:t>
            </a:r>
            <a:r>
              <a:rPr lang="en-US" sz="1800" dirty="0" smtClean="0"/>
              <a:t>simple </a:t>
            </a:r>
            <a:r>
              <a:rPr lang="en-US" sz="1800" dirty="0" smtClean="0"/>
              <a:t>products, provide simple check-out.</a:t>
            </a:r>
          </a:p>
          <a:p>
            <a:pPr marL="0" indent="0">
              <a:buNone/>
            </a:pPr>
            <a:endParaRPr lang="en-IN" sz="1800" b="1" dirty="0" smtClean="0"/>
          </a:p>
          <a:p>
            <a:r>
              <a:rPr lang="en-IN" sz="2400" b="1" dirty="0" smtClean="0"/>
              <a:t>R</a:t>
            </a:r>
            <a:r>
              <a:rPr lang="en-IN" sz="2400" b="1" dirty="0" smtClean="0"/>
              <a:t>eturn </a:t>
            </a:r>
            <a:r>
              <a:rPr lang="en-IN" sz="2400" b="1" dirty="0" smtClean="0"/>
              <a:t>policy</a:t>
            </a:r>
            <a:r>
              <a:rPr lang="en-IN" sz="2400" b="1" dirty="0" smtClean="0"/>
              <a:t>:- </a:t>
            </a:r>
            <a:r>
              <a:rPr lang="en-US" sz="1800" dirty="0" smtClean="0"/>
              <a:t>Just </a:t>
            </a:r>
            <a:r>
              <a:rPr lang="en-US" sz="1800" dirty="0"/>
              <a:t>as with guarantees, the only reason for not making your return policies as flexible as they can be is if you don’t trust your own product</a:t>
            </a:r>
            <a:r>
              <a:rPr lang="en-US" sz="1800" dirty="0" smtClean="0"/>
              <a:t>. </a:t>
            </a:r>
            <a:r>
              <a:rPr lang="en-US" sz="2000" b="1" dirty="0"/>
              <a:t>S</a:t>
            </a:r>
            <a:r>
              <a:rPr lang="en-US" sz="2000" b="1" dirty="0" smtClean="0"/>
              <a:t>olution</a:t>
            </a:r>
            <a:r>
              <a:rPr lang="en-US" sz="2000" b="1" dirty="0"/>
              <a:t>:</a:t>
            </a:r>
            <a:r>
              <a:rPr lang="en-US" sz="1800" dirty="0"/>
              <a:t> make your return policy as flexible as you can. If your product and services are reliably good, you will rarely ever have to handle returns.</a:t>
            </a:r>
          </a:p>
          <a:p>
            <a:pPr marL="0" indent="0">
              <a:buNone/>
            </a:pPr>
            <a:endParaRPr lang="en-IN" sz="1800" b="1" dirty="0"/>
          </a:p>
          <a:p>
            <a:pPr marL="0" indent="0">
              <a:buNone/>
            </a:pPr>
            <a:endParaRPr lang="en-US" sz="1800" dirty="0" smtClean="0"/>
          </a:p>
          <a:p>
            <a:endParaRPr lang="en-IN" sz="1800" dirty="0"/>
          </a:p>
        </p:txBody>
      </p:sp>
    </p:spTree>
    <p:extLst>
      <p:ext uri="{BB962C8B-B14F-4D97-AF65-F5344CB8AC3E}">
        <p14:creationId xmlns:p14="http://schemas.microsoft.com/office/powerpoint/2010/main" val="3784448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EDA steps and visualizations</a:t>
            </a:r>
            <a:endParaRPr lang="en-IN" dirty="0"/>
          </a:p>
        </p:txBody>
      </p:sp>
      <p:sp>
        <p:nvSpPr>
          <p:cNvPr id="3" name="Content Placeholder 2"/>
          <p:cNvSpPr>
            <a:spLocks noGrp="1"/>
          </p:cNvSpPr>
          <p:nvPr>
            <p:ph idx="1"/>
          </p:nvPr>
        </p:nvSpPr>
        <p:spPr>
          <a:xfrm>
            <a:off x="457200" y="1600200"/>
            <a:ext cx="8229600" cy="4674865"/>
          </a:xfrm>
        </p:spPr>
        <p:txBody>
          <a:bodyPr>
            <a:normAutofit fontScale="77500" lnSpcReduction="20000"/>
          </a:bodyPr>
          <a:lstStyle/>
          <a:p>
            <a:pPr marL="0" indent="0">
              <a:buNone/>
            </a:pPr>
            <a:r>
              <a:rPr lang="en-US" sz="2800" dirty="0" smtClean="0"/>
              <a:t>Data </a:t>
            </a:r>
            <a:r>
              <a:rPr lang="en-US" sz="2800" dirty="0"/>
              <a:t>visualization is easy to perform EDA which makes it easy to make others understand our analysis</a:t>
            </a:r>
            <a:r>
              <a:rPr lang="en-US" sz="2800" dirty="0" smtClean="0"/>
              <a:t>.</a:t>
            </a:r>
          </a:p>
          <a:p>
            <a:pPr marL="0" indent="0">
              <a:buNone/>
            </a:pPr>
            <a:r>
              <a:rPr lang="en-IN" sz="2600" dirty="0" smtClean="0"/>
              <a:t>Lets start with understanding of Data which directly guide the business for the customers retentions with below steps.</a:t>
            </a:r>
            <a:endParaRPr lang="en-IN" sz="2400" dirty="0" smtClean="0"/>
          </a:p>
          <a:p>
            <a:pPr marL="457200" indent="-457200">
              <a:buAutoNum type="arabicPeriod"/>
            </a:pPr>
            <a:r>
              <a:rPr lang="en-IN" sz="2300" dirty="0" smtClean="0"/>
              <a:t>How often customer visiting &amp; switching E-Commerce portal.</a:t>
            </a:r>
          </a:p>
          <a:p>
            <a:pPr marL="457200" indent="-457200">
              <a:buAutoNum type="arabicPeriod"/>
            </a:pPr>
            <a:r>
              <a:rPr lang="en-IN" sz="2300" dirty="0" smtClean="0"/>
              <a:t>When they were visiting like any festive </a:t>
            </a:r>
            <a:r>
              <a:rPr lang="en-IN" sz="2300" dirty="0" smtClean="0"/>
              <a:t>seasons.</a:t>
            </a:r>
            <a:endParaRPr lang="en-IN" sz="2300" dirty="0" smtClean="0"/>
          </a:p>
          <a:p>
            <a:pPr marL="457200" indent="-457200">
              <a:buAutoNum type="arabicPeriod"/>
            </a:pPr>
            <a:r>
              <a:rPr lang="en-IN" sz="2300" dirty="0" smtClean="0"/>
              <a:t>Are they looking for Brand products, offers, discounts, </a:t>
            </a:r>
            <a:r>
              <a:rPr lang="en-IN" sz="2300" dirty="0" smtClean="0"/>
              <a:t>etc.</a:t>
            </a:r>
            <a:endParaRPr lang="en-IN" sz="2300" dirty="0" smtClean="0"/>
          </a:p>
          <a:p>
            <a:pPr marL="457200" indent="-457200">
              <a:buAutoNum type="arabicPeriod"/>
            </a:pPr>
            <a:r>
              <a:rPr lang="en-IN" sz="2300" dirty="0" smtClean="0"/>
              <a:t>Are they recommending product reviews before finalization.</a:t>
            </a:r>
          </a:p>
          <a:p>
            <a:pPr marL="457200" indent="-457200">
              <a:buAutoNum type="arabicPeriod"/>
            </a:pPr>
            <a:r>
              <a:rPr lang="en-IN" sz="2300" dirty="0" smtClean="0"/>
              <a:t>Preferred mode of payment </a:t>
            </a:r>
            <a:r>
              <a:rPr lang="en-IN" sz="2300" dirty="0" err="1" smtClean="0"/>
              <a:t>CoD</a:t>
            </a:r>
            <a:r>
              <a:rPr lang="en-IN" sz="2300" dirty="0" smtClean="0"/>
              <a:t>, debit or credit card, online, UPI, any wallet.</a:t>
            </a:r>
          </a:p>
          <a:p>
            <a:pPr marL="457200" indent="-457200">
              <a:buAutoNum type="arabicPeriod"/>
            </a:pPr>
            <a:r>
              <a:rPr lang="en-IN" sz="2300" dirty="0" smtClean="0"/>
              <a:t>Why did they switching from their first choice product or brand and ordering other available options after comparisons.</a:t>
            </a:r>
          </a:p>
          <a:p>
            <a:pPr marL="457200" indent="-457200">
              <a:buAutoNum type="arabicPeriod"/>
            </a:pPr>
            <a:r>
              <a:rPr lang="en-IN" sz="2300" dirty="0" smtClean="0"/>
              <a:t>Are they looking for any specific sellers</a:t>
            </a:r>
          </a:p>
          <a:p>
            <a:pPr marL="457200" indent="-457200">
              <a:buAutoNum type="arabicPeriod"/>
            </a:pPr>
            <a:r>
              <a:rPr lang="en-IN" sz="2300" dirty="0" smtClean="0"/>
              <a:t>Level of concerned of their personal information </a:t>
            </a:r>
            <a:r>
              <a:rPr lang="en-IN" sz="2300" dirty="0" err="1" smtClean="0"/>
              <a:t>i.e</a:t>
            </a:r>
            <a:r>
              <a:rPr lang="en-IN" sz="2300" dirty="0" smtClean="0"/>
              <a:t> </a:t>
            </a:r>
            <a:r>
              <a:rPr lang="en-IN" sz="2300" dirty="0" smtClean="0"/>
              <a:t> Privacy.</a:t>
            </a:r>
            <a:endParaRPr lang="en-IN" sz="2300" dirty="0" smtClean="0"/>
          </a:p>
          <a:p>
            <a:pPr marL="457200" indent="-457200">
              <a:buAutoNum type="arabicPeriod"/>
            </a:pPr>
            <a:r>
              <a:rPr lang="en-IN" sz="2300" dirty="0" smtClean="0"/>
              <a:t>What they prefer between Early delivery, best price, quality, reviews, recommendations. </a:t>
            </a:r>
            <a:endParaRPr lang="en-IN" sz="2300" dirty="0"/>
          </a:p>
        </p:txBody>
      </p:sp>
    </p:spTree>
    <p:extLst>
      <p:ext uri="{BB962C8B-B14F-4D97-AF65-F5344CB8AC3E}">
        <p14:creationId xmlns:p14="http://schemas.microsoft.com/office/powerpoint/2010/main" val="34775914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2918</TotalTime>
  <Words>602</Words>
  <Application>Microsoft Office PowerPoint</Application>
  <PresentationFormat>On-screen Show (4:3)</PresentationFormat>
  <Paragraphs>89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Customer Retentions  Presented by :- Ruchita Parmar</vt:lpstr>
      <vt:lpstr>PowerPoint Presentation</vt:lpstr>
      <vt:lpstr>Problem Statement &amp; Understanding</vt:lpstr>
      <vt:lpstr>Problem Statement &amp; Understanding</vt:lpstr>
      <vt:lpstr>problem statement and understanding </vt:lpstr>
      <vt:lpstr>PowerPoint Presentation</vt:lpstr>
      <vt:lpstr>PowerPoint Presentation</vt:lpstr>
      <vt:lpstr>PowerPoint Presentation</vt:lpstr>
      <vt:lpstr>EDA steps and visualizations</vt:lpstr>
      <vt:lpstr>Assumptions Customer retentions  goal is to increase revenue and want them to buy more &amp; spend more.</vt:lpstr>
      <vt:lpstr>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 A PowerPoint presentation containing problem statement and understanding, EDA steps and visualizations, Steps and assumptions used to complete the project, analysis, and conclusion.</dc:title>
  <dc:creator>RUCHITA</dc:creator>
  <cp:lastModifiedBy>RUCHITA</cp:lastModifiedBy>
  <cp:revision>45</cp:revision>
  <dcterms:created xsi:type="dcterms:W3CDTF">2022-04-13T11:20:31Z</dcterms:created>
  <dcterms:modified xsi:type="dcterms:W3CDTF">2022-04-18T18:27:16Z</dcterms:modified>
</cp:coreProperties>
</file>