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7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E34A5-758D-42D2-A3B3-8F32912D0BAF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CBE8A3-6441-4149-9EB7-8F445AE8D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793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BE8A3-6441-4149-9EB7-8F445AE8D7A9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632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D065216-6166-4472-869F-D96C00596237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296A121-FBBC-4032-948C-D3CF486A9181}" type="slidenum">
              <a:rPr lang="en-IN" smtClean="0"/>
              <a:t>‹#›</a:t>
            </a:fld>
            <a:endParaRPr lang="en-IN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5216-6166-4472-869F-D96C00596237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A121-FBBC-4032-948C-D3CF486A91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5216-6166-4472-869F-D96C00596237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A121-FBBC-4032-948C-D3CF486A91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5216-6166-4472-869F-D96C00596237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A121-FBBC-4032-948C-D3CF486A91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5216-6166-4472-869F-D96C00596237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A121-FBBC-4032-948C-D3CF486A91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5216-6166-4472-869F-D96C00596237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A121-FBBC-4032-948C-D3CF486A918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5216-6166-4472-869F-D96C00596237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A121-FBBC-4032-948C-D3CF486A91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5216-6166-4472-869F-D96C00596237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A121-FBBC-4032-948C-D3CF486A91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5216-6166-4472-869F-D96C00596237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A121-FBBC-4032-948C-D3CF486A91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5216-6166-4472-869F-D96C00596237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A121-FBBC-4032-948C-D3CF486A9181}" type="slidenum">
              <a:rPr lang="en-IN" smtClean="0"/>
              <a:t>‹#›</a:t>
            </a:fld>
            <a:endParaRPr lang="en-IN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5216-6166-4472-869F-D96C00596237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A121-FBBC-4032-948C-D3CF486A91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0D065216-6166-4472-869F-D96C00596237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D296A121-FBBC-4032-948C-D3CF486A918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b="1" dirty="0" smtClean="0"/>
              <a:t/>
            </a:r>
            <a:br>
              <a:rPr lang="en-US" sz="3100" b="1" dirty="0" smtClean="0"/>
            </a:br>
            <a:r>
              <a:rPr lang="en-US" sz="3100" b="1" dirty="0" smtClean="0"/>
              <a:t>Analyzing </a:t>
            </a:r>
            <a:r>
              <a:rPr lang="en-US" sz="3100" b="1" dirty="0"/>
              <a:t>the Impact of Car Features on Price and Profitability</a:t>
            </a:r>
            <a:r>
              <a:rPr lang="en-US" b="1" dirty="0"/>
              <a:t/>
            </a:r>
            <a:br>
              <a:rPr lang="en-US" b="1" dirty="0"/>
            </a:b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Presented by</a:t>
            </a:r>
          </a:p>
          <a:p>
            <a:pPr marL="0" indent="0">
              <a:buNone/>
            </a:pPr>
            <a:r>
              <a:rPr lang="en-IN" dirty="0" err="1" smtClean="0"/>
              <a:t>Ruchita</a:t>
            </a:r>
            <a:r>
              <a:rPr lang="en-IN" dirty="0" smtClean="0"/>
              <a:t> </a:t>
            </a:r>
            <a:r>
              <a:rPr lang="en-IN" dirty="0" err="1" smtClean="0"/>
              <a:t>Parmar</a:t>
            </a:r>
            <a:endParaRPr lang="en-IN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6984775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7641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>1.1B Relationship </a:t>
            </a:r>
            <a:r>
              <a:rPr lang="en-US" sz="3100" dirty="0"/>
              <a:t>between market category</a:t>
            </a:r>
            <a:r>
              <a:rPr lang="en-US" dirty="0"/>
              <a:t> </a:t>
            </a:r>
            <a:r>
              <a:rPr lang="en-US" sz="3100" dirty="0"/>
              <a:t>and </a:t>
            </a:r>
            <a:r>
              <a:rPr lang="en-US" sz="3100" dirty="0" smtClean="0"/>
              <a:t>popularity</a:t>
            </a:r>
            <a:r>
              <a:rPr lang="en-US" b="1" dirty="0"/>
              <a:t/>
            </a:r>
            <a:br>
              <a:rPr lang="en-US" b="1" dirty="0"/>
            </a:br>
            <a:endParaRPr lang="en-IN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28801"/>
            <a:ext cx="6840760" cy="3305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1869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728192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Task 2:</a:t>
            </a:r>
            <a:r>
              <a:rPr lang="en-US" sz="2800" dirty="0"/>
              <a:t>  Create a scatter chart that plots engine power on the x-axis and price on the y-axis. Add a </a:t>
            </a:r>
            <a:r>
              <a:rPr lang="en-US" sz="2800" dirty="0" err="1"/>
              <a:t>trendline</a:t>
            </a:r>
            <a:r>
              <a:rPr lang="en-US" sz="2800" dirty="0"/>
              <a:t> to the chart to visualize the relationship between these variable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txBody>
          <a:bodyPr/>
          <a:lstStyle/>
          <a:p>
            <a:r>
              <a:rPr lang="en-IN" dirty="0" smtClean="0"/>
              <a:t>Engine power increase also price increase</a:t>
            </a:r>
          </a:p>
          <a:p>
            <a:endParaRPr lang="en-IN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08" y="2564904"/>
            <a:ext cx="5734050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4971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/>
              <a:t>Task 4.A:</a:t>
            </a:r>
            <a:r>
              <a:rPr lang="en-US" sz="2800" dirty="0"/>
              <a:t> Create a pivot table that shows the average price of cars for each manufacturer</a:t>
            </a:r>
            <a:endParaRPr lang="en-IN" sz="28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772816"/>
            <a:ext cx="3672407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5899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/>
              <a:t>Task 4.B:</a:t>
            </a:r>
            <a:r>
              <a:rPr lang="en-US" sz="2800" dirty="0"/>
              <a:t> Create a bar chart or a horizontal stacked bar chart that visualizes the relationship between manufacturer and average price.</a:t>
            </a:r>
            <a:endParaRPr lang="en-IN" sz="28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44824"/>
            <a:ext cx="6696744" cy="3672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6220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98178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Task 5.A:</a:t>
            </a:r>
            <a:r>
              <a:rPr lang="en-US" sz="2400" dirty="0"/>
              <a:t> Create a scatter plot with the number of cylinders on the x-axis and highway MPG on the y-axis. Then create a </a:t>
            </a:r>
            <a:r>
              <a:rPr lang="en-US" sz="2400" dirty="0" err="1"/>
              <a:t>trendline</a:t>
            </a:r>
            <a:r>
              <a:rPr lang="en-US" sz="2400" dirty="0"/>
              <a:t> on the scatter plot to visually estimate the slope of the relationship and assess its significance.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/>
          <a:lstStyle/>
          <a:p>
            <a:r>
              <a:rPr lang="en-IN" dirty="0" smtClean="0"/>
              <a:t>Negative correlation</a:t>
            </a:r>
          </a:p>
          <a:p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36912"/>
            <a:ext cx="6048672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4214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/>
              <a:t>Task 5.B: </a:t>
            </a:r>
            <a:r>
              <a:rPr lang="en-US" sz="2800" dirty="0"/>
              <a:t>Calculate the correlation coefficient between the number of cylinders and highway MPG to quantify the strength and direction of the relationship.</a:t>
            </a:r>
            <a:endParaRPr lang="en-IN" sz="2800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00808"/>
            <a:ext cx="3581400" cy="979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924944"/>
            <a:ext cx="4752528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118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Task 1:</a:t>
            </a:r>
            <a:r>
              <a:rPr lang="en-US" sz="2800" dirty="0"/>
              <a:t> How does the distribution of car prices vary by brand and body style?</a:t>
            </a:r>
            <a:endParaRPr lang="en-IN" sz="2800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2"/>
            <a:ext cx="668655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2852936"/>
            <a:ext cx="7896225" cy="3308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9515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/>
              <a:t>Task 2:</a:t>
            </a:r>
            <a:r>
              <a:rPr lang="en-US" sz="2800" dirty="0"/>
              <a:t> Which car brands have the highest and lowest average MSRPs, and how does this vary by body style?</a:t>
            </a:r>
            <a:endParaRPr lang="en-IN" sz="2800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48656"/>
            <a:ext cx="3960440" cy="3568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060848"/>
            <a:ext cx="3425949" cy="340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8537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Task </a:t>
            </a:r>
            <a:r>
              <a:rPr lang="en-US" sz="2800" b="1" dirty="0"/>
              <a:t>3:</a:t>
            </a:r>
            <a:r>
              <a:rPr lang="en-US" sz="2800" dirty="0"/>
              <a:t> How do the different feature such as transmission type affect the MSRP, and how does this vary by body style?</a:t>
            </a:r>
            <a:r>
              <a:rPr lang="en-US" sz="2800" b="0" dirty="0" smtClean="0">
                <a:effectLst/>
              </a:rPr>
              <a:t/>
            </a:r>
            <a:br>
              <a:rPr lang="en-US" sz="2800" b="0" dirty="0" smtClean="0">
                <a:effectLst/>
              </a:rPr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IN" sz="2800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44825"/>
            <a:ext cx="6317505" cy="3680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8022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/>
              <a:t> How does the fuel efficiency of cars vary across different body styles and model years?</a:t>
            </a:r>
            <a:endParaRPr lang="en-IN" sz="2800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16832"/>
            <a:ext cx="7082358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4031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Project Description: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The automobile industry is one of the most important drivers of economic growth of a country.</a:t>
            </a:r>
          </a:p>
          <a:p>
            <a:r>
              <a:rPr lang="en-US" dirty="0" smtClean="0"/>
              <a:t>The growth of this sector will support &amp; helped to carve a unique path among the manufacturing sectors.</a:t>
            </a:r>
          </a:p>
          <a:p>
            <a:r>
              <a:rPr lang="en-US" dirty="0" smtClean="0"/>
              <a:t>The automobiles produced in the country uniquely cater to the demands of low- and middle-income groups of population. </a:t>
            </a:r>
          </a:p>
          <a:p>
            <a:r>
              <a:rPr lang="en-US" dirty="0" smtClean="0"/>
              <a:t>This chapter analyzes the roles of Brands, car models, Engine quality, type, cylinders &amp; its power, Market category and other enabling factors in the expansion of the automobile and automotive components.</a:t>
            </a:r>
          </a:p>
          <a:p>
            <a:r>
              <a:rPr lang="en-US" dirty="0" smtClean="0"/>
              <a:t>To meet the future needs of customers including the electrical vehicles and stay ahead of competition, manufacturers are now catching up on up gradation, digitization, and automation. </a:t>
            </a:r>
          </a:p>
          <a:p>
            <a:r>
              <a:rPr lang="en-US" dirty="0" smtClean="0"/>
              <a:t>The chapter also analyzes Company's in light of these developments.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7961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/>
              <a:t> 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How </a:t>
            </a:r>
            <a:r>
              <a:rPr lang="en-US" sz="2800" dirty="0"/>
              <a:t>does the car's horsepower, MPG, and price vary across different Brands?</a:t>
            </a:r>
            <a:r>
              <a:rPr lang="en-US" sz="2800" b="0" dirty="0" smtClean="0">
                <a:effectLst/>
              </a:rPr>
              <a:t/>
            </a:r>
            <a:br>
              <a:rPr lang="en-US" sz="2800" b="0" dirty="0" smtClean="0">
                <a:effectLst/>
              </a:rPr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IN" sz="2800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7799585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0140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Dashboard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IN" dirty="0" smtClean="0"/>
              <a:t>Please check the below link for Dashboard</a:t>
            </a:r>
          </a:p>
          <a:p>
            <a:pPr marL="68580" indent="0">
              <a:buNone/>
            </a:pPr>
            <a:endParaRPr lang="en-IN" dirty="0" smtClean="0"/>
          </a:p>
          <a:p>
            <a:pPr marL="68580" indent="0">
              <a:buNone/>
            </a:pPr>
            <a:r>
              <a:rPr lang="en-IN" u="sng" dirty="0">
                <a:solidFill>
                  <a:srgbClr val="0070C0"/>
                </a:solidFill>
              </a:rPr>
              <a:t>https://github.com/ruchita51/Trainity/blob/main/Car_dashboard.xlsx</a:t>
            </a:r>
          </a:p>
        </p:txBody>
      </p:sp>
    </p:spTree>
    <p:extLst>
      <p:ext uri="{BB962C8B-B14F-4D97-AF65-F5344CB8AC3E}">
        <p14:creationId xmlns:p14="http://schemas.microsoft.com/office/powerpoint/2010/main" val="1771301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                  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                      </a:t>
            </a:r>
            <a:r>
              <a:rPr lang="en-IN" sz="8800" dirty="0" smtClean="0"/>
              <a:t>Thank you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150825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Business problem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 talk in basic business problem, Company need to analyze customer and market demands so as they meet the expectations for its growth. </a:t>
            </a:r>
          </a:p>
          <a:p>
            <a:r>
              <a:rPr lang="en-US" dirty="0" smtClean="0"/>
              <a:t>Below were the main questions and scenario that we need to handle and implement its solutions.</a:t>
            </a:r>
          </a:p>
          <a:p>
            <a:r>
              <a:rPr lang="en-US" dirty="0" smtClean="0"/>
              <a:t>1. Affordability</a:t>
            </a:r>
          </a:p>
          <a:p>
            <a:r>
              <a:rPr lang="en-US" dirty="0" smtClean="0"/>
              <a:t>2. Comfort</a:t>
            </a:r>
          </a:p>
          <a:p>
            <a:r>
              <a:rPr lang="en-US" dirty="0" smtClean="0"/>
              <a:t>3. Efficiency</a:t>
            </a:r>
          </a:p>
          <a:p>
            <a:r>
              <a:rPr lang="en-US" dirty="0" smtClean="0"/>
              <a:t>4. Market trends for customer choice for Engine and its transmission</a:t>
            </a:r>
          </a:p>
          <a:p>
            <a:r>
              <a:rPr lang="en-US" dirty="0" smtClean="0"/>
              <a:t>5. Technology (Automatic or Manual)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8797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Description of the data sources used in the project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data source used in this Car prediction analysis is provided as dump for market </a:t>
            </a:r>
            <a:r>
              <a:rPr lang="en-US" dirty="0" err="1" smtClean="0"/>
              <a:t>ananlysis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This data is having multiple </a:t>
            </a:r>
            <a:r>
              <a:rPr lang="en-US" dirty="0" err="1" smtClean="0"/>
              <a:t>informations</a:t>
            </a:r>
            <a:r>
              <a:rPr lang="en-US" dirty="0" smtClean="0"/>
              <a:t> like Make, Model, Year, Engine, Fuel Type, Engine HP, </a:t>
            </a:r>
          </a:p>
          <a:p>
            <a:r>
              <a:rPr lang="en-US" dirty="0" smtClean="0"/>
              <a:t>Engine Cylinders, Transmission Type, </a:t>
            </a:r>
            <a:r>
              <a:rPr lang="en-US" dirty="0" err="1" smtClean="0"/>
              <a:t>Driven_Wheels</a:t>
            </a:r>
            <a:r>
              <a:rPr lang="en-US" dirty="0" smtClean="0"/>
              <a:t>, Number of Door, Market Category, Vehicle Size, Vehicle Style	</a:t>
            </a:r>
          </a:p>
          <a:p>
            <a:r>
              <a:rPr lang="en-US" dirty="0" smtClean="0"/>
              <a:t>highway MPG, City mpg, Popularity, MSRP through which we were going to understand How a Company can get progressed and manufacture more market demanding cars.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3536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Description of the data cleaning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duplicate or irrelevant observations.</a:t>
            </a:r>
          </a:p>
          <a:p>
            <a:r>
              <a:rPr lang="en-US" dirty="0" smtClean="0"/>
              <a:t>Remove unwanted observations from your dataset, including duplicate observations or irrelevant observations. ...</a:t>
            </a:r>
          </a:p>
          <a:p>
            <a:r>
              <a:rPr lang="en-IN" dirty="0" smtClean="0"/>
              <a:t>Handle missing data.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0571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Approach: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64008" indent="0">
              <a:buNone/>
            </a:pPr>
            <a:r>
              <a:rPr lang="en-US" dirty="0" smtClean="0"/>
              <a:t>Firstly i upload the dataset and try to understand the data and its pattern </a:t>
            </a:r>
          </a:p>
          <a:p>
            <a:pPr marL="64008" indent="0">
              <a:buNone/>
            </a:pPr>
            <a:r>
              <a:rPr lang="en-US" dirty="0" smtClean="0"/>
              <a:t>I performing  analysis on Microsoft Excel using various in-built formula of Excel and we will go step by step in finding out the answers to </a:t>
            </a:r>
          </a:p>
          <a:p>
            <a:pPr marL="64008" indent="0">
              <a:buNone/>
            </a:pPr>
            <a:r>
              <a:rPr lang="en-US" dirty="0" smtClean="0"/>
              <a:t>the questions asked related to the data set.</a:t>
            </a:r>
          </a:p>
          <a:p>
            <a:pPr marL="64008" indent="0">
              <a:buNone/>
            </a:pPr>
            <a:r>
              <a:rPr lang="en-US" dirty="0" smtClean="0"/>
              <a:t>create table use </a:t>
            </a:r>
            <a:r>
              <a:rPr lang="en-US" dirty="0" err="1" smtClean="0"/>
              <a:t>paivot,MIN</a:t>
            </a:r>
            <a:r>
              <a:rPr lang="en-US" dirty="0" smtClean="0"/>
              <a:t>, MAX, AVG, COUNTIF and other statistic formulas.</a:t>
            </a:r>
          </a:p>
          <a:p>
            <a:pPr marL="64008" indent="0">
              <a:buNone/>
            </a:pPr>
            <a:r>
              <a:rPr lang="en-US" dirty="0" smtClean="0"/>
              <a:t>draw the given task and save my answer sheet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4231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Tech-Stack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64008" indent="0">
              <a:buNone/>
            </a:pPr>
            <a:r>
              <a:rPr lang="en-IN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MS Excel</a:t>
            </a:r>
          </a:p>
          <a:p>
            <a:pPr marL="64008" indent="0">
              <a:buNone/>
            </a:pPr>
            <a:r>
              <a:rPr lang="en-IN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Internet</a:t>
            </a:r>
          </a:p>
          <a:p>
            <a:pPr marL="64008" indent="0">
              <a:buNone/>
            </a:pPr>
            <a:r>
              <a:rPr lang="en-IN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MS PowerPoint</a:t>
            </a:r>
          </a:p>
          <a:p>
            <a:pPr marL="64008" indent="0">
              <a:buNone/>
            </a:pPr>
            <a:r>
              <a:rPr lang="en-IN" b="1" dirty="0" err="1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Github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7713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Insight/Results</a:t>
            </a:r>
            <a:endParaRPr lang="en-IN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916832"/>
            <a:ext cx="5976664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6758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b="1" dirty="0" smtClean="0"/>
              <a:t/>
            </a:r>
            <a:br>
              <a:rPr lang="en-US" sz="2700" b="1" dirty="0" smtClean="0"/>
            </a:br>
            <a:r>
              <a:rPr lang="en-US" sz="2700" b="1" dirty="0"/>
              <a:t/>
            </a:r>
            <a:br>
              <a:rPr lang="en-US" sz="2700" b="1" dirty="0"/>
            </a:br>
            <a:r>
              <a:rPr lang="en-US" sz="2700" b="1" dirty="0" smtClean="0"/>
              <a:t>Task 1.A:</a:t>
            </a:r>
            <a:r>
              <a:rPr lang="en-US" sz="2700" dirty="0" smtClean="0"/>
              <a:t> Create a pivot table that shows the number of car models in each market category and their corresponding popularity scores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88840"/>
            <a:ext cx="6048672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36456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269</TotalTime>
  <Words>569</Words>
  <Application>Microsoft Office PowerPoint</Application>
  <PresentationFormat>On-screen Show (4:3)</PresentationFormat>
  <Paragraphs>68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Austin</vt:lpstr>
      <vt:lpstr> Analyzing the Impact of Car Features on Price and Profitability </vt:lpstr>
      <vt:lpstr>Project Description:</vt:lpstr>
      <vt:lpstr>Business problem</vt:lpstr>
      <vt:lpstr>Description of the data sources used in the project</vt:lpstr>
      <vt:lpstr>Description of the data cleaning</vt:lpstr>
      <vt:lpstr>Approach:</vt:lpstr>
      <vt:lpstr>Tech-Stack Used</vt:lpstr>
      <vt:lpstr>Insight/Results</vt:lpstr>
      <vt:lpstr>  Task 1.A: Create a pivot table that shows the number of car models in each market category and their corresponding popularity scores </vt:lpstr>
      <vt:lpstr> 1.1B Relationship between market category and popularity </vt:lpstr>
      <vt:lpstr>Task 2:  Create a scatter chart that plots engine power on the x-axis and price on the y-axis. Add a trendline to the chart to visualize the relationship between these variable</vt:lpstr>
      <vt:lpstr>Task 4.A: Create a pivot table that shows the average price of cars for each manufacturer</vt:lpstr>
      <vt:lpstr>Task 4.B: Create a bar chart or a horizontal stacked bar chart that visualizes the relationship between manufacturer and average price.</vt:lpstr>
      <vt:lpstr>Task 5.A: Create a scatter plot with the number of cylinders on the x-axis and highway MPG on the y-axis. Then create a trendline on the scatter plot to visually estimate the slope of the relationship and assess its significance.</vt:lpstr>
      <vt:lpstr>Task 5.B: Calculate the correlation coefficient between the number of cylinders and highway MPG to quantify the strength and direction of the relationship.</vt:lpstr>
      <vt:lpstr>Task 1: How does the distribution of car prices vary by brand and body style?</vt:lpstr>
      <vt:lpstr>Task 2: Which car brands have the highest and lowest average MSRPs, and how does this vary by body style?</vt:lpstr>
      <vt:lpstr> Task 3: How do the different feature such as transmission type affect the MSRP, and how does this vary by body style?  </vt:lpstr>
      <vt:lpstr> How does the fuel efficiency of cars vary across different body styles and model years?</vt:lpstr>
      <vt:lpstr>   How does the car's horsepower, MPG, and price vary across different Brands?  </vt:lpstr>
      <vt:lpstr>Dashboard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RUCHITA</dc:creator>
  <cp:lastModifiedBy>RUCHITA</cp:lastModifiedBy>
  <cp:revision>27</cp:revision>
  <dcterms:created xsi:type="dcterms:W3CDTF">2023-05-05T12:50:08Z</dcterms:created>
  <dcterms:modified xsi:type="dcterms:W3CDTF">2023-05-05T17:19:41Z</dcterms:modified>
</cp:coreProperties>
</file>