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8" r:id="rId5"/>
    <p:sldId id="261" r:id="rId6"/>
    <p:sldId id="263" r:id="rId7"/>
    <p:sldId id="272" r:id="rId8"/>
    <p:sldId id="264" r:id="rId9"/>
    <p:sldId id="273" r:id="rId10"/>
    <p:sldId id="274" r:id="rId11"/>
    <p:sldId id="275" r:id="rId12"/>
    <p:sldId id="276" r:id="rId13"/>
    <p:sldId id="277" r:id="rId14"/>
    <p:sldId id="259" r:id="rId15"/>
    <p:sldId id="269" r:id="rId16"/>
    <p:sldId id="270" r:id="rId17"/>
    <p:sldId id="271"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513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4726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15949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23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18CB6-D76B-4AD2-A239-67E9466D401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8078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518CB6-D76B-4AD2-A239-67E9466D401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0120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518CB6-D76B-4AD2-A239-67E9466D401F}" type="datetimeFigureOut">
              <a:rPr lang="en-IN" smtClean="0"/>
              <a:t>11-06-2022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352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518CB6-D76B-4AD2-A239-67E9466D401F}" type="datetimeFigureOut">
              <a:rPr lang="en-IN" smtClean="0"/>
              <a:t>11-06-2022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3272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18CB6-D76B-4AD2-A239-67E9466D401F}" type="datetimeFigureOut">
              <a:rPr lang="en-IN" smtClean="0"/>
              <a:t>11-06-2022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4149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529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4361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8CB6-D76B-4AD2-A239-67E9466D401F}" type="datetimeFigureOut">
              <a:rPr lang="en-IN" smtClean="0"/>
              <a:t>11-06-2022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0B4-D8E3-491D-899E-26EE6780E53C}" type="slidenum">
              <a:rPr lang="en-IN" smtClean="0"/>
              <a:t>‹#›</a:t>
            </a:fld>
            <a:endParaRPr lang="en-IN"/>
          </a:p>
        </p:txBody>
      </p:sp>
    </p:spTree>
    <p:extLst>
      <p:ext uri="{BB962C8B-B14F-4D97-AF65-F5344CB8AC3E}">
        <p14:creationId xmlns:p14="http://schemas.microsoft.com/office/powerpoint/2010/main" val="70785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836712"/>
            <a:ext cx="7342584" cy="3890863"/>
          </a:xfrm>
        </p:spPr>
        <p:txBody>
          <a:bodyPr>
            <a:normAutofit/>
          </a:bodyPr>
          <a:lstStyle/>
          <a:p>
            <a:r>
              <a:rPr lang="en-US" sz="4800" dirty="0" smtClean="0">
                <a:solidFill>
                  <a:schemeClr val="tx2">
                    <a:lumMod val="75000"/>
                  </a:schemeClr>
                </a:solidFill>
              </a:rPr>
              <a:t>Car price </a:t>
            </a:r>
            <a:r>
              <a:rPr lang="en-US" sz="4800" dirty="0" err="1" smtClean="0">
                <a:solidFill>
                  <a:schemeClr val="tx2">
                    <a:lumMod val="75000"/>
                  </a:schemeClr>
                </a:solidFill>
              </a:rPr>
              <a:t>pridection</a:t>
            </a:r>
            <a:r>
              <a:rPr lang="en-US" dirty="0" smtClean="0"/>
              <a:t/>
            </a:r>
            <a:br>
              <a:rPr lang="en-US" dirty="0" smtClean="0"/>
            </a:br>
            <a:r>
              <a:rPr lang="en-US" dirty="0"/>
              <a:t/>
            </a:r>
            <a:br>
              <a:rPr lang="en-US" dirty="0"/>
            </a:br>
            <a:r>
              <a:rPr lang="en-US" sz="2400" dirty="0" smtClean="0"/>
              <a:t>Presented by :-</a:t>
            </a:r>
            <a:r>
              <a:rPr lang="en-US" sz="3200" dirty="0" smtClean="0"/>
              <a:t> </a:t>
            </a:r>
            <a:r>
              <a:rPr lang="en-US" sz="3200" dirty="0" err="1" smtClean="0"/>
              <a:t>Ruchita</a:t>
            </a:r>
            <a:r>
              <a:rPr lang="en-US" sz="3200" dirty="0" smtClean="0"/>
              <a:t> </a:t>
            </a:r>
            <a:r>
              <a:rPr lang="en-US" sz="3200" dirty="0" err="1"/>
              <a:t>P</a:t>
            </a:r>
            <a:r>
              <a:rPr lang="en-US" sz="3200" dirty="0" err="1" smtClean="0"/>
              <a:t>armar</a:t>
            </a:r>
            <a:endParaRPr lang="en-IN" dirty="0"/>
          </a:p>
        </p:txBody>
      </p:sp>
    </p:spTree>
    <p:extLst>
      <p:ext uri="{BB962C8B-B14F-4D97-AF65-F5344CB8AC3E}">
        <p14:creationId xmlns:p14="http://schemas.microsoft.com/office/powerpoint/2010/main" val="102435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6336704"/>
          </a:xfrm>
        </p:spPr>
        <p:txBody>
          <a:bodyPr/>
          <a:lstStyle/>
          <a:p>
            <a:pPr marL="0" indent="0">
              <a:buNone/>
            </a:pPr>
            <a:r>
              <a:rPr lang="en-IN" sz="1600" dirty="0" smtClean="0"/>
              <a:t>With below we able to check that </a:t>
            </a:r>
            <a:r>
              <a:rPr lang="en-US" sz="1600" dirty="0"/>
              <a:t>J</a:t>
            </a:r>
            <a:r>
              <a:rPr lang="en-US" sz="1600" dirty="0" smtClean="0"/>
              <a:t>aguar, </a:t>
            </a:r>
            <a:r>
              <a:rPr lang="en-US" sz="1600" dirty="0" err="1"/>
              <a:t>B</a:t>
            </a:r>
            <a:r>
              <a:rPr lang="en-US" sz="1600" dirty="0" err="1" smtClean="0"/>
              <a:t>uich</a:t>
            </a:r>
            <a:r>
              <a:rPr lang="en-US" sz="1600" dirty="0" smtClean="0"/>
              <a:t>, </a:t>
            </a:r>
            <a:r>
              <a:rPr lang="en-US" sz="1600" dirty="0" err="1"/>
              <a:t>P</a:t>
            </a:r>
            <a:r>
              <a:rPr lang="en-US" sz="1600" dirty="0" err="1" smtClean="0"/>
              <a:t>orsche,bmw</a:t>
            </a:r>
            <a:r>
              <a:rPr lang="en-US" sz="1600" dirty="0" smtClean="0"/>
              <a:t> </a:t>
            </a:r>
            <a:r>
              <a:rPr lang="en-US" sz="1600" dirty="0"/>
              <a:t>are most costly car and </a:t>
            </a:r>
            <a:r>
              <a:rPr lang="en-US" sz="1600" dirty="0"/>
              <a:t>C</a:t>
            </a:r>
            <a:r>
              <a:rPr lang="en-US" sz="1600" dirty="0" smtClean="0"/>
              <a:t>hevrolet </a:t>
            </a:r>
            <a:r>
              <a:rPr lang="en-US" sz="1600" dirty="0"/>
              <a:t>list price </a:t>
            </a:r>
            <a:r>
              <a:rPr lang="en-US" sz="1600" dirty="0" smtClean="0"/>
              <a:t>car.</a:t>
            </a:r>
            <a:endParaRPr lang="en-IN" sz="1600" dirty="0" smtClean="0"/>
          </a:p>
          <a:p>
            <a:pPr marL="0" indent="0">
              <a:buNone/>
            </a:pPr>
            <a:endParaRPr lang="en-IN"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766763"/>
            <a:ext cx="645795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55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1800" b="1" dirty="0" smtClean="0"/>
              <a:t>Co-Relation</a:t>
            </a:r>
            <a:r>
              <a:rPr lang="en-IN" sz="1800" dirty="0" smtClean="0"/>
              <a:t> - </a:t>
            </a:r>
            <a:r>
              <a:rPr lang="en-US" sz="1600" dirty="0"/>
              <a:t>Correlation of price with independent variables:</a:t>
            </a:r>
          </a:p>
          <a:p>
            <a:r>
              <a:rPr lang="en-US" sz="1600" dirty="0"/>
              <a:t>Price is highly (positively) correlated with wheelbase, </a:t>
            </a:r>
            <a:r>
              <a:rPr lang="en-US" sz="1600" dirty="0" err="1"/>
              <a:t>carlength</a:t>
            </a:r>
            <a:r>
              <a:rPr lang="en-US" sz="1600" dirty="0"/>
              <a:t>, </a:t>
            </a:r>
            <a:r>
              <a:rPr lang="en-US" sz="1600" dirty="0" err="1"/>
              <a:t>carwidth</a:t>
            </a:r>
            <a:r>
              <a:rPr lang="en-US" sz="1600" dirty="0"/>
              <a:t>, </a:t>
            </a:r>
            <a:r>
              <a:rPr lang="en-US" sz="1600" dirty="0" err="1"/>
              <a:t>curbweight</a:t>
            </a:r>
            <a:r>
              <a:rPr lang="en-US" sz="1600" dirty="0"/>
              <a:t>, </a:t>
            </a:r>
            <a:r>
              <a:rPr lang="en-US" sz="1600" dirty="0" err="1"/>
              <a:t>enginesize</a:t>
            </a:r>
            <a:r>
              <a:rPr lang="en-US" sz="1600" dirty="0"/>
              <a:t>, horsepower (notice how all of these variables represent the size/weight/engine power of the car</a:t>
            </a:r>
            <a:r>
              <a:rPr lang="en-US" sz="1600" dirty="0" smtClean="0"/>
              <a:t>)</a:t>
            </a:r>
          </a:p>
          <a:p>
            <a:endParaRPr lang="en-US" sz="1600" dirty="0"/>
          </a:p>
          <a:p>
            <a:pPr marL="0" indent="0">
              <a:buNone/>
            </a:pPr>
            <a:r>
              <a:rPr lang="en-US" sz="1600" dirty="0" smtClean="0"/>
              <a:t> Correlation </a:t>
            </a:r>
            <a:r>
              <a:rPr lang="en-US" sz="1600" dirty="0"/>
              <a:t>among independent variables:</a:t>
            </a:r>
          </a:p>
          <a:p>
            <a:r>
              <a:rPr lang="en-US" sz="1600" dirty="0"/>
              <a:t>Many independent variables are highly correlated (look at the top-left part of matrix): wheelbase, </a:t>
            </a:r>
            <a:r>
              <a:rPr lang="en-US" sz="1600" dirty="0" err="1"/>
              <a:t>carlength</a:t>
            </a:r>
            <a:r>
              <a:rPr lang="en-US" sz="1600" dirty="0"/>
              <a:t>, </a:t>
            </a:r>
            <a:r>
              <a:rPr lang="en-US" sz="1600" dirty="0" err="1"/>
              <a:t>curbweight</a:t>
            </a:r>
            <a:r>
              <a:rPr lang="en-US" sz="1600" dirty="0"/>
              <a:t>, </a:t>
            </a:r>
            <a:r>
              <a:rPr lang="en-US" sz="1600" dirty="0" err="1"/>
              <a:t>enginesize</a:t>
            </a:r>
            <a:r>
              <a:rPr lang="en-US" sz="1600" dirty="0"/>
              <a:t> etc. are all measures of 'size/weight', and are positively correlated</a:t>
            </a:r>
          </a:p>
          <a:p>
            <a:r>
              <a:rPr lang="en-US" sz="1600" dirty="0"/>
              <a:t>Thus, while building the model, we'll have to pay attention to </a:t>
            </a:r>
            <a:r>
              <a:rPr lang="en-US" sz="1600" dirty="0" smtClean="0"/>
              <a:t>multi-</a:t>
            </a:r>
            <a:r>
              <a:rPr lang="en-US" sz="1600" dirty="0" err="1" smtClean="0"/>
              <a:t>collinearity</a:t>
            </a:r>
            <a:r>
              <a:rPr lang="en-US" sz="1600" dirty="0" smtClean="0"/>
              <a:t> </a:t>
            </a:r>
            <a:r>
              <a:rPr lang="en-US" sz="1600" dirty="0"/>
              <a:t>(especially linear models, such as linear and logistic regression, suffer more from </a:t>
            </a:r>
            <a:r>
              <a:rPr lang="en-US" sz="1600" dirty="0" smtClean="0"/>
              <a:t>multi-</a:t>
            </a:r>
            <a:r>
              <a:rPr lang="en-US" sz="1600" dirty="0" err="1" smtClean="0"/>
              <a:t>collinearity</a:t>
            </a:r>
            <a:r>
              <a:rPr lang="en-US" sz="1600" dirty="0" smtClean="0"/>
              <a:t>).</a:t>
            </a:r>
          </a:p>
          <a:p>
            <a:endParaRPr lang="en-US" sz="1600" dirty="0"/>
          </a:p>
          <a:p>
            <a:pPr marL="0" indent="0">
              <a:buNone/>
            </a:pPr>
            <a:r>
              <a:rPr lang="en-US" sz="1600" dirty="0" smtClean="0"/>
              <a:t>We'll </a:t>
            </a:r>
            <a:r>
              <a:rPr lang="en-US" sz="1600" dirty="0"/>
              <a:t>have to pay attention to </a:t>
            </a:r>
            <a:r>
              <a:rPr lang="en-US" sz="1600" dirty="0" smtClean="0"/>
              <a:t>multi-</a:t>
            </a:r>
            <a:r>
              <a:rPr lang="en-US" sz="1600" dirty="0" err="1" smtClean="0"/>
              <a:t>collinearity</a:t>
            </a:r>
            <a:r>
              <a:rPr lang="en-US" sz="1600" dirty="0" smtClean="0"/>
              <a:t> </a:t>
            </a:r>
            <a:r>
              <a:rPr lang="en-US" sz="1600" dirty="0"/>
              <a:t>(especially linear models, such as linear and logistic regression, suffer more from </a:t>
            </a:r>
            <a:r>
              <a:rPr lang="en-US" sz="1600" dirty="0" smtClean="0"/>
              <a:t>multi-</a:t>
            </a:r>
            <a:r>
              <a:rPr lang="en-US" sz="1600" dirty="0" err="1" smtClean="0"/>
              <a:t>collinearity</a:t>
            </a:r>
            <a:r>
              <a:rPr lang="en-US" sz="1600" dirty="0" smtClean="0"/>
              <a:t>).</a:t>
            </a:r>
          </a:p>
          <a:p>
            <a:pPr marL="0" indent="0">
              <a:buNone/>
            </a:pPr>
            <a:endParaRPr lang="en-US" sz="1600" dirty="0"/>
          </a:p>
          <a:p>
            <a:pPr marL="0" indent="0">
              <a:buNone/>
            </a:pPr>
            <a:r>
              <a:rPr lang="en-US" sz="1600" dirty="0" smtClean="0"/>
              <a:t>Now when extract company name  </a:t>
            </a:r>
            <a:r>
              <a:rPr lang="en-IN" sz="1600" dirty="0"/>
              <a:t>from the column </a:t>
            </a:r>
            <a:r>
              <a:rPr lang="en-IN" sz="1600" dirty="0" err="1"/>
              <a:t>CarName</a:t>
            </a:r>
            <a:r>
              <a:rPr lang="en-IN" sz="1600" dirty="0" smtClean="0"/>
              <a:t>. Notice that the </a:t>
            </a:r>
            <a:r>
              <a:rPr lang="en-US" sz="1600" dirty="0" smtClean="0"/>
              <a:t> </a:t>
            </a:r>
            <a:r>
              <a:rPr lang="en-US" sz="1600" dirty="0" err="1"/>
              <a:t>carname</a:t>
            </a:r>
            <a:r>
              <a:rPr lang="en-US" sz="1600" dirty="0"/>
              <a:t> is what occurs before a space, e.g. </a:t>
            </a:r>
            <a:r>
              <a:rPr lang="en-US" sz="1600" dirty="0" err="1"/>
              <a:t>alfa-romero</a:t>
            </a:r>
            <a:r>
              <a:rPr lang="en-US" sz="1600" dirty="0"/>
              <a:t>, </a:t>
            </a:r>
            <a:r>
              <a:rPr lang="en-US" sz="1600" dirty="0" err="1"/>
              <a:t>audi</a:t>
            </a:r>
            <a:r>
              <a:rPr lang="en-US" sz="1600" dirty="0"/>
              <a:t>, </a:t>
            </a:r>
            <a:r>
              <a:rPr lang="en-US" sz="1600" dirty="0" err="1"/>
              <a:t>chevrolet</a:t>
            </a:r>
            <a:r>
              <a:rPr lang="en-US" sz="1600" dirty="0"/>
              <a:t>, dodge, </a:t>
            </a:r>
            <a:r>
              <a:rPr lang="en-US" sz="1600" dirty="0" err="1"/>
              <a:t>bmx</a:t>
            </a:r>
            <a:r>
              <a:rPr lang="en-US" sz="1600" dirty="0"/>
              <a:t> </a:t>
            </a:r>
            <a:r>
              <a:rPr lang="en-US" sz="1600" dirty="0" smtClean="0"/>
              <a:t>etc. Thus</a:t>
            </a:r>
            <a:r>
              <a:rPr lang="en-US" sz="1600" dirty="0"/>
              <a:t>, we need to simply extract the string before a space. There are multiple ways to do that.</a:t>
            </a:r>
          </a:p>
          <a:p>
            <a:pPr marL="0" indent="0">
              <a:buNone/>
            </a:pPr>
            <a:endParaRPr lang="en-US" sz="1600" dirty="0" smtClean="0"/>
          </a:p>
          <a:p>
            <a:pPr marL="0" indent="0">
              <a:buNone/>
            </a:pPr>
            <a:r>
              <a:rPr lang="en-US" sz="1600" dirty="0" smtClean="0"/>
              <a:t>So let's </a:t>
            </a:r>
            <a:r>
              <a:rPr lang="en-US" sz="1600" dirty="0"/>
              <a:t>create a new column to store the </a:t>
            </a:r>
            <a:r>
              <a:rPr lang="en-US" sz="1600" dirty="0" smtClean="0"/>
              <a:t>company </a:t>
            </a:r>
            <a:r>
              <a:rPr lang="en-US" sz="1600" dirty="0"/>
              <a:t>name and check whether it looks okay.</a:t>
            </a:r>
          </a:p>
        </p:txBody>
      </p:sp>
    </p:spTree>
    <p:extLst>
      <p:ext uri="{BB962C8B-B14F-4D97-AF65-F5344CB8AC3E}">
        <p14:creationId xmlns:p14="http://schemas.microsoft.com/office/powerpoint/2010/main" val="59525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649491"/>
          </a:xfrm>
        </p:spPr>
        <p:txBody>
          <a:bodyPr>
            <a:normAutofit/>
          </a:bodyPr>
          <a:lstStyle/>
          <a:p>
            <a:pPr marL="0" indent="0">
              <a:buNone/>
            </a:pPr>
            <a:r>
              <a:rPr lang="en-US" sz="1600" dirty="0" smtClean="0"/>
              <a:t>Some </a:t>
            </a:r>
            <a:r>
              <a:rPr lang="en-US" sz="1600" dirty="0"/>
              <a:t>car-company names are misspelled - </a:t>
            </a:r>
            <a:r>
              <a:rPr lang="en-US" sz="1600" dirty="0" err="1"/>
              <a:t>vw</a:t>
            </a:r>
            <a:r>
              <a:rPr lang="en-US" sz="1600" dirty="0"/>
              <a:t> and </a:t>
            </a:r>
            <a:r>
              <a:rPr lang="en-US" sz="1600" dirty="0" err="1"/>
              <a:t>vokswagen</a:t>
            </a:r>
            <a:r>
              <a:rPr lang="en-US" sz="1600" dirty="0"/>
              <a:t> should be </a:t>
            </a:r>
            <a:r>
              <a:rPr lang="en-US" sz="1600" dirty="0" err="1"/>
              <a:t>volkswagen</a:t>
            </a:r>
            <a:r>
              <a:rPr lang="en-US" sz="1600" dirty="0"/>
              <a:t>, </a:t>
            </a:r>
            <a:r>
              <a:rPr lang="en-US" sz="1600" dirty="0" err="1"/>
              <a:t>porcshce</a:t>
            </a:r>
            <a:r>
              <a:rPr lang="en-US" sz="1600" dirty="0"/>
              <a:t> should be </a:t>
            </a:r>
            <a:r>
              <a:rPr lang="en-US" sz="1600" dirty="0"/>
              <a:t>P</a:t>
            </a:r>
            <a:r>
              <a:rPr lang="en-US" sz="1600" dirty="0" smtClean="0"/>
              <a:t>orsche</a:t>
            </a:r>
            <a:r>
              <a:rPr lang="en-US" sz="1600" dirty="0"/>
              <a:t>, </a:t>
            </a:r>
            <a:r>
              <a:rPr lang="en-US" sz="1600" dirty="0" err="1" smtClean="0"/>
              <a:t>Toyouta</a:t>
            </a:r>
            <a:r>
              <a:rPr lang="en-US" sz="1600" dirty="0" smtClean="0"/>
              <a:t> </a:t>
            </a:r>
            <a:r>
              <a:rPr lang="en-US" sz="1600" dirty="0"/>
              <a:t>should be </a:t>
            </a:r>
            <a:r>
              <a:rPr lang="en-US" sz="1600" dirty="0" err="1"/>
              <a:t>toyota</a:t>
            </a:r>
            <a:r>
              <a:rPr lang="en-US" sz="1600" dirty="0"/>
              <a:t>, Nissan should be </a:t>
            </a:r>
            <a:r>
              <a:rPr lang="en-US" sz="1600" dirty="0" err="1"/>
              <a:t>nissan</a:t>
            </a:r>
            <a:r>
              <a:rPr lang="en-US" sz="1600" dirty="0"/>
              <a:t>, </a:t>
            </a:r>
            <a:r>
              <a:rPr lang="en-US" sz="1600" dirty="0" err="1"/>
              <a:t>maxda</a:t>
            </a:r>
            <a:r>
              <a:rPr lang="en-US" sz="1600" dirty="0"/>
              <a:t> should be </a:t>
            </a:r>
            <a:r>
              <a:rPr lang="en-US" sz="1600" dirty="0" err="1"/>
              <a:t>mazda</a:t>
            </a:r>
            <a:r>
              <a:rPr lang="en-US" sz="1600" dirty="0"/>
              <a:t> etc</a:t>
            </a:r>
            <a:r>
              <a:rPr lang="en-US" sz="1600" dirty="0" smtClean="0"/>
              <a:t>. </a:t>
            </a:r>
            <a:r>
              <a:rPr lang="en-US" sz="1600" dirty="0"/>
              <a:t>This is a data quality issue, let's solve it</a:t>
            </a:r>
            <a:r>
              <a:rPr lang="en-US" sz="1600" dirty="0" smtClean="0"/>
              <a:t>.</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IN" sz="16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804361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36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000" b="1" dirty="0"/>
              <a:t>Data </a:t>
            </a:r>
            <a:r>
              <a:rPr lang="en-IN" sz="2000" b="1" dirty="0" smtClean="0"/>
              <a:t>Preparation</a:t>
            </a:r>
            <a:r>
              <a:rPr lang="en-IN" sz="2000" dirty="0" smtClean="0"/>
              <a:t> - </a:t>
            </a:r>
            <a:r>
              <a:rPr lang="en-US" sz="1600" dirty="0"/>
              <a:t>Let's now prepare the data and build the model</a:t>
            </a:r>
            <a:r>
              <a:rPr lang="en-US" sz="1600" dirty="0" smtClean="0"/>
              <a:t>.</a:t>
            </a:r>
          </a:p>
          <a:p>
            <a:pPr marL="0" indent="0">
              <a:buNone/>
            </a:pPr>
            <a:r>
              <a:rPr lang="en-IN" sz="1800" dirty="0"/>
              <a:t>Model Building and </a:t>
            </a:r>
            <a:r>
              <a:rPr lang="en-IN" sz="1800" dirty="0" smtClean="0"/>
              <a:t>Evaluation – </a:t>
            </a:r>
          </a:p>
          <a:p>
            <a:pPr marL="0" indent="0">
              <a:buNone/>
            </a:pPr>
            <a:r>
              <a:rPr lang="en-IN" sz="1800" dirty="0"/>
              <a:t>	</a:t>
            </a:r>
            <a:r>
              <a:rPr lang="en-IN" sz="1800" dirty="0" smtClean="0"/>
              <a:t>1. </a:t>
            </a:r>
            <a:r>
              <a:rPr lang="en-IN" sz="1800" b="1" dirty="0" smtClean="0"/>
              <a:t>Linear Regression</a:t>
            </a:r>
            <a:r>
              <a:rPr lang="en-IN" sz="1800" dirty="0"/>
              <a:t> </a:t>
            </a:r>
            <a:r>
              <a:rPr lang="en-IN" sz="1800" dirty="0" smtClean="0"/>
              <a:t>- </a:t>
            </a:r>
            <a:r>
              <a:rPr lang="en-US" sz="1800" dirty="0"/>
              <a:t>Let's now try predicting car prices, a dataset using linear </a:t>
            </a:r>
            <a:r>
              <a:rPr lang="en-US" sz="1800" dirty="0" smtClean="0"/>
              <a:t>regression.</a:t>
            </a:r>
          </a:p>
          <a:p>
            <a:pPr marL="0" indent="0">
              <a:buNone/>
            </a:pPr>
            <a:r>
              <a:rPr lang="en-US" sz="1800" dirty="0"/>
              <a:t>	</a:t>
            </a:r>
            <a:r>
              <a:rPr lang="en-US" sz="1800" dirty="0" smtClean="0"/>
              <a:t>2. </a:t>
            </a:r>
            <a:r>
              <a:rPr lang="en-IN" sz="1800" b="1" dirty="0" smtClean="0"/>
              <a:t>Ridge </a:t>
            </a:r>
            <a:r>
              <a:rPr lang="en-IN" sz="1800" b="1" dirty="0"/>
              <a:t>and Lasso </a:t>
            </a:r>
            <a:r>
              <a:rPr lang="en-IN" sz="1800" b="1" dirty="0" smtClean="0"/>
              <a:t>Regression - </a:t>
            </a:r>
            <a:r>
              <a:rPr lang="en-US" sz="1800" dirty="0"/>
              <a:t>Let's now try predicting car prices, a dataset used in simple linear regression, to perform ridge and lasso regression</a:t>
            </a:r>
            <a:r>
              <a:rPr lang="en-US" sz="1800" dirty="0" smtClean="0"/>
              <a:t>.</a:t>
            </a:r>
          </a:p>
          <a:p>
            <a:pPr marL="0" indent="0">
              <a:buNone/>
            </a:pPr>
            <a:r>
              <a:rPr lang="en-IN" sz="1800" dirty="0" smtClean="0"/>
              <a:t>a. Ridge Regression</a:t>
            </a:r>
          </a:p>
          <a:p>
            <a:pPr marL="0" indent="0">
              <a:buNone/>
            </a:pPr>
            <a:r>
              <a:rPr lang="en-IN" sz="1800" dirty="0" smtClean="0"/>
              <a:t>b. Lasso</a:t>
            </a:r>
            <a:endParaRPr lang="en-IN" sz="1800" dirty="0"/>
          </a:p>
        </p:txBody>
      </p:sp>
    </p:spTree>
    <p:extLst>
      <p:ext uri="{BB962C8B-B14F-4D97-AF65-F5344CB8AC3E}">
        <p14:creationId xmlns:p14="http://schemas.microsoft.com/office/powerpoint/2010/main" val="342043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fontScale="77500" lnSpcReduction="20000"/>
          </a:bodyPr>
          <a:lstStyle/>
          <a:p>
            <a:pPr marL="0" indent="0">
              <a:buNone/>
            </a:pPr>
            <a:r>
              <a:rPr lang="en-US" sz="2800" dirty="0" smtClean="0"/>
              <a:t>Data </a:t>
            </a:r>
            <a:r>
              <a:rPr lang="en-US" sz="2800" dirty="0"/>
              <a:t>visualization is easy to perform EDA which makes it easy to make others understand our analysis</a:t>
            </a:r>
            <a:r>
              <a:rPr lang="en-US" sz="2800" dirty="0" smtClean="0"/>
              <a:t>.</a:t>
            </a:r>
          </a:p>
          <a:p>
            <a:pPr marL="0" indent="0">
              <a:buNone/>
            </a:pPr>
            <a:r>
              <a:rPr lang="en-IN" sz="2600" dirty="0" smtClean="0"/>
              <a:t>Lets start with understanding of Data which directly guide the business for the customers retentions with below steps.</a:t>
            </a:r>
            <a:endParaRPr lang="en-IN" sz="2400" dirty="0" smtClean="0"/>
          </a:p>
          <a:p>
            <a:pPr marL="457200" indent="-457200">
              <a:buAutoNum type="arabicPeriod"/>
            </a:pPr>
            <a:r>
              <a:rPr lang="en-IN" sz="2300" dirty="0" smtClean="0"/>
              <a:t>How often customer visiting &amp; switching E-Commerce portal.</a:t>
            </a:r>
          </a:p>
          <a:p>
            <a:pPr marL="457200" indent="-457200">
              <a:buAutoNum type="arabicPeriod"/>
            </a:pPr>
            <a:r>
              <a:rPr lang="en-IN" sz="2300" dirty="0" smtClean="0"/>
              <a:t>When they were visiting like any festive seasons.</a:t>
            </a:r>
          </a:p>
          <a:p>
            <a:pPr marL="457200" indent="-457200">
              <a:buAutoNum type="arabicPeriod"/>
            </a:pPr>
            <a:r>
              <a:rPr lang="en-IN" sz="2300" dirty="0" smtClean="0"/>
              <a:t>Are they looking for Brand products, offers, discounts, etc.</a:t>
            </a:r>
          </a:p>
          <a:p>
            <a:pPr marL="457200" indent="-457200">
              <a:buAutoNum type="arabicPeriod"/>
            </a:pPr>
            <a:r>
              <a:rPr lang="en-IN" sz="2300" dirty="0" smtClean="0"/>
              <a:t>Are they recommending product reviews before finalization.</a:t>
            </a:r>
          </a:p>
          <a:p>
            <a:pPr marL="457200" indent="-457200">
              <a:buAutoNum type="arabicPeriod"/>
            </a:pPr>
            <a:r>
              <a:rPr lang="en-IN" sz="2300" dirty="0" smtClean="0"/>
              <a:t>Preferred mode of payment </a:t>
            </a:r>
            <a:r>
              <a:rPr lang="en-IN" sz="2300" dirty="0" err="1" smtClean="0"/>
              <a:t>CoD</a:t>
            </a:r>
            <a:r>
              <a:rPr lang="en-IN" sz="2300" dirty="0" smtClean="0"/>
              <a:t>, debit or credit card, online, UPI, any wallet.</a:t>
            </a:r>
          </a:p>
          <a:p>
            <a:pPr marL="457200" indent="-457200">
              <a:buAutoNum type="arabicPeriod"/>
            </a:pPr>
            <a:r>
              <a:rPr lang="en-IN" sz="2300" dirty="0" smtClean="0"/>
              <a:t>Why did they switching from their first choice product or brand and ordering other available options after comparisons.</a:t>
            </a:r>
          </a:p>
          <a:p>
            <a:pPr marL="457200" indent="-457200">
              <a:buAutoNum type="arabicPeriod"/>
            </a:pPr>
            <a:r>
              <a:rPr lang="en-IN" sz="2300" dirty="0" smtClean="0"/>
              <a:t>Are they looking for any specific sellers</a:t>
            </a:r>
          </a:p>
          <a:p>
            <a:pPr marL="457200" indent="-457200">
              <a:buAutoNum type="arabicPeriod"/>
            </a:pPr>
            <a:r>
              <a:rPr lang="en-IN" sz="2300" dirty="0" smtClean="0"/>
              <a:t>Level of concerned of their personal information </a:t>
            </a:r>
            <a:r>
              <a:rPr lang="en-IN" sz="2300" dirty="0" err="1" smtClean="0"/>
              <a:t>i.e</a:t>
            </a:r>
            <a:r>
              <a:rPr lang="en-IN" sz="2300" dirty="0" smtClean="0"/>
              <a:t>  Privacy.</a:t>
            </a:r>
          </a:p>
          <a:p>
            <a:pPr marL="457200" indent="-457200">
              <a:buAutoNum type="arabicPeriod"/>
            </a:pPr>
            <a:r>
              <a:rPr lang="en-IN" sz="2300" dirty="0" smtClean="0"/>
              <a:t>What they prefer between Early delivery, best price, quality, reviews, recommendations. </a:t>
            </a:r>
            <a:endParaRPr lang="en-IN" sz="2300" dirty="0"/>
          </a:p>
        </p:txBody>
      </p:sp>
    </p:spTree>
    <p:extLst>
      <p:ext uri="{BB962C8B-B14F-4D97-AF65-F5344CB8AC3E}">
        <p14:creationId xmlns:p14="http://schemas.microsoft.com/office/powerpoint/2010/main" val="347759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276872"/>
            <a:ext cx="7677150" cy="3960439"/>
          </a:xfrm>
        </p:spPr>
      </p:pic>
    </p:spTree>
    <p:extLst>
      <p:ext uri="{BB962C8B-B14F-4D97-AF65-F5344CB8AC3E}">
        <p14:creationId xmlns:p14="http://schemas.microsoft.com/office/powerpoint/2010/main" val="347759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a:t>
            </a:r>
            <a:r>
              <a:rPr lang="en-US" dirty="0" smtClean="0"/>
              <a:t>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276872"/>
            <a:ext cx="7992887" cy="3261370"/>
          </a:xfrm>
        </p:spPr>
      </p:pic>
    </p:spTree>
    <p:extLst>
      <p:ext uri="{BB962C8B-B14F-4D97-AF65-F5344CB8AC3E}">
        <p14:creationId xmlns:p14="http://schemas.microsoft.com/office/powerpoint/2010/main" val="10920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lstStyle/>
          <a:p>
            <a:pPr marL="0" indent="0">
              <a:buNone/>
            </a:pPr>
            <a:r>
              <a:rPr lang="en-IN" sz="2400" dirty="0" smtClean="0"/>
              <a:t>Below graph is showing quickly customer is able to complete their purchase</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924944"/>
            <a:ext cx="8640960" cy="3282224"/>
          </a:xfrm>
          <a:prstGeom prst="rect">
            <a:avLst/>
          </a:prstGeom>
        </p:spPr>
      </p:pic>
    </p:spTree>
    <p:extLst>
      <p:ext uri="{BB962C8B-B14F-4D97-AF65-F5344CB8AC3E}">
        <p14:creationId xmlns:p14="http://schemas.microsoft.com/office/powerpoint/2010/main" val="221461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fontScale="92500" lnSpcReduction="20000"/>
          </a:bodyPr>
          <a:lstStyle/>
          <a:p>
            <a:r>
              <a:rPr lang="en-US" sz="2000" dirty="0" smtClean="0"/>
              <a:t>Retention’s conclusion </a:t>
            </a:r>
            <a:r>
              <a:rPr lang="en-US" sz="2000" dirty="0"/>
              <a:t>is about keeping your current consumers </a:t>
            </a:r>
            <a:r>
              <a:rPr lang="en-US" sz="2000" dirty="0" smtClean="0"/>
              <a:t>happy, so as they feel </a:t>
            </a:r>
            <a:r>
              <a:rPr lang="en-US" sz="2000" dirty="0"/>
              <a:t>more </a:t>
            </a:r>
            <a:r>
              <a:rPr lang="en-US" sz="2000" dirty="0" smtClean="0"/>
              <a:t>convenient </a:t>
            </a:r>
            <a:r>
              <a:rPr lang="en-US" sz="2000" dirty="0"/>
              <a:t>to stay with </a:t>
            </a:r>
            <a:r>
              <a:rPr lang="en-US" sz="2000" dirty="0" smtClean="0"/>
              <a:t>us </a:t>
            </a:r>
            <a:r>
              <a:rPr lang="en-US" sz="2000" dirty="0"/>
              <a:t>than to buy from a competitor</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IN" sz="2000" dirty="0" smtClean="0"/>
          </a:p>
          <a:p>
            <a:pPr marL="0" indent="0">
              <a:buNone/>
            </a:pPr>
            <a:endParaRPr lang="en-IN" sz="2000" dirty="0"/>
          </a:p>
          <a:p>
            <a:pPr marL="0" indent="0">
              <a:buNone/>
            </a:pPr>
            <a:r>
              <a:rPr lang="en-IN" sz="2000" dirty="0" smtClean="0"/>
              <a:t>Hopefully </a:t>
            </a:r>
            <a:r>
              <a:rPr lang="en-IN" sz="2000" dirty="0"/>
              <a:t>the Strategies above will enlighten us with new ideas to approach the goal of Customer Retention</a:t>
            </a:r>
            <a:r>
              <a:rPr lang="en-IN" sz="2000" dirty="0" smtClean="0"/>
              <a:t>.</a:t>
            </a:r>
            <a:endParaRPr lang="en-US" sz="2000" dirty="0" smtClean="0"/>
          </a:p>
          <a:p>
            <a:endParaRPr lang="en-I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17" y="2204864"/>
            <a:ext cx="6768752" cy="3267075"/>
          </a:xfrm>
          <a:prstGeom prst="rect">
            <a:avLst/>
          </a:prstGeom>
        </p:spPr>
      </p:pic>
    </p:spTree>
    <p:extLst>
      <p:ext uri="{BB962C8B-B14F-4D97-AF65-F5344CB8AC3E}">
        <p14:creationId xmlns:p14="http://schemas.microsoft.com/office/powerpoint/2010/main" val="27995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8229600" cy="4525963"/>
          </a:xfrm>
        </p:spPr>
        <p:txBody>
          <a:bodyPr/>
          <a:lstStyle/>
          <a:p>
            <a:pPr marL="2286000" lvl="5" indent="0">
              <a:buNone/>
            </a:pPr>
            <a:endParaRPr lang="en-US" sz="3200" dirty="0"/>
          </a:p>
          <a:p>
            <a:pPr marL="2286000" lvl="5" indent="0">
              <a:buNone/>
            </a:pPr>
            <a:r>
              <a:rPr lang="en-US" sz="3200" dirty="0" smtClean="0"/>
              <a:t>Contents</a:t>
            </a:r>
          </a:p>
          <a:p>
            <a:pPr marL="2286000" lvl="5" indent="0">
              <a:buNone/>
            </a:pPr>
            <a:endParaRPr lang="en-US" dirty="0" smtClean="0"/>
          </a:p>
          <a:p>
            <a:r>
              <a:rPr lang="en-US" sz="2800" dirty="0"/>
              <a:t>P</a:t>
            </a:r>
            <a:r>
              <a:rPr lang="en-US" sz="2800" dirty="0" smtClean="0"/>
              <a:t>roblem statement and understanding.</a:t>
            </a:r>
          </a:p>
          <a:p>
            <a:r>
              <a:rPr lang="en-US" sz="2800" dirty="0" smtClean="0"/>
              <a:t>EDA steps and visualizations.</a:t>
            </a:r>
          </a:p>
          <a:p>
            <a:r>
              <a:rPr lang="en-US" sz="2800" dirty="0"/>
              <a:t>A</a:t>
            </a:r>
            <a:r>
              <a:rPr lang="en-US" sz="2800" dirty="0" smtClean="0"/>
              <a:t>ssumptions used to complete the project, analysis.</a:t>
            </a:r>
          </a:p>
          <a:p>
            <a:r>
              <a:rPr lang="en-US" sz="2800" dirty="0" smtClean="0"/>
              <a:t>Conclusion.</a:t>
            </a:r>
            <a:endParaRPr lang="en-IN" sz="2800" dirty="0"/>
          </a:p>
        </p:txBody>
      </p:sp>
    </p:spTree>
    <p:extLst>
      <p:ext uri="{BB962C8B-B14F-4D97-AF65-F5344CB8AC3E}">
        <p14:creationId xmlns:p14="http://schemas.microsoft.com/office/powerpoint/2010/main" val="13535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marL="0" indent="0">
              <a:buNone/>
            </a:pPr>
            <a:r>
              <a:rPr lang="en-US" sz="1800" dirty="0" smtClean="0"/>
              <a:t>An automobile  company</a:t>
            </a:r>
            <a:r>
              <a:rPr lang="en-US" sz="1800" dirty="0" smtClean="0"/>
              <a:t> </a:t>
            </a:r>
            <a:r>
              <a:rPr lang="en-US" sz="1800" dirty="0"/>
              <a:t>consulting company </a:t>
            </a:r>
            <a:r>
              <a:rPr lang="en-US" sz="1800" dirty="0" smtClean="0"/>
              <a:t>needs to </a:t>
            </a:r>
            <a:r>
              <a:rPr lang="en-US" sz="1800" dirty="0"/>
              <a:t>understand the factors on which the pricing of cars </a:t>
            </a:r>
            <a:r>
              <a:rPr lang="en-US" sz="1800" dirty="0" smtClean="0"/>
              <a:t>depends. </a:t>
            </a:r>
            <a:r>
              <a:rPr lang="en-US" sz="1800" dirty="0"/>
              <a:t> </a:t>
            </a:r>
            <a:r>
              <a:rPr lang="en-US" sz="1800" dirty="0" smtClean="0"/>
              <a:t>Specifically </a:t>
            </a:r>
            <a:r>
              <a:rPr lang="en-US" sz="1800" dirty="0"/>
              <a:t>the factors affecting the pricing of cars in </a:t>
            </a:r>
            <a:r>
              <a:rPr lang="en-US" sz="1800" dirty="0" smtClean="0"/>
              <a:t>the market. </a:t>
            </a:r>
          </a:p>
          <a:p>
            <a:pPr marL="0" indent="0">
              <a:buNone/>
            </a:pPr>
            <a:r>
              <a:rPr lang="en-US" sz="1800" b="1" dirty="0" smtClean="0"/>
              <a:t>The </a:t>
            </a:r>
            <a:r>
              <a:rPr lang="en-US" sz="1800" b="1" dirty="0"/>
              <a:t>company wants to </a:t>
            </a:r>
            <a:r>
              <a:rPr lang="en-US" sz="1800" b="1" dirty="0" smtClean="0"/>
              <a:t>understand:</a:t>
            </a:r>
            <a:r>
              <a:rPr lang="en-US" sz="1800" dirty="0"/>
              <a:t/>
            </a:r>
            <a:br>
              <a:rPr lang="en-US" sz="1800" dirty="0"/>
            </a:br>
            <a:r>
              <a:rPr lang="en-US" sz="1800" dirty="0" smtClean="0"/>
              <a:t>What various factors were </a:t>
            </a:r>
            <a:r>
              <a:rPr lang="en-US" sz="1800" dirty="0"/>
              <a:t>significant in predicting the price of a car.</a:t>
            </a:r>
            <a:r>
              <a:rPr lang="en-US" sz="1800" dirty="0"/>
              <a:t/>
            </a:r>
            <a:br>
              <a:rPr lang="en-US" sz="1800" dirty="0"/>
            </a:br>
            <a:r>
              <a:rPr lang="en-US" sz="1800" dirty="0"/>
              <a:t>How well </a:t>
            </a:r>
            <a:r>
              <a:rPr lang="en-US" sz="1800" dirty="0" smtClean="0"/>
              <a:t>these factors describe </a:t>
            </a:r>
            <a:r>
              <a:rPr lang="en-US" sz="1800" dirty="0"/>
              <a:t>the </a:t>
            </a:r>
            <a:r>
              <a:rPr lang="en-US" sz="1800" dirty="0" smtClean="0"/>
              <a:t>price.</a:t>
            </a:r>
            <a:endParaRPr lang="en-US" sz="1800" dirty="0"/>
          </a:p>
          <a:p>
            <a:pPr marL="0" indent="0">
              <a:buNone/>
            </a:pPr>
            <a:endParaRPr lang="en-US" sz="1400" dirty="0" smtClean="0"/>
          </a:p>
          <a:p>
            <a:pPr marL="0" indent="0">
              <a:buNone/>
            </a:pPr>
            <a:r>
              <a:rPr lang="en-US" sz="2400" dirty="0" smtClean="0"/>
              <a:t>Background </a:t>
            </a:r>
            <a:r>
              <a:rPr lang="en-US" sz="2400" dirty="0"/>
              <a:t>of the study</a:t>
            </a:r>
            <a:endParaRPr lang="en-US" sz="1400" dirty="0"/>
          </a:p>
          <a:p>
            <a:pPr marL="0" indent="0">
              <a:buNone/>
            </a:pPr>
            <a:r>
              <a:rPr lang="en-US" sz="1800" dirty="0"/>
              <a:t>Model the price of cars with the available independent variables. </a:t>
            </a:r>
            <a:endParaRPr lang="en-US" sz="1800" dirty="0" smtClean="0"/>
          </a:p>
          <a:p>
            <a:pPr marL="0" indent="0">
              <a:buNone/>
            </a:pPr>
            <a:r>
              <a:rPr lang="en-US" sz="1800" dirty="0" smtClean="0"/>
              <a:t>This predictive </a:t>
            </a:r>
            <a:r>
              <a:rPr lang="en-US" sz="1800" dirty="0"/>
              <a:t>model would </a:t>
            </a:r>
            <a:r>
              <a:rPr lang="en-US" sz="1800" dirty="0" smtClean="0"/>
              <a:t>enable us and </a:t>
            </a:r>
            <a:r>
              <a:rPr lang="en-US" sz="1800" dirty="0"/>
              <a:t>the management to understand how exactly the prices vary with the independent variables. </a:t>
            </a:r>
          </a:p>
          <a:p>
            <a:pPr marL="0" indent="0">
              <a:buNone/>
            </a:pPr>
            <a:r>
              <a:rPr lang="en-US" sz="1800" dirty="0" smtClean="0"/>
              <a:t>The </a:t>
            </a:r>
            <a:r>
              <a:rPr lang="en-US" sz="1800" dirty="0"/>
              <a:t>management can use the model to accordingly </a:t>
            </a:r>
            <a:r>
              <a:rPr lang="en-US" sz="1800" dirty="0" smtClean="0"/>
              <a:t>either manipulate </a:t>
            </a:r>
            <a:r>
              <a:rPr lang="en-US" sz="1800" dirty="0"/>
              <a:t>the design of the cars, the business strategy etc. to meet </a:t>
            </a:r>
            <a:r>
              <a:rPr lang="en-US" sz="1800" dirty="0" smtClean="0"/>
              <a:t>different </a:t>
            </a:r>
            <a:r>
              <a:rPr lang="en-US" sz="1800" dirty="0"/>
              <a:t>price levels. </a:t>
            </a:r>
          </a:p>
          <a:p>
            <a:pPr marL="0" indent="0">
              <a:buNone/>
            </a:pPr>
            <a:r>
              <a:rPr lang="en-US" sz="1800" dirty="0" smtClean="0"/>
              <a:t>The </a:t>
            </a:r>
            <a:r>
              <a:rPr lang="en-US" sz="1800" dirty="0"/>
              <a:t>model will be a good way for the management to understand the pricing dynamics of a new market</a:t>
            </a:r>
            <a:r>
              <a:rPr lang="en-US" sz="1800" dirty="0" smtClean="0"/>
              <a:t>.</a:t>
            </a:r>
          </a:p>
          <a:p>
            <a:pPr marL="0" indent="0">
              <a:buNone/>
            </a:pPr>
            <a:endParaRPr lang="en-US" sz="1400" dirty="0" smtClean="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lvl="1">
              <a:buFont typeface="Arial" charset="0"/>
              <a:buChar char="•"/>
            </a:pPr>
            <a:endParaRPr lang="en-US" sz="1200" dirty="0" smtClean="0"/>
          </a:p>
          <a:p>
            <a:pPr marL="0" indent="0">
              <a:buNone/>
            </a:pPr>
            <a:r>
              <a:rPr lang="en-US" sz="2000" dirty="0"/>
              <a:t>Objective</a:t>
            </a:r>
            <a:endParaRPr lang="en-US" sz="1400" dirty="0"/>
          </a:p>
          <a:p>
            <a:pPr lvl="1">
              <a:buFont typeface="Arial" charset="0"/>
              <a:buChar char="•"/>
            </a:pPr>
            <a:r>
              <a:rPr lang="en-US" sz="1800" dirty="0"/>
              <a:t>To Identify and Examine the </a:t>
            </a:r>
            <a:r>
              <a:rPr lang="en-US" sz="1800" dirty="0" smtClean="0"/>
              <a:t>Challenges</a:t>
            </a:r>
          </a:p>
          <a:p>
            <a:pPr lvl="1">
              <a:buFont typeface="Arial" charset="0"/>
              <a:buChar char="•"/>
            </a:pPr>
            <a:r>
              <a:rPr lang="en-US" sz="1800" dirty="0" smtClean="0"/>
              <a:t>To identify </a:t>
            </a:r>
            <a:r>
              <a:rPr lang="en-US" sz="1800" dirty="0" smtClean="0"/>
              <a:t>price index</a:t>
            </a:r>
            <a:r>
              <a:rPr lang="en-US" sz="1800" dirty="0" smtClean="0"/>
              <a:t> </a:t>
            </a:r>
            <a:r>
              <a:rPr lang="en-US" sz="1800" dirty="0" smtClean="0"/>
              <a:t>strategies and policies</a:t>
            </a:r>
          </a:p>
          <a:p>
            <a:pPr>
              <a:buFont typeface="Arial" charset="0"/>
              <a:buChar char="•"/>
            </a:pPr>
            <a:endParaRPr lang="en-US" sz="1400" dirty="0"/>
          </a:p>
          <a:p>
            <a:pPr marL="0" indent="0">
              <a:buNone/>
            </a:pPr>
            <a:r>
              <a:rPr lang="en-US" sz="2000" dirty="0" smtClean="0"/>
              <a:t>Significance </a:t>
            </a:r>
            <a:r>
              <a:rPr lang="en-US" sz="2000" dirty="0"/>
              <a:t>of the </a:t>
            </a:r>
            <a:r>
              <a:rPr lang="en-US" sz="2000" dirty="0" smtClean="0"/>
              <a:t>study</a:t>
            </a:r>
          </a:p>
          <a:p>
            <a:pPr lvl="1">
              <a:buFont typeface="Arial" charset="0"/>
              <a:buChar char="•"/>
            </a:pPr>
            <a:r>
              <a:rPr lang="en-US" sz="1800" dirty="0" smtClean="0"/>
              <a:t>To implement right </a:t>
            </a:r>
            <a:r>
              <a:rPr lang="en-US" sz="1800" dirty="0" smtClean="0"/>
              <a:t>strategies</a:t>
            </a:r>
            <a:endParaRPr lang="en-US" sz="1800" dirty="0" smtClean="0"/>
          </a:p>
          <a:p>
            <a:pPr>
              <a:buFont typeface="Arial" charset="0"/>
              <a:buChar char="•"/>
            </a:pPr>
            <a:endParaRPr lang="en-US" sz="1400" dirty="0"/>
          </a:p>
          <a:p>
            <a:pPr marL="0" indent="0">
              <a:buNone/>
            </a:pPr>
            <a:r>
              <a:rPr lang="en-US" sz="2000" dirty="0" smtClean="0"/>
              <a:t>Scope and limitations</a:t>
            </a:r>
          </a:p>
          <a:p>
            <a:r>
              <a:rPr lang="en-US" sz="1800" dirty="0"/>
              <a:t>Scope of </a:t>
            </a:r>
            <a:r>
              <a:rPr lang="en-US" sz="1800" dirty="0" smtClean="0"/>
              <a:t>Car price prediction </a:t>
            </a:r>
            <a:r>
              <a:rPr lang="en-US" sz="1800" dirty="0"/>
              <a:t>is one of the foremost benefit offered by </a:t>
            </a:r>
            <a:r>
              <a:rPr lang="en-US" sz="1800" dirty="0" smtClean="0"/>
              <a:t>available dataset so </a:t>
            </a:r>
            <a:r>
              <a:rPr lang="en-US" sz="1800" dirty="0"/>
              <a:t>as companies do not need to run mass wide marketing campaigns. </a:t>
            </a:r>
            <a:endParaRPr lang="en-IN" sz="18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problem statement and understanding</a:t>
            </a:r>
            <a:r>
              <a:rPr lang="en-US" dirty="0" smtClean="0"/>
              <a:t/>
            </a:r>
            <a:br>
              <a:rPr lang="en-US" dirty="0" smtClean="0"/>
            </a:br>
            <a:endParaRPr lang="en-IN" dirty="0"/>
          </a:p>
        </p:txBody>
      </p:sp>
      <p:sp>
        <p:nvSpPr>
          <p:cNvPr id="3" name="Content Placeholder 2"/>
          <p:cNvSpPr>
            <a:spLocks noGrp="1"/>
          </p:cNvSpPr>
          <p:nvPr>
            <p:ph idx="1"/>
          </p:nvPr>
        </p:nvSpPr>
        <p:spPr>
          <a:xfrm>
            <a:off x="376237" y="1600200"/>
            <a:ext cx="8516243" cy="4525963"/>
          </a:xfrm>
        </p:spPr>
        <p:txBody>
          <a:bodyPr>
            <a:normAutofit/>
          </a:bodyPr>
          <a:lstStyle/>
          <a:p>
            <a:r>
              <a:rPr lang="en-IN" sz="2000" dirty="0"/>
              <a:t>Data Understanding and </a:t>
            </a:r>
            <a:r>
              <a:rPr lang="en-IN" sz="2000" dirty="0" smtClean="0"/>
              <a:t>Exploration</a:t>
            </a:r>
          </a:p>
          <a:p>
            <a:pPr marL="0" indent="0">
              <a:buNone/>
            </a:pPr>
            <a:r>
              <a:rPr lang="en-IN" sz="2000" dirty="0" smtClean="0"/>
              <a:t>	</a:t>
            </a:r>
            <a:r>
              <a:rPr lang="en-IN" sz="2000" dirty="0" smtClean="0"/>
              <a:t>Let us understand the dataset, its size, attributes, etc. </a:t>
            </a:r>
            <a:r>
              <a:rPr lang="en-US" sz="2000" dirty="0"/>
              <a:t>first import </a:t>
            </a:r>
            <a:r>
              <a:rPr lang="en-US" sz="2000" dirty="0" err="1"/>
              <a:t>NumPy</a:t>
            </a:r>
            <a:r>
              <a:rPr lang="en-US" sz="2000" dirty="0"/>
              <a:t> and Pandas and read the </a:t>
            </a:r>
            <a:r>
              <a:rPr lang="en-US" sz="2000" dirty="0" smtClean="0"/>
              <a:t>dataset.</a:t>
            </a:r>
          </a:p>
          <a:p>
            <a:pPr marL="0" indent="0">
              <a:buNone/>
            </a:pPr>
            <a:endParaRPr lang="en-US" sz="2000" dirty="0"/>
          </a:p>
          <a:p>
            <a:pPr marL="0" indent="0">
              <a:buNone/>
            </a:pPr>
            <a:endParaRPr lang="en-US" sz="2000" dirty="0" smtClean="0"/>
          </a:p>
          <a:p>
            <a:pPr marL="0" indent="0">
              <a:buNone/>
            </a:pPr>
            <a:endParaRPr lang="en-IN" sz="2000" dirty="0" smtClean="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62250"/>
            <a:ext cx="4649489" cy="133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4293096"/>
            <a:ext cx="8391525" cy="2038350"/>
          </a:xfrm>
          <a:prstGeom prst="rect">
            <a:avLst/>
          </a:prstGeom>
        </p:spPr>
      </p:pic>
    </p:spTree>
    <p:extLst>
      <p:ext uri="{BB962C8B-B14F-4D97-AF65-F5344CB8AC3E}">
        <p14:creationId xmlns:p14="http://schemas.microsoft.com/office/powerpoint/2010/main" val="346422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smtClean="0"/>
          </a:p>
          <a:p>
            <a:pPr marL="0" indent="0">
              <a:buNone/>
            </a:pPr>
            <a:endParaRPr lang="en-US" sz="1400" b="1" dirty="0" smtClean="0"/>
          </a:p>
          <a:p>
            <a:pPr marL="0" indent="0">
              <a:buNone/>
            </a:pPr>
            <a:endParaRPr lang="en-US"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438274"/>
            <a:ext cx="8678738" cy="4030791"/>
          </a:xfrm>
          <a:prstGeom prst="rect">
            <a:avLst/>
          </a:prstGeom>
        </p:spPr>
      </p:pic>
    </p:spTree>
    <p:extLst>
      <p:ext uri="{BB962C8B-B14F-4D97-AF65-F5344CB8AC3E}">
        <p14:creationId xmlns:p14="http://schemas.microsoft.com/office/powerpoint/2010/main" val="81674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711349"/>
            <a:ext cx="4104456" cy="4525963"/>
          </a:xfrm>
        </p:spPr>
      </p:pic>
    </p:spTree>
    <p:extLst>
      <p:ext uri="{BB962C8B-B14F-4D97-AF65-F5344CB8AC3E}">
        <p14:creationId xmlns:p14="http://schemas.microsoft.com/office/powerpoint/2010/main" val="289590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r>
              <a:rPr lang="en-IN" sz="2400" b="1" dirty="0"/>
              <a:t>Data Cleaning and Preparation</a:t>
            </a:r>
          </a:p>
          <a:p>
            <a:pPr marL="0" indent="0">
              <a:buNone/>
            </a:pPr>
            <a:r>
              <a:rPr lang="en-US" sz="1800" dirty="0"/>
              <a:t>Data cleaning is one of the processes that increases prediction performance, yet insufficient for the cases of complex data sets as the one in this research. Applying single machine algorithm on the data set accuracy was less than 50%. Therefore, the ensemble of multiple machine learning algorithms has been proposed and this combination of ML methods gains accuracy </a:t>
            </a:r>
            <a:r>
              <a:rPr lang="en-US" sz="1800" dirty="0" smtClean="0"/>
              <a:t>. </a:t>
            </a:r>
            <a:r>
              <a:rPr lang="en-US" sz="1800" dirty="0"/>
              <a:t>This is significant improvement compared to single machine learning method approach. However, the drawback of the proposed system is that it consumes much more computational resources than single machine learning algorithm. Although, this system has achieved astonishing performance in car price prediction problem our aim for the future research is to test this system to work successfully with various data sets</a:t>
            </a:r>
            <a:r>
              <a:rPr lang="en-US" sz="1800" dirty="0" smtClean="0"/>
              <a:t>.  There is no null value in our dataset .</a:t>
            </a:r>
            <a:endParaRPr lang="en-US" sz="1800" b="1" dirty="0" smtClean="0"/>
          </a:p>
          <a:p>
            <a:pPr marL="0" indent="0">
              <a:buNone/>
            </a:pPr>
            <a:endParaRPr lang="en-IN" sz="1800" b="1" dirty="0"/>
          </a:p>
          <a:p>
            <a:pPr marL="0" indent="0">
              <a:buNone/>
            </a:pPr>
            <a:endParaRPr lang="en-US" sz="1800" dirty="0" smtClean="0"/>
          </a:p>
          <a:p>
            <a:endParaRPr lang="en-IN" sz="1800" dirty="0"/>
          </a:p>
        </p:txBody>
      </p:sp>
    </p:spTree>
    <p:extLst>
      <p:ext uri="{BB962C8B-B14F-4D97-AF65-F5344CB8AC3E}">
        <p14:creationId xmlns:p14="http://schemas.microsoft.com/office/powerpoint/2010/main" val="378444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732162"/>
          </a:xfrm>
        </p:spPr>
        <p:txBody>
          <a:bodyPr>
            <a:normAutofit/>
          </a:bodyPr>
          <a:lstStyle/>
          <a:p>
            <a:pPr marL="0" indent="0">
              <a:buNone/>
            </a:pPr>
            <a:r>
              <a:rPr lang="en-IN" sz="1800" b="1" dirty="0"/>
              <a:t>Data </a:t>
            </a:r>
            <a:r>
              <a:rPr lang="en-IN" sz="1800" b="1" dirty="0" smtClean="0"/>
              <a:t>Exploration </a:t>
            </a:r>
            <a:r>
              <a:rPr lang="en-IN" sz="1800" dirty="0" smtClean="0"/>
              <a:t>–</a:t>
            </a:r>
          </a:p>
          <a:p>
            <a:pPr marL="0" indent="0">
              <a:buNone/>
            </a:pPr>
            <a:r>
              <a:rPr lang="en-US" sz="1800" dirty="0"/>
              <a:t>To perform linear regression, the (numeric) target variable should be linearly related to </a:t>
            </a:r>
            <a:r>
              <a:rPr lang="en-US" sz="1800" i="1" dirty="0"/>
              <a:t>at least one another numeric variable</a:t>
            </a:r>
            <a:r>
              <a:rPr lang="en-US" sz="1800" dirty="0" smtClean="0"/>
              <a:t>.</a:t>
            </a:r>
          </a:p>
          <a:p>
            <a:pPr marL="0" indent="0">
              <a:buNone/>
            </a:pPr>
            <a:endParaRPr lang="en-US" sz="1800" dirty="0"/>
          </a:p>
          <a:p>
            <a:pPr marL="0" indent="0">
              <a:buNone/>
            </a:pPr>
            <a:r>
              <a:rPr lang="en-IN" sz="1800" b="1" dirty="0" smtClean="0"/>
              <a:t>Data Visualization – </a:t>
            </a:r>
            <a:r>
              <a:rPr lang="en-IN" sz="1800" dirty="0" smtClean="0"/>
              <a:t>With below images we clearly see that most people like Toyota.</a:t>
            </a:r>
          </a:p>
          <a:p>
            <a:pPr marL="0" indent="0">
              <a:buNone/>
            </a:pPr>
            <a:endParaRPr lang="en-IN" sz="1800" b="1" dirty="0"/>
          </a:p>
          <a:p>
            <a:pPr marL="0" indent="0">
              <a:buNone/>
            </a:pPr>
            <a:endParaRPr lang="en-IN" sz="1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564904"/>
            <a:ext cx="4143350" cy="407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45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3523</TotalTime>
  <Words>684</Words>
  <Application>Microsoft Office PowerPoint</Application>
  <PresentationFormat>On-screen Show (4:3)</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Car price pridection  Presented by :- Ruchita Parmar</vt:lpstr>
      <vt:lpstr>PowerPoint Presentation</vt:lpstr>
      <vt:lpstr>Problem Statement &amp; Understanding</vt:lpstr>
      <vt:lpstr>Problem Statement &amp; Understanding</vt:lpstr>
      <vt:lpstr>problem statement and understanding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steps and visualizations</vt:lpstr>
      <vt:lpstr>EDA steps and visualizations</vt:lpstr>
      <vt:lpstr>EDA steps and visualizations</vt:lpstr>
      <vt:lpstr>EDA steps and visualizations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 PowerPoint presentation containing problem statement and understanding, EDA steps and visualizations, Steps and assumptions used to complete the project, analysis, and conclusion.</dc:title>
  <dc:creator>RUCHITA</dc:creator>
  <cp:lastModifiedBy>RUCHITA</cp:lastModifiedBy>
  <cp:revision>64</cp:revision>
  <dcterms:created xsi:type="dcterms:W3CDTF">2022-04-13T11:20:31Z</dcterms:created>
  <dcterms:modified xsi:type="dcterms:W3CDTF">2022-06-11T17:18:22Z</dcterms:modified>
</cp:coreProperties>
</file>