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72" r:id="rId5"/>
    <p:sldId id="268" r:id="rId6"/>
    <p:sldId id="259" r:id="rId7"/>
    <p:sldId id="274" r:id="rId8"/>
    <p:sldId id="275" r:id="rId9"/>
    <p:sldId id="276" r:id="rId10"/>
    <p:sldId id="279" r:id="rId11"/>
    <p:sldId id="266" r:id="rId12"/>
    <p:sldId id="265"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032"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5137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84726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15949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518CB6-D76B-4AD2-A239-67E9466D401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23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18CB6-D76B-4AD2-A239-67E9466D401F}" type="datetimeFigureOut">
              <a:rPr lang="en-IN" smtClean="0"/>
              <a:t>27-06-2022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80789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518CB6-D76B-4AD2-A239-67E9466D401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01208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518CB6-D76B-4AD2-A239-67E9466D401F}" type="datetimeFigureOut">
              <a:rPr lang="en-IN" smtClean="0"/>
              <a:t>27-06-2022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35203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518CB6-D76B-4AD2-A239-67E9466D401F}" type="datetimeFigureOut">
              <a:rPr lang="en-IN" smtClean="0"/>
              <a:t>27-06-2022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3272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18CB6-D76B-4AD2-A239-67E9466D401F}" type="datetimeFigureOut">
              <a:rPr lang="en-IN" smtClean="0"/>
              <a:t>27-06-2022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4149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10529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18CB6-D76B-4AD2-A239-67E9466D401F}" type="datetimeFigureOut">
              <a:rPr lang="en-IN" smtClean="0"/>
              <a:t>27-06-2022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A40B4-D8E3-491D-899E-26EE6780E53C}" type="slidenum">
              <a:rPr lang="en-IN" smtClean="0"/>
              <a:t>‹#›</a:t>
            </a:fld>
            <a:endParaRPr lang="en-IN"/>
          </a:p>
        </p:txBody>
      </p:sp>
    </p:spTree>
    <p:extLst>
      <p:ext uri="{BB962C8B-B14F-4D97-AF65-F5344CB8AC3E}">
        <p14:creationId xmlns:p14="http://schemas.microsoft.com/office/powerpoint/2010/main" val="24361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8CB6-D76B-4AD2-A239-67E9466D401F}" type="datetimeFigureOut">
              <a:rPr lang="en-IN" smtClean="0"/>
              <a:t>27-06-2022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A40B4-D8E3-491D-899E-26EE6780E53C}" type="slidenum">
              <a:rPr lang="en-IN" smtClean="0"/>
              <a:t>‹#›</a:t>
            </a:fld>
            <a:endParaRPr lang="en-IN"/>
          </a:p>
        </p:txBody>
      </p:sp>
    </p:spTree>
    <p:extLst>
      <p:ext uri="{BB962C8B-B14F-4D97-AF65-F5344CB8AC3E}">
        <p14:creationId xmlns:p14="http://schemas.microsoft.com/office/powerpoint/2010/main" val="707853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836712"/>
            <a:ext cx="7414592" cy="5328592"/>
          </a:xfrm>
        </p:spPr>
        <p:txBody>
          <a:bodyPr>
            <a:normAutofit/>
          </a:bodyPr>
          <a:lstStyle/>
          <a:p>
            <a:r>
              <a:rPr lang="en-IN" sz="4800" dirty="0"/>
              <a:t>FLIGHT PRICE PREDICTION</a:t>
            </a:r>
            <a:r>
              <a:rPr lang="en-US" sz="4800" dirty="0" smtClean="0">
                <a:solidFill>
                  <a:schemeClr val="tx2">
                    <a:lumMod val="75000"/>
                  </a:schemeClr>
                </a:solidFill>
              </a:rPr>
              <a:t> </a:t>
            </a:r>
            <a:br>
              <a:rPr lang="en-US" sz="4800" dirty="0" smtClean="0">
                <a:solidFill>
                  <a:schemeClr val="tx2">
                    <a:lumMod val="75000"/>
                  </a:schemeClr>
                </a:solidFill>
              </a:rPr>
            </a:br>
            <a:r>
              <a:rPr lang="en-US" sz="4800" dirty="0">
                <a:solidFill>
                  <a:schemeClr val="tx2">
                    <a:lumMod val="75000"/>
                  </a:schemeClr>
                </a:solidFill>
              </a:rPr>
              <a:t/>
            </a:r>
            <a:br>
              <a:rPr lang="en-US" sz="4800" dirty="0">
                <a:solidFill>
                  <a:schemeClr val="tx2">
                    <a:lumMod val="75000"/>
                  </a:schemeClr>
                </a:solidFill>
              </a:rPr>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2400" dirty="0" smtClean="0"/>
              <a:t>Presented </a:t>
            </a:r>
            <a:r>
              <a:rPr lang="en-US" sz="2400" dirty="0" smtClean="0"/>
              <a:t>by :-</a:t>
            </a:r>
            <a:r>
              <a:rPr lang="en-US" sz="3200" dirty="0" smtClean="0"/>
              <a:t> </a:t>
            </a:r>
            <a:r>
              <a:rPr lang="en-US" sz="3200" dirty="0" err="1" smtClean="0"/>
              <a:t>Ruchita</a:t>
            </a:r>
            <a:r>
              <a:rPr lang="en-US" sz="3200" dirty="0" smtClean="0"/>
              <a:t> </a:t>
            </a:r>
            <a:r>
              <a:rPr lang="en-US" sz="3200" dirty="0" err="1"/>
              <a:t>P</a:t>
            </a:r>
            <a:r>
              <a:rPr lang="en-US" sz="3200" dirty="0" err="1" smtClean="0"/>
              <a:t>armar</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060848"/>
            <a:ext cx="6058047"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35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a:xfrm>
            <a:off x="457200" y="1600200"/>
            <a:ext cx="8291264" cy="4781128"/>
          </a:xfrm>
        </p:spPr>
        <p:txBody>
          <a:bodyPr>
            <a:normAutofit/>
          </a:bodyPr>
          <a:lstStyle/>
          <a:p>
            <a:pPr marL="0" indent="0">
              <a:buNone/>
            </a:pPr>
            <a:r>
              <a:rPr lang="en-IN" sz="2000" b="1" dirty="0"/>
              <a:t>Correlation </a:t>
            </a:r>
            <a:r>
              <a:rPr lang="en-IN" sz="2000" b="1" dirty="0" smtClean="0"/>
              <a:t>Study - </a:t>
            </a:r>
            <a:r>
              <a:rPr lang="en-US" sz="2000" dirty="0"/>
              <a:t>We have </a:t>
            </a:r>
            <a:r>
              <a:rPr lang="en-US" sz="2000" dirty="0" smtClean="0"/>
              <a:t>30 </a:t>
            </a:r>
            <a:r>
              <a:rPr lang="en-US" sz="2000" dirty="0"/>
              <a:t>columns in our data set. Visualizing all the data takes a lot of </a:t>
            </a:r>
            <a:r>
              <a:rPr lang="en-US" sz="2000" dirty="0" smtClean="0"/>
              <a:t>time, so we </a:t>
            </a:r>
            <a:r>
              <a:rPr lang="en-US" sz="2000" dirty="0"/>
              <a:t>consider the variables which are highly correlated </a:t>
            </a:r>
            <a:r>
              <a:rPr lang="en-US" sz="2000" dirty="0" smtClean="0"/>
              <a:t> </a:t>
            </a:r>
            <a:r>
              <a:rPr lang="en-US" sz="2000" dirty="0"/>
              <a:t>with our target variable </a:t>
            </a:r>
            <a:r>
              <a:rPr lang="en-US" sz="2000" dirty="0" smtClean="0"/>
              <a:t>“Price</a:t>
            </a:r>
            <a:r>
              <a:rPr lang="en-US" sz="2000" dirty="0" smtClean="0"/>
              <a:t>”</a:t>
            </a:r>
          </a:p>
          <a:p>
            <a:pPr marL="0" indent="0">
              <a:buNone/>
            </a:pPr>
            <a:r>
              <a:rPr lang="en-US" sz="2000" dirty="0" smtClean="0"/>
              <a:t>.</a:t>
            </a: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2636912"/>
            <a:ext cx="799288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38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2218258"/>
          </a:xfrm>
        </p:spPr>
        <p:txBody>
          <a:bodyPr>
            <a:normAutofit/>
          </a:bodyPr>
          <a:lstStyle/>
          <a:p>
            <a:r>
              <a:rPr lang="en-IN" dirty="0" smtClean="0"/>
              <a:t>Assumptions</a:t>
            </a:r>
            <a:br>
              <a:rPr lang="en-IN" dirty="0" smtClean="0"/>
            </a:br>
            <a:endParaRPr lang="en-IN" dirty="0"/>
          </a:p>
        </p:txBody>
      </p:sp>
      <p:sp>
        <p:nvSpPr>
          <p:cNvPr id="4" name="Content Placeholder 3"/>
          <p:cNvSpPr>
            <a:spLocks noGrp="1"/>
          </p:cNvSpPr>
          <p:nvPr>
            <p:ph idx="1"/>
          </p:nvPr>
        </p:nvSpPr>
        <p:spPr/>
        <p:txBody>
          <a:bodyPr/>
          <a:lstStyle/>
          <a:p>
            <a:pPr marL="0" indent="0">
              <a:buNone/>
            </a:pPr>
            <a:r>
              <a:rPr lang="en-US" dirty="0"/>
              <a:t>Worked on assumptions that these are all the measurable data that affect a home's price. There were more parameters that matters as well such as house conditions, locations, </a:t>
            </a:r>
            <a:r>
              <a:rPr lang="en-US" dirty="0" smtClean="0"/>
              <a:t>locality favoritism </a:t>
            </a:r>
            <a:r>
              <a:rPr lang="en-US" dirty="0"/>
              <a:t>and etc. But these parameters are more subjective and almost impossible to measure and ignoring them.</a:t>
            </a:r>
            <a:endParaRPr lang="en-IN" dirty="0"/>
          </a:p>
        </p:txBody>
      </p:sp>
    </p:spTree>
    <p:extLst>
      <p:ext uri="{BB962C8B-B14F-4D97-AF65-F5344CB8AC3E}">
        <p14:creationId xmlns:p14="http://schemas.microsoft.com/office/powerpoint/2010/main" val="86568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r>
              <a:rPr lang="en-IN" dirty="0" smtClean="0"/>
              <a:t/>
            </a:r>
            <a:br>
              <a:rPr lang="en-IN" dirty="0" smtClean="0"/>
            </a:br>
            <a:endParaRPr lang="en-IN" dirty="0"/>
          </a:p>
        </p:txBody>
      </p:sp>
      <p:sp>
        <p:nvSpPr>
          <p:cNvPr id="3" name="Content Placeholder 2"/>
          <p:cNvSpPr>
            <a:spLocks noGrp="1"/>
          </p:cNvSpPr>
          <p:nvPr>
            <p:ph idx="1"/>
          </p:nvPr>
        </p:nvSpPr>
        <p:spPr>
          <a:xfrm>
            <a:off x="457200" y="1600200"/>
            <a:ext cx="8291264" cy="4879851"/>
          </a:xfrm>
        </p:spPr>
        <p:txBody>
          <a:bodyPr>
            <a:normAutofit fontScale="92500" lnSpcReduction="10000"/>
          </a:bodyPr>
          <a:lstStyle/>
          <a:p>
            <a:r>
              <a:rPr lang="en-IN" sz="2800" dirty="0"/>
              <a:t>Conclusion From our detailed analysis of each of the  routes, we can determine the following  Flight prices almost always remain constant or increase between the major cities  Tourist routes and routes that offer services involving Tier-2 cities of the country have uneven trends related to the increase and decrease of airline ticket prices.  The model in the worst case almost breaks even with the profits and losses, and most case saves an average of about </a:t>
            </a:r>
            <a:r>
              <a:rPr lang="en-IN" sz="2800" dirty="0" err="1"/>
              <a:t>Rs</a:t>
            </a:r>
            <a:r>
              <a:rPr lang="en-IN" sz="2800" dirty="0"/>
              <a:t>. 200 per transaction when predicting to wait.  Routes with data collected over the longer duration of time tend to facilitate with much more accurate predictions in the model and thus lead to higher average savings</a:t>
            </a:r>
          </a:p>
          <a:p>
            <a:pPr marL="0" indent="0">
              <a:buNone/>
            </a:pPr>
            <a:endParaRPr lang="en-IN" sz="1800" dirty="0" smtClean="0"/>
          </a:p>
        </p:txBody>
      </p:sp>
    </p:spTree>
    <p:extLst>
      <p:ext uri="{BB962C8B-B14F-4D97-AF65-F5344CB8AC3E}">
        <p14:creationId xmlns:p14="http://schemas.microsoft.com/office/powerpoint/2010/main" val="279953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0346"/>
          </a:xfrm>
        </p:spPr>
        <p:txBody>
          <a:bodyPr/>
          <a:lstStyle/>
          <a:p>
            <a:r>
              <a:rPr lang="en-IN" dirty="0" smtClean="0"/>
              <a:t>Thank you</a:t>
            </a:r>
            <a:endParaRPr lang="en-IN" dirty="0"/>
          </a:p>
        </p:txBody>
      </p:sp>
    </p:spTree>
    <p:extLst>
      <p:ext uri="{BB962C8B-B14F-4D97-AF65-F5344CB8AC3E}">
        <p14:creationId xmlns:p14="http://schemas.microsoft.com/office/powerpoint/2010/main" val="279548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8229600" cy="4525963"/>
          </a:xfrm>
        </p:spPr>
        <p:txBody>
          <a:bodyPr/>
          <a:lstStyle/>
          <a:p>
            <a:pPr marL="2286000" lvl="5" indent="0">
              <a:buNone/>
            </a:pPr>
            <a:endParaRPr lang="en-US" sz="3200" dirty="0"/>
          </a:p>
          <a:p>
            <a:pPr marL="2286000" lvl="5" indent="0">
              <a:buNone/>
            </a:pPr>
            <a:r>
              <a:rPr lang="en-US" sz="3200" dirty="0" smtClean="0"/>
              <a:t>Contents</a:t>
            </a:r>
          </a:p>
          <a:p>
            <a:pPr marL="2286000" lvl="5" indent="0">
              <a:buNone/>
            </a:pPr>
            <a:endParaRPr lang="en-US" dirty="0" smtClean="0"/>
          </a:p>
          <a:p>
            <a:r>
              <a:rPr lang="en-US" sz="2800" dirty="0"/>
              <a:t>P</a:t>
            </a:r>
            <a:r>
              <a:rPr lang="en-US" sz="2800" dirty="0" smtClean="0"/>
              <a:t>roblem statement and understanding.</a:t>
            </a:r>
          </a:p>
          <a:p>
            <a:r>
              <a:rPr lang="en-US" sz="2800" dirty="0" smtClean="0"/>
              <a:t>EDA steps and visualizations.</a:t>
            </a:r>
          </a:p>
          <a:p>
            <a:r>
              <a:rPr lang="en-US" sz="2800" dirty="0"/>
              <a:t>A</a:t>
            </a:r>
            <a:r>
              <a:rPr lang="en-US" sz="2800" dirty="0" smtClean="0"/>
              <a:t>ssumptions used to complete the project, analysis.</a:t>
            </a:r>
          </a:p>
          <a:p>
            <a:r>
              <a:rPr lang="en-US" sz="2800" dirty="0" smtClean="0"/>
              <a:t>Conclusion.</a:t>
            </a:r>
            <a:endParaRPr lang="en-IN" sz="2800" dirty="0"/>
          </a:p>
        </p:txBody>
      </p:sp>
    </p:spTree>
    <p:extLst>
      <p:ext uri="{BB962C8B-B14F-4D97-AF65-F5344CB8AC3E}">
        <p14:creationId xmlns:p14="http://schemas.microsoft.com/office/powerpoint/2010/main" val="135350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endParaRPr lang="en-US" sz="1800" b="1" dirty="0"/>
          </a:p>
          <a:p>
            <a:r>
              <a:rPr lang="en-US" sz="2400" dirty="0"/>
              <a:t>The goal of this article is to predict flight prices based on a variety of variables. The data utilized in this post may be found on </a:t>
            </a:r>
            <a:r>
              <a:rPr lang="en-US" sz="2400" dirty="0" err="1" smtClean="0"/>
              <a:t>webside</a:t>
            </a:r>
            <a:r>
              <a:rPr lang="en-US" sz="2400" dirty="0" smtClean="0"/>
              <a:t>. </a:t>
            </a:r>
            <a:r>
              <a:rPr lang="en-US" sz="2400" dirty="0"/>
              <a:t>Because the price is the target or dependent variable, this will be a regression problem (continuous numeric value</a:t>
            </a:r>
            <a:r>
              <a:rPr lang="en-US" sz="1800" dirty="0"/>
              <a:t>)</a:t>
            </a:r>
          </a:p>
        </p:txBody>
      </p:sp>
      <p:sp>
        <p:nvSpPr>
          <p:cNvPr id="4" name="Title 3"/>
          <p:cNvSpPr>
            <a:spLocks noGrp="1"/>
          </p:cNvSpPr>
          <p:nvPr>
            <p:ph type="title"/>
          </p:nvPr>
        </p:nvSpPr>
        <p:spPr/>
        <p:txBody>
          <a:bodyPr>
            <a:noAutofit/>
          </a:bodyPr>
          <a:lstStyle/>
          <a:p>
            <a:r>
              <a:rPr lang="en-US" sz="3600" b="1" dirty="0"/>
              <a:t>Objective</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rmAutofit/>
          </a:bodyPr>
          <a:lstStyle/>
          <a:p>
            <a:pPr marL="0" indent="0">
              <a:buNone/>
            </a:pPr>
            <a:endParaRPr lang="en-US" sz="1400" dirty="0" smtClean="0"/>
          </a:p>
          <a:p>
            <a:pPr marL="0" indent="0">
              <a:buNone/>
            </a:pPr>
            <a:r>
              <a:rPr lang="en-US" sz="2400" dirty="0" smtClean="0"/>
              <a:t>Background </a:t>
            </a:r>
            <a:r>
              <a:rPr lang="en-US" sz="2400" dirty="0"/>
              <a:t>of the study</a:t>
            </a:r>
            <a:endParaRPr lang="en-US" sz="1400" dirty="0"/>
          </a:p>
          <a:p>
            <a:pPr marL="0" indent="0">
              <a:buNone/>
            </a:pPr>
            <a:r>
              <a:rPr lang="en-IN" sz="1800" dirty="0"/>
              <a:t>Anyone who has booked a flight ticket knows how unexpectedly the prices vary. Airlines use using sophisticated quasi-academic tactics known as "revenue management" or "yield management". The cheapest available ticket for a given date gets more or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if we could inform the travellers with the optimal time to buy their flight tickets based on the historic data and also show them various trends in the airline industry we could help them save money on their travels. This would be a practical implementation of a data analysis, statistics and machine learning techniques to solve a daily problem faced by travellers.</a:t>
            </a:r>
            <a:r>
              <a:rPr lang="en-US" sz="1800" dirty="0" smtClean="0"/>
              <a:t>.</a:t>
            </a:r>
            <a:endParaRPr lang="en-IN" sz="1800" dirty="0"/>
          </a:p>
          <a:p>
            <a:pPr marL="0" indent="0">
              <a:buNone/>
            </a:pPr>
            <a:endParaRPr lang="en-US" sz="1400" dirty="0" smtClean="0"/>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328592"/>
          </a:xfrm>
        </p:spPr>
        <p:txBody>
          <a:bodyPr>
            <a:noAutofit/>
          </a:bodyPr>
          <a:lstStyle/>
          <a:p>
            <a:pPr lvl="1">
              <a:buFont typeface="Arial" charset="0"/>
              <a:buChar char="•"/>
            </a:pPr>
            <a:endParaRPr lang="en-US" sz="1200" dirty="0" smtClean="0"/>
          </a:p>
          <a:p>
            <a:r>
              <a:rPr lang="en-US" sz="2000" dirty="0"/>
              <a:t>Flight ticket prices can be something hard to guess, today we might see a price, check out the price of the same flight tomorrow, and it will be a different story.</a:t>
            </a:r>
          </a:p>
          <a:p>
            <a:r>
              <a:rPr lang="en-US" sz="2000" dirty="0"/>
              <a:t>To solve this problem, we have been provided with prices of flight tickets for various airlines between the months of March and June of 2019 and between various cities, using which we aim to build a model which predicts the prices of the flights using various input features.</a:t>
            </a:r>
          </a:p>
        </p:txBody>
      </p:sp>
      <p:sp>
        <p:nvSpPr>
          <p:cNvPr id="4" name="Title 3"/>
          <p:cNvSpPr>
            <a:spLocks noGrp="1"/>
          </p:cNvSpPr>
          <p:nvPr>
            <p:ph type="title"/>
          </p:nvPr>
        </p:nvSpPr>
        <p:spPr/>
        <p:txBody>
          <a:bodyPr>
            <a:noAutofit/>
          </a:bodyPr>
          <a:lstStyle/>
          <a:p>
            <a:r>
              <a:rPr lang="en-IN" sz="3600" dirty="0" smtClean="0"/>
              <a:t>Problem Statement &amp; Understanding</a:t>
            </a:r>
            <a:endParaRPr lang="en-IN" sz="3600" dirty="0"/>
          </a:p>
        </p:txBody>
      </p:sp>
    </p:spTree>
    <p:extLst>
      <p:ext uri="{BB962C8B-B14F-4D97-AF65-F5344CB8AC3E}">
        <p14:creationId xmlns:p14="http://schemas.microsoft.com/office/powerpoint/2010/main" val="615767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Data </a:t>
            </a:r>
            <a:r>
              <a:rPr lang="en-US" sz="2800" dirty="0"/>
              <a:t>visualization</a:t>
            </a:r>
            <a:r>
              <a:rPr lang="en-US" sz="1900" dirty="0"/>
              <a:t> is easy to perform EDA which makes it easy to make others understand our analysis</a:t>
            </a:r>
            <a:r>
              <a:rPr lang="en-US" sz="1900" dirty="0" smtClean="0"/>
              <a:t>.</a:t>
            </a:r>
          </a:p>
          <a:p>
            <a:pPr marL="0" indent="0">
              <a:buNone/>
            </a:pPr>
            <a:r>
              <a:rPr lang="en-US" sz="1900" dirty="0" smtClean="0"/>
              <a:t>Table of Content for dataset visualization.</a:t>
            </a:r>
          </a:p>
          <a:p>
            <a:pPr marL="0" indent="0">
              <a:buNone/>
            </a:pPr>
            <a:r>
              <a:rPr lang="en-US" sz="1900" dirty="0" smtClean="0"/>
              <a:t>1.  Study of Variables – At first, </a:t>
            </a:r>
            <a:r>
              <a:rPr lang="en-US" sz="1900" dirty="0"/>
              <a:t>let us import the necessary libraries </a:t>
            </a:r>
            <a:r>
              <a:rPr lang="en-US" sz="1900" dirty="0" smtClean="0"/>
              <a:t>used and then train and test dataset.</a:t>
            </a:r>
          </a:p>
          <a:p>
            <a:pPr marL="0" indent="0">
              <a:buNone/>
            </a:pPr>
            <a:endParaRPr lang="en-US" sz="2800" dirty="0"/>
          </a:p>
          <a:p>
            <a:endParaRPr lang="en-US" sz="2800" dirty="0" smtClean="0"/>
          </a:p>
          <a:p>
            <a:endParaRPr lang="en-US" sz="2800" dirty="0"/>
          </a:p>
          <a:p>
            <a:pPr marL="0" indent="0">
              <a:buNone/>
            </a:pPr>
            <a:endParaRPr lang="en-US" sz="2800" dirty="0" smtClean="0"/>
          </a:p>
          <a:p>
            <a:pPr marL="0" indent="0">
              <a:buNone/>
            </a:pPr>
            <a:r>
              <a:rPr lang="en-US" sz="2800" dirty="0"/>
              <a:t>	</a:t>
            </a:r>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962400"/>
            <a:ext cx="7056784" cy="2346920"/>
          </a:xfrm>
          <a:prstGeom prst="rect">
            <a:avLst/>
          </a:prstGeom>
        </p:spPr>
      </p:pic>
    </p:spTree>
    <p:extLst>
      <p:ext uri="{BB962C8B-B14F-4D97-AF65-F5344CB8AC3E}">
        <p14:creationId xmlns:p14="http://schemas.microsoft.com/office/powerpoint/2010/main" val="347759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sz="3200" dirty="0" smtClean="0"/>
              <a:t>EDA steps and visualizations</a:t>
            </a:r>
            <a:endParaRPr lang="en-IN" dirty="0"/>
          </a:p>
        </p:txBody>
      </p:sp>
      <p:sp>
        <p:nvSpPr>
          <p:cNvPr id="3" name="Content Placeholder 2"/>
          <p:cNvSpPr>
            <a:spLocks noGrp="1"/>
          </p:cNvSpPr>
          <p:nvPr>
            <p:ph idx="1"/>
          </p:nvPr>
        </p:nvSpPr>
        <p:spPr>
          <a:xfrm>
            <a:off x="457200" y="1600200"/>
            <a:ext cx="8229600" cy="4674865"/>
          </a:xfrm>
        </p:spPr>
        <p:txBody>
          <a:bodyPr>
            <a:normAutofit/>
          </a:bodyPr>
          <a:lstStyle/>
          <a:p>
            <a:pPr marL="0" indent="0">
              <a:buNone/>
            </a:pPr>
            <a:r>
              <a:rPr lang="en-US" sz="2800" dirty="0" smtClean="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33500"/>
            <a:ext cx="835292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59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a:xfrm>
            <a:off x="457200" y="1268760"/>
            <a:ext cx="8229600" cy="5184857"/>
          </a:xfrm>
        </p:spPr>
        <p:txBody>
          <a:bodyPr/>
          <a:lstStyle/>
          <a:p>
            <a:pPr marL="0" indent="0">
              <a:buNone/>
            </a:pPr>
            <a:r>
              <a:rPr lang="en-US" sz="1800" dirty="0"/>
              <a:t>Now, let's check </a:t>
            </a:r>
            <a:r>
              <a:rPr lang="en-US" sz="1800" dirty="0" smtClean="0"/>
              <a:t>the null values in </a:t>
            </a:r>
            <a:r>
              <a:rPr lang="en-US" sz="1800" dirty="0"/>
              <a:t>our dataset, We have  2 null values </a:t>
            </a:r>
          </a:p>
          <a:p>
            <a:pPr marL="0" indent="0">
              <a:buNone/>
            </a:pPr>
            <a:endParaRPr lang="en-US" sz="1800" dirty="0" smtClean="0"/>
          </a:p>
          <a:p>
            <a:pPr marL="0" indent="0">
              <a:buNone/>
            </a:pPr>
            <a:endParaRPr lang="en-US" dirty="0"/>
          </a:p>
          <a:p>
            <a:pPr marL="0" indent="0">
              <a:buNone/>
            </a:pP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3"/>
            <a:ext cx="57435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77073"/>
            <a:ext cx="5743575" cy="25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48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 steps and visualizations</a:t>
            </a:r>
            <a:endParaRPr lang="en-IN" dirty="0"/>
          </a:p>
        </p:txBody>
      </p:sp>
      <p:sp>
        <p:nvSpPr>
          <p:cNvPr id="3" name="Content Placeholder 2"/>
          <p:cNvSpPr>
            <a:spLocks noGrp="1"/>
          </p:cNvSpPr>
          <p:nvPr>
            <p:ph idx="1"/>
          </p:nvPr>
        </p:nvSpPr>
        <p:spPr/>
        <p:txBody>
          <a:bodyPr/>
          <a:lstStyle/>
          <a:p>
            <a:pPr marL="0" indent="0">
              <a:buNone/>
            </a:pPr>
            <a:r>
              <a:rPr lang="en-IN" dirty="0" smtClean="0"/>
              <a:t>Target </a:t>
            </a:r>
            <a:r>
              <a:rPr lang="en-IN" dirty="0" smtClean="0"/>
              <a:t>Variables with Airline </a:t>
            </a:r>
            <a:r>
              <a:rPr lang="en-IN" dirty="0" smtClean="0"/>
              <a:t>– </a:t>
            </a:r>
            <a:r>
              <a:rPr lang="en-US" sz="1800" dirty="0"/>
              <a:t>The most expensive option is ‘</a:t>
            </a:r>
            <a:r>
              <a:rPr lang="en-US" sz="1800" dirty="0" err="1"/>
              <a:t>JetAirways</a:t>
            </a:r>
            <a:r>
              <a:rPr lang="en-US" sz="1800" dirty="0"/>
              <a:t> Business.’ The cost of other carriers varies as well</a:t>
            </a:r>
            <a:r>
              <a:rPr lang="en-US" sz="1800" dirty="0" smtClean="0"/>
              <a:t>’.</a:t>
            </a:r>
            <a:endParaRPr lang="en-US" sz="1800" dirty="0" smtClean="0"/>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068961"/>
            <a:ext cx="8280920" cy="347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8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4456</TotalTime>
  <Words>670</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FLIGHT PRICE PREDICTION       Presented by :- Ruchita Parmar</vt:lpstr>
      <vt:lpstr>PowerPoint Presentation</vt:lpstr>
      <vt:lpstr>Objective</vt:lpstr>
      <vt:lpstr>Problem Statement &amp; Understanding</vt:lpstr>
      <vt:lpstr>Problem Statement &amp; Understanding</vt:lpstr>
      <vt:lpstr>EDA steps and visualizations</vt:lpstr>
      <vt:lpstr>EDA steps and visualizations</vt:lpstr>
      <vt:lpstr>EDA steps and visualizations</vt:lpstr>
      <vt:lpstr>EDA steps and visualizations</vt:lpstr>
      <vt:lpstr>EDA steps and visualizations</vt:lpstr>
      <vt:lpstr>Assumptions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A PowerPoint presentation containing problem statement and understanding, EDA steps and visualizations, Steps and assumptions used to complete the project, analysis, and conclusion.</dc:title>
  <dc:creator>RUCHITA</dc:creator>
  <cp:lastModifiedBy>RUCHITA</cp:lastModifiedBy>
  <cp:revision>76</cp:revision>
  <dcterms:created xsi:type="dcterms:W3CDTF">2022-04-13T11:20:31Z</dcterms:created>
  <dcterms:modified xsi:type="dcterms:W3CDTF">2022-06-27T15:01:55Z</dcterms:modified>
</cp:coreProperties>
</file>