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72" r:id="rId5"/>
    <p:sldId id="268" r:id="rId6"/>
    <p:sldId id="259" r:id="rId7"/>
    <p:sldId id="274" r:id="rId8"/>
    <p:sldId id="275" r:id="rId9"/>
    <p:sldId id="276" r:id="rId10"/>
    <p:sldId id="277" r:id="rId11"/>
    <p:sldId id="269" r:id="rId12"/>
    <p:sldId id="278" r:id="rId13"/>
    <p:sldId id="279" r:id="rId14"/>
    <p:sldId id="266" r:id="rId15"/>
    <p:sldId id="265"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5137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4726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15949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233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18CB6-D76B-4AD2-A239-67E9466D401F}"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80789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518CB6-D76B-4AD2-A239-67E9466D401F}"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01208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518CB6-D76B-4AD2-A239-67E9466D401F}"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35203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518CB6-D76B-4AD2-A239-67E9466D401F}"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32724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18CB6-D76B-4AD2-A239-67E9466D401F}"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41496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529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43610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8CB6-D76B-4AD2-A239-67E9466D401F}" type="datetimeFigureOut">
              <a:rPr lang="en-IN" smtClean="0"/>
              <a:t>19-05-2022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A40B4-D8E3-491D-899E-26EE6780E53C}" type="slidenum">
              <a:rPr lang="en-IN" smtClean="0"/>
              <a:t>‹#›</a:t>
            </a:fld>
            <a:endParaRPr lang="en-IN"/>
          </a:p>
        </p:txBody>
      </p:sp>
    </p:spTree>
    <p:extLst>
      <p:ext uri="{BB962C8B-B14F-4D97-AF65-F5344CB8AC3E}">
        <p14:creationId xmlns:p14="http://schemas.microsoft.com/office/powerpoint/2010/main" val="70785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836712"/>
            <a:ext cx="7342584" cy="3890863"/>
          </a:xfrm>
        </p:spPr>
        <p:txBody>
          <a:bodyPr>
            <a:normAutofit/>
          </a:bodyPr>
          <a:lstStyle/>
          <a:p>
            <a:r>
              <a:rPr lang="en-US" sz="4800" dirty="0" smtClean="0">
                <a:solidFill>
                  <a:schemeClr val="tx2">
                    <a:lumMod val="75000"/>
                  </a:schemeClr>
                </a:solidFill>
              </a:rPr>
              <a:t>Housing project</a:t>
            </a:r>
            <a:r>
              <a:rPr lang="en-US" dirty="0" smtClean="0"/>
              <a:t/>
            </a:r>
            <a:br>
              <a:rPr lang="en-US" dirty="0" smtClean="0"/>
            </a:br>
            <a:r>
              <a:rPr lang="en-US" dirty="0"/>
              <a:t/>
            </a:r>
            <a:br>
              <a:rPr lang="en-US" dirty="0"/>
            </a:br>
            <a:r>
              <a:rPr lang="en-US" sz="2400" dirty="0" smtClean="0"/>
              <a:t>Presented by :-</a:t>
            </a:r>
            <a:r>
              <a:rPr lang="en-US" sz="3200" dirty="0" smtClean="0"/>
              <a:t> </a:t>
            </a:r>
            <a:r>
              <a:rPr lang="en-US" sz="3200" dirty="0" err="1" smtClean="0"/>
              <a:t>Ruchita</a:t>
            </a:r>
            <a:r>
              <a:rPr lang="en-US" sz="3200" dirty="0" smtClean="0"/>
              <a:t> </a:t>
            </a:r>
            <a:r>
              <a:rPr lang="en-US" sz="3200" dirty="0" err="1"/>
              <a:t>P</a:t>
            </a:r>
            <a:r>
              <a:rPr lang="en-US" sz="3200" dirty="0" err="1" smtClean="0"/>
              <a:t>armar</a:t>
            </a:r>
            <a:endParaRPr lang="en-IN" dirty="0"/>
          </a:p>
        </p:txBody>
      </p:sp>
    </p:spTree>
    <p:extLst>
      <p:ext uri="{BB962C8B-B14F-4D97-AF65-F5344CB8AC3E}">
        <p14:creationId xmlns:p14="http://schemas.microsoft.com/office/powerpoint/2010/main" val="102435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a:t>From the above plot, the Living area and Sale Price have roughly a linear relationship. The two dots on the top indicate a sudden price increase. It may be because the house is located in a hot </a:t>
            </a:r>
            <a:r>
              <a:rPr lang="en-US" sz="2000" dirty="0" smtClean="0"/>
              <a:t>spot. Also</a:t>
            </a:r>
            <a:r>
              <a:rPr lang="en-US" sz="2000" dirty="0"/>
              <a:t>, note that the two dots on the right-bottom where the </a:t>
            </a:r>
            <a:r>
              <a:rPr lang="en-US" sz="2000" dirty="0" err="1"/>
              <a:t>GrLivingArea</a:t>
            </a:r>
            <a:r>
              <a:rPr lang="en-US" sz="2000" dirty="0"/>
              <a:t> is more and the </a:t>
            </a:r>
            <a:r>
              <a:rPr lang="en-US" sz="2000" dirty="0" err="1"/>
              <a:t>SalePrice</a:t>
            </a:r>
            <a:r>
              <a:rPr lang="en-US" sz="2000" dirty="0"/>
              <a:t> is </a:t>
            </a:r>
            <a:r>
              <a:rPr lang="en-US" sz="2000" dirty="0" smtClean="0"/>
              <a:t>very less.</a:t>
            </a:r>
            <a:r>
              <a:rPr lang="en-IN" sz="2000" dirty="0" smtClean="0"/>
              <a:t>  These were outliers that needs to get deleted as these will impact the model performance.</a:t>
            </a:r>
          </a:p>
          <a:p>
            <a:pPr marL="0" indent="0">
              <a:buNone/>
            </a:pPr>
            <a:endParaRPr lang="en-IN" sz="2000" dirty="0"/>
          </a:p>
          <a:p>
            <a:pPr marL="0" indent="0">
              <a:buNone/>
            </a:pPr>
            <a:r>
              <a:rPr lang="en-US" sz="2000" b="1" dirty="0"/>
              <a:t>Null and Missing Values </a:t>
            </a:r>
            <a:r>
              <a:rPr lang="en-US" sz="2000" b="1" dirty="0" smtClean="0"/>
              <a:t>Study – </a:t>
            </a:r>
            <a:r>
              <a:rPr lang="en-US" sz="2000" dirty="0" smtClean="0"/>
              <a:t>Lets first find the missing value </a:t>
            </a:r>
            <a:r>
              <a:rPr lang="en-US" sz="2000" dirty="0"/>
              <a:t>i</a:t>
            </a:r>
            <a:r>
              <a:rPr lang="en-US" sz="2000" dirty="0" smtClean="0"/>
              <a:t>n the dataset. Although these variables not so important but let’s not drop them and fill the missing values with 0 or None and proceed with modeling.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05686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b="1" dirty="0"/>
              <a:t>Data </a:t>
            </a:r>
            <a:r>
              <a:rPr lang="en-IN" b="1" dirty="0" smtClean="0"/>
              <a:t>Cleaning</a:t>
            </a:r>
            <a:r>
              <a:rPr lang="en-IN" dirty="0"/>
              <a:t> </a:t>
            </a:r>
            <a:r>
              <a:rPr lang="en-IN" dirty="0" smtClean="0"/>
              <a:t>-</a:t>
            </a:r>
            <a:r>
              <a:rPr lang="en-IN" sz="2200" dirty="0" smtClean="0"/>
              <a:t> </a:t>
            </a:r>
            <a:r>
              <a:rPr lang="en-US" sz="2200" dirty="0"/>
              <a:t>We fill the missing values by 0 if the type of the input is an integer, and we fill ‘None’ if it’s categorical. Later we will use a label encoder for converting these categorical variables into a numerical </a:t>
            </a:r>
            <a:r>
              <a:rPr lang="en-US" sz="2200" dirty="0" smtClean="0"/>
              <a:t>form.</a:t>
            </a:r>
            <a:endParaRPr lang="en-IN" sz="22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77600"/>
            <a:ext cx="7632848" cy="300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59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lstStyle/>
          <a:p>
            <a:pPr marL="0" indent="0">
              <a:buNone/>
            </a:pPr>
            <a:r>
              <a:rPr lang="en-US" sz="2000" dirty="0" smtClean="0"/>
              <a:t>Remove null /</a:t>
            </a:r>
            <a:r>
              <a:rPr lang="en-US" sz="2000" smtClean="0"/>
              <a:t>missing values Now </a:t>
            </a:r>
            <a:r>
              <a:rPr lang="en-US" sz="2000" dirty="0" smtClean="0"/>
              <a:t>there </a:t>
            </a:r>
            <a:r>
              <a:rPr lang="en-US" sz="2000" dirty="0"/>
              <a:t>are no missing values present in the dataset</a:t>
            </a:r>
            <a:endParaRPr lang="en-IN" sz="20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204864"/>
            <a:ext cx="525658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558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t>Correlation </a:t>
            </a:r>
            <a:r>
              <a:rPr lang="en-IN" sz="2000" b="1" dirty="0" smtClean="0"/>
              <a:t>Study - </a:t>
            </a:r>
            <a:r>
              <a:rPr lang="en-US" sz="2000" dirty="0"/>
              <a:t>We have 80 columns in our data set. Visualizing all the data takes a lot of </a:t>
            </a:r>
            <a:r>
              <a:rPr lang="en-US" sz="2000" dirty="0" smtClean="0"/>
              <a:t>time, so we </a:t>
            </a:r>
            <a:r>
              <a:rPr lang="en-US" sz="2000" dirty="0"/>
              <a:t>consider the variables which are highly correlated (both positive and negative) with our target variable “</a:t>
            </a:r>
            <a:r>
              <a:rPr lang="en-US" sz="2000" dirty="0" err="1"/>
              <a:t>SalePrice</a:t>
            </a:r>
            <a:r>
              <a:rPr lang="en-US" sz="2000" dirty="0" smtClean="0"/>
              <a:t>”</a:t>
            </a:r>
          </a:p>
          <a:p>
            <a:pPr marL="0" indent="0">
              <a:buNone/>
            </a:pPr>
            <a:r>
              <a:rPr lang="en-US" sz="2000" dirty="0" smtClean="0"/>
              <a:t>.</a:t>
            </a:r>
            <a:endParaRPr lang="en-IN"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708920"/>
            <a:ext cx="36004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38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2218258"/>
          </a:xfrm>
        </p:spPr>
        <p:txBody>
          <a:bodyPr>
            <a:normAutofit/>
          </a:bodyPr>
          <a:lstStyle/>
          <a:p>
            <a:r>
              <a:rPr lang="en-IN" dirty="0" smtClean="0"/>
              <a:t>Assumptions</a:t>
            </a:r>
            <a:br>
              <a:rPr lang="en-IN" dirty="0" smtClean="0"/>
            </a:br>
            <a:endParaRPr lang="en-IN" dirty="0"/>
          </a:p>
        </p:txBody>
      </p:sp>
      <p:sp>
        <p:nvSpPr>
          <p:cNvPr id="4" name="Content Placeholder 3"/>
          <p:cNvSpPr>
            <a:spLocks noGrp="1"/>
          </p:cNvSpPr>
          <p:nvPr>
            <p:ph idx="1"/>
          </p:nvPr>
        </p:nvSpPr>
        <p:spPr/>
        <p:txBody>
          <a:bodyPr/>
          <a:lstStyle/>
          <a:p>
            <a:pPr marL="0" indent="0">
              <a:buNone/>
            </a:pPr>
            <a:r>
              <a:rPr lang="en-US" dirty="0"/>
              <a:t>Worked on assumptions that these are all the measurable data that affect a home's price. There were more parameters that matters as well such as house conditions, locations, </a:t>
            </a:r>
            <a:r>
              <a:rPr lang="en-US" dirty="0" smtClean="0"/>
              <a:t>locality favoritism </a:t>
            </a:r>
            <a:r>
              <a:rPr lang="en-US" dirty="0"/>
              <a:t>and etc. But these parameters are more subjective and almost impossible to measure and ignoring them.</a:t>
            </a:r>
            <a:endParaRPr lang="en-IN" dirty="0"/>
          </a:p>
        </p:txBody>
      </p:sp>
    </p:spTree>
    <p:extLst>
      <p:ext uri="{BB962C8B-B14F-4D97-AF65-F5344CB8AC3E}">
        <p14:creationId xmlns:p14="http://schemas.microsoft.com/office/powerpoint/2010/main" val="865687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r>
              <a:rPr lang="en-IN" dirty="0" smtClean="0"/>
              <a:t/>
            </a:r>
            <a:br>
              <a:rPr lang="en-IN" dirty="0" smtClean="0"/>
            </a:br>
            <a:endParaRPr lang="en-IN" dirty="0"/>
          </a:p>
        </p:txBody>
      </p:sp>
      <p:sp>
        <p:nvSpPr>
          <p:cNvPr id="3" name="Content Placeholder 2"/>
          <p:cNvSpPr>
            <a:spLocks noGrp="1"/>
          </p:cNvSpPr>
          <p:nvPr>
            <p:ph idx="1"/>
          </p:nvPr>
        </p:nvSpPr>
        <p:spPr>
          <a:xfrm>
            <a:off x="457200" y="1600200"/>
            <a:ext cx="8291264" cy="4879851"/>
          </a:xfrm>
        </p:spPr>
        <p:txBody>
          <a:bodyPr>
            <a:normAutofit/>
          </a:bodyPr>
          <a:lstStyle/>
          <a:p>
            <a:pPr marL="0" indent="0">
              <a:buNone/>
            </a:pPr>
            <a:r>
              <a:rPr lang="en-US" sz="2800" dirty="0" smtClean="0"/>
              <a:t>The </a:t>
            </a:r>
            <a:r>
              <a:rPr lang="en-US" sz="2800" dirty="0"/>
              <a:t>question for this </a:t>
            </a:r>
            <a:r>
              <a:rPr lang="en-US" sz="2800" dirty="0" smtClean="0"/>
              <a:t>Housing price prediction </a:t>
            </a:r>
            <a:r>
              <a:rPr lang="en-US" sz="2800" dirty="0"/>
              <a:t>is to study how well house prices </a:t>
            </a:r>
            <a:r>
              <a:rPr lang="en-US" sz="2800" dirty="0" smtClean="0"/>
              <a:t>can be </a:t>
            </a:r>
            <a:r>
              <a:rPr lang="en-US" sz="2800" dirty="0"/>
              <a:t>predicted by using k-Nearest </a:t>
            </a:r>
            <a:r>
              <a:rPr lang="en-US" sz="2800" dirty="0" smtClean="0"/>
              <a:t>neighbor </a:t>
            </a:r>
            <a:r>
              <a:rPr lang="en-US" sz="2800" dirty="0"/>
              <a:t>and Random forest regression</a:t>
            </a:r>
            <a:r>
              <a:rPr lang="en-US" sz="2800" dirty="0" smtClean="0"/>
              <a:t>.</a:t>
            </a:r>
            <a:endParaRPr lang="en-IN" sz="2800" dirty="0" smtClean="0"/>
          </a:p>
          <a:p>
            <a:pPr marL="0" indent="0">
              <a:buNone/>
            </a:pPr>
            <a:r>
              <a:rPr lang="en-US" sz="2800" dirty="0" smtClean="0"/>
              <a:t>We have found that the Random forest regression algorithm performs</a:t>
            </a:r>
          </a:p>
          <a:p>
            <a:pPr marL="0" indent="0">
              <a:buNone/>
            </a:pPr>
            <a:r>
              <a:rPr lang="en-US" sz="2800" dirty="0" smtClean="0"/>
              <a:t>better at predicting house prices than the k-Nearest neighbor </a:t>
            </a:r>
            <a:r>
              <a:rPr lang="en-US" sz="2800" dirty="0"/>
              <a:t>algorithm. </a:t>
            </a:r>
            <a:r>
              <a:rPr lang="en-US" sz="2800" dirty="0" smtClean="0"/>
              <a:t>There </a:t>
            </a:r>
            <a:r>
              <a:rPr lang="en-US" sz="2800" dirty="0"/>
              <a:t>is still a difference between the actual prices in our testing data and the prices predicted by the Random forest regression algorithm.</a:t>
            </a:r>
            <a:endParaRPr lang="en-US" sz="2800" dirty="0" smtClean="0"/>
          </a:p>
          <a:p>
            <a:pPr marL="0" indent="0">
              <a:buNone/>
            </a:pPr>
            <a:endParaRPr lang="en-IN" sz="1800" dirty="0" smtClean="0"/>
          </a:p>
        </p:txBody>
      </p:sp>
    </p:spTree>
    <p:extLst>
      <p:ext uri="{BB962C8B-B14F-4D97-AF65-F5344CB8AC3E}">
        <p14:creationId xmlns:p14="http://schemas.microsoft.com/office/powerpoint/2010/main" val="279953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r>
              <a:rPr lang="en-IN" dirty="0" smtClean="0"/>
              <a:t/>
            </a:r>
            <a:br>
              <a:rPr lang="en-IN" dirty="0" smtClean="0"/>
            </a:br>
            <a:endParaRPr lang="en-IN" dirty="0"/>
          </a:p>
        </p:txBody>
      </p:sp>
      <p:sp>
        <p:nvSpPr>
          <p:cNvPr id="3" name="Content Placeholder 2"/>
          <p:cNvSpPr>
            <a:spLocks noGrp="1"/>
          </p:cNvSpPr>
          <p:nvPr>
            <p:ph idx="1"/>
          </p:nvPr>
        </p:nvSpPr>
        <p:spPr>
          <a:xfrm>
            <a:off x="457200" y="1600200"/>
            <a:ext cx="8291264" cy="4879851"/>
          </a:xfrm>
        </p:spPr>
        <p:txBody>
          <a:bodyPr>
            <a:normAutofit/>
          </a:bodyPr>
          <a:lstStyle/>
          <a:p>
            <a:pPr marL="0" indent="0">
              <a:buNone/>
            </a:pPr>
            <a:endParaRPr lang="en-IN" sz="1800" dirty="0" smtClean="0"/>
          </a:p>
        </p:txBody>
      </p:sp>
    </p:spTree>
    <p:extLst>
      <p:ext uri="{BB962C8B-B14F-4D97-AF65-F5344CB8AC3E}">
        <p14:creationId xmlns:p14="http://schemas.microsoft.com/office/powerpoint/2010/main" val="279953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628800"/>
            <a:ext cx="8229600" cy="4525963"/>
          </a:xfrm>
        </p:spPr>
        <p:txBody>
          <a:bodyPr/>
          <a:lstStyle/>
          <a:p>
            <a:pPr marL="2286000" lvl="5" indent="0">
              <a:buNone/>
            </a:pPr>
            <a:endParaRPr lang="en-US" sz="3200" dirty="0"/>
          </a:p>
          <a:p>
            <a:pPr marL="2286000" lvl="5" indent="0">
              <a:buNone/>
            </a:pPr>
            <a:r>
              <a:rPr lang="en-US" sz="3200" dirty="0" smtClean="0"/>
              <a:t>Contents</a:t>
            </a:r>
          </a:p>
          <a:p>
            <a:pPr marL="2286000" lvl="5" indent="0">
              <a:buNone/>
            </a:pPr>
            <a:endParaRPr lang="en-US" dirty="0" smtClean="0"/>
          </a:p>
          <a:p>
            <a:r>
              <a:rPr lang="en-US" sz="2800" dirty="0"/>
              <a:t>P</a:t>
            </a:r>
            <a:r>
              <a:rPr lang="en-US" sz="2800" dirty="0" smtClean="0"/>
              <a:t>roblem statement and understanding.</a:t>
            </a:r>
          </a:p>
          <a:p>
            <a:r>
              <a:rPr lang="en-US" sz="2800" dirty="0" smtClean="0"/>
              <a:t>EDA steps and visualizations.</a:t>
            </a:r>
          </a:p>
          <a:p>
            <a:r>
              <a:rPr lang="en-US" sz="2800" dirty="0"/>
              <a:t>A</a:t>
            </a:r>
            <a:r>
              <a:rPr lang="en-US" sz="2800" dirty="0" smtClean="0"/>
              <a:t>ssumptions used to complete the project, analysis.</a:t>
            </a:r>
          </a:p>
          <a:p>
            <a:r>
              <a:rPr lang="en-US" sz="2800" dirty="0" smtClean="0"/>
              <a:t>Conclusion.</a:t>
            </a:r>
            <a:endParaRPr lang="en-IN" sz="2800" dirty="0"/>
          </a:p>
        </p:txBody>
      </p:sp>
    </p:spTree>
    <p:extLst>
      <p:ext uri="{BB962C8B-B14F-4D97-AF65-F5344CB8AC3E}">
        <p14:creationId xmlns:p14="http://schemas.microsoft.com/office/powerpoint/2010/main" val="135350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rmAutofit/>
          </a:bodyPr>
          <a:lstStyle/>
          <a:p>
            <a:pPr marL="0" indent="0">
              <a:buNone/>
            </a:pPr>
            <a:r>
              <a:rPr lang="en-US" sz="1800" dirty="0"/>
              <a:t>There were many basic Human requirement where sheltering is one of the most important. Due to rapid increase in population there is a situation where prices were </a:t>
            </a:r>
            <a:r>
              <a:rPr lang="en-US" sz="1800" dirty="0" smtClean="0"/>
              <a:t>increasing </a:t>
            </a:r>
            <a:r>
              <a:rPr lang="en-US" sz="1800" dirty="0"/>
              <a:t>with high pace. </a:t>
            </a:r>
            <a:r>
              <a:rPr lang="en-US" sz="1800" dirty="0" smtClean="0"/>
              <a:t>There </a:t>
            </a:r>
            <a:r>
              <a:rPr lang="en-US" sz="1800" dirty="0"/>
              <a:t>were many factors and features of housing which affect the prices and plans of </a:t>
            </a:r>
            <a:r>
              <a:rPr lang="en-US" sz="1800" dirty="0" smtClean="0"/>
              <a:t>individuals</a:t>
            </a:r>
            <a:r>
              <a:rPr lang="en-US" sz="1800" dirty="0"/>
              <a:t>. </a:t>
            </a:r>
            <a:r>
              <a:rPr lang="en-US" sz="1800" dirty="0"/>
              <a:t>Nowadays the real estate market is a standout amongst the most focused regarding pricing and keep fluctuating. People are looking to buy a new home with their budgets and by </a:t>
            </a:r>
            <a:r>
              <a:rPr lang="en-US" sz="1800" dirty="0" err="1"/>
              <a:t>analysing</a:t>
            </a:r>
            <a:r>
              <a:rPr lang="en-US" sz="1800" dirty="0"/>
              <a:t> market strategies. But main disadvantage of current system is to calculate a price of house without necessary prediction about future market trends and result is price increase. So, the main aim of our project is to predict accurate price of house without any loss. </a:t>
            </a:r>
            <a:r>
              <a:rPr lang="en-US" sz="1800" dirty="0"/>
              <a:t>The problem statement was to predict the price of </a:t>
            </a:r>
            <a:r>
              <a:rPr lang="en-US" sz="1800" dirty="0" smtClean="0"/>
              <a:t>houses from the dataset with features as below:-</a:t>
            </a:r>
            <a:endParaRPr lang="en-US" sz="1800" dirty="0"/>
          </a:p>
          <a:p>
            <a:pPr marL="0" indent="0">
              <a:buNone/>
            </a:pPr>
            <a:r>
              <a:rPr lang="en-US" sz="1800" dirty="0" smtClean="0"/>
              <a:t>Date </a:t>
            </a:r>
            <a:r>
              <a:rPr lang="en-US" sz="1800" dirty="0"/>
              <a:t>house was </a:t>
            </a:r>
            <a:r>
              <a:rPr lang="en-US" sz="1800" dirty="0" smtClean="0"/>
              <a:t>sold, Price, Bedrooms, </a:t>
            </a:r>
            <a:r>
              <a:rPr lang="en-US" sz="1800" dirty="0" err="1" smtClean="0"/>
              <a:t>Sqft_Living</a:t>
            </a:r>
            <a:r>
              <a:rPr lang="en-US" sz="1800" dirty="0" smtClean="0"/>
              <a:t>, </a:t>
            </a:r>
            <a:r>
              <a:rPr lang="en-US" sz="1800" dirty="0" err="1" smtClean="0"/>
              <a:t>Sqft_Lot</a:t>
            </a:r>
            <a:r>
              <a:rPr lang="en-US" sz="1800" dirty="0" smtClean="0"/>
              <a:t>, Floors, </a:t>
            </a:r>
            <a:r>
              <a:rPr lang="en-IN" sz="1800" dirty="0" err="1" smtClean="0"/>
              <a:t>CentralAir</a:t>
            </a:r>
            <a:r>
              <a:rPr lang="en-IN" sz="1800" dirty="0"/>
              <a:t>, </a:t>
            </a:r>
            <a:r>
              <a:rPr lang="en-IN" sz="1800" dirty="0" err="1" smtClean="0"/>
              <a:t>LotFrontage</a:t>
            </a:r>
            <a:r>
              <a:rPr lang="en-IN" sz="1800" dirty="0"/>
              <a:t>, </a:t>
            </a:r>
            <a:r>
              <a:rPr lang="en-IN" sz="1800" dirty="0" err="1" smtClean="0"/>
              <a:t>LandContour</a:t>
            </a:r>
            <a:r>
              <a:rPr lang="en-IN" sz="1800" dirty="0"/>
              <a:t>, Utilities, </a:t>
            </a:r>
            <a:r>
              <a:rPr lang="en-IN" sz="1800" dirty="0" err="1" smtClean="0"/>
              <a:t>Neighborhood</a:t>
            </a:r>
            <a:r>
              <a:rPr lang="en-IN" sz="1800" dirty="0"/>
              <a:t>, </a:t>
            </a:r>
            <a:r>
              <a:rPr lang="en-IN" sz="1800" dirty="0" err="1" smtClean="0"/>
              <a:t>HouseStyle</a:t>
            </a:r>
            <a:r>
              <a:rPr lang="en-IN" sz="1800" dirty="0"/>
              <a:t>, Electricals, </a:t>
            </a:r>
            <a:r>
              <a:rPr lang="en-IN" sz="1800" dirty="0" err="1" smtClean="0"/>
              <a:t>GarageArea</a:t>
            </a:r>
            <a:r>
              <a:rPr lang="en-IN" sz="1800" dirty="0" smtClean="0"/>
              <a:t>,  etc.</a:t>
            </a:r>
            <a:endParaRPr lang="en-US" sz="1800" dirty="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rmAutofit/>
          </a:bodyPr>
          <a:lstStyle/>
          <a:p>
            <a:pPr marL="0" indent="0">
              <a:buNone/>
            </a:pPr>
            <a:endParaRPr lang="en-US" sz="1400" dirty="0" smtClean="0"/>
          </a:p>
          <a:p>
            <a:pPr marL="0" indent="0">
              <a:buNone/>
            </a:pPr>
            <a:r>
              <a:rPr lang="en-US" sz="2400" dirty="0" smtClean="0"/>
              <a:t>Background </a:t>
            </a:r>
            <a:r>
              <a:rPr lang="en-US" sz="2400" dirty="0"/>
              <a:t>of the study</a:t>
            </a:r>
            <a:endParaRPr lang="en-US" sz="1400" dirty="0"/>
          </a:p>
          <a:p>
            <a:pPr marL="0" indent="0">
              <a:buNone/>
            </a:pPr>
            <a:r>
              <a:rPr lang="en-US" sz="1800" dirty="0"/>
              <a:t>Our goal is to solve the regression problem where the target variable is the price and the independent variables are number of bedrooms, number of bathrooms, super built up area, carpet area, furnishing status, floor type, direction facing, type of apartment, region and </a:t>
            </a:r>
            <a:r>
              <a:rPr lang="en-US" sz="1800" dirty="0" smtClean="0"/>
              <a:t>facilities. </a:t>
            </a:r>
            <a:endParaRPr lang="en-US" sz="1400" dirty="0"/>
          </a:p>
          <a:p>
            <a:pPr marL="0" indent="0">
              <a:buNone/>
            </a:pPr>
            <a:endParaRPr lang="en-US" sz="1400" dirty="0" smtClean="0"/>
          </a:p>
          <a:p>
            <a:pPr marL="0" indent="0">
              <a:buNone/>
            </a:pPr>
            <a:r>
              <a:rPr lang="en-US" sz="1800" dirty="0"/>
              <a:t>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a:t>
            </a:r>
            <a:endParaRPr lang="en-IN" sz="1800" dirty="0"/>
          </a:p>
          <a:p>
            <a:pPr marL="0" indent="0">
              <a:buNone/>
            </a:pPr>
            <a:endParaRPr lang="en-US" sz="1400" dirty="0" smtClean="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Autofit/>
          </a:bodyPr>
          <a:lstStyle/>
          <a:p>
            <a:pPr lvl="1">
              <a:buFont typeface="Arial" charset="0"/>
              <a:buChar char="•"/>
            </a:pPr>
            <a:endParaRPr lang="en-US" sz="1200" dirty="0" smtClean="0"/>
          </a:p>
          <a:p>
            <a:pPr marL="0" indent="0">
              <a:buNone/>
            </a:pPr>
            <a:r>
              <a:rPr lang="en-US" sz="2000" dirty="0"/>
              <a:t>We then apply advanced machine learning algorithms such as Random </a:t>
            </a:r>
            <a:r>
              <a:rPr lang="en-US" sz="2000" dirty="0" smtClean="0"/>
              <a:t>forests. </a:t>
            </a:r>
            <a:r>
              <a:rPr lang="en-US" sz="2000" dirty="0"/>
              <a:t>We need to understand the scope of problems and the benefits related to strategic, conceptual and implementation </a:t>
            </a:r>
            <a:r>
              <a:rPr lang="en-US" sz="2000" dirty="0" smtClean="0"/>
              <a:t>alternatives as our study and </a:t>
            </a:r>
            <a:r>
              <a:rPr lang="en-US" sz="2000" dirty="0"/>
              <a:t>price </a:t>
            </a:r>
            <a:r>
              <a:rPr lang="en-US" sz="2000" dirty="0" smtClean="0"/>
              <a:t>prediction </a:t>
            </a:r>
            <a:r>
              <a:rPr lang="en-US" sz="2000" dirty="0"/>
              <a:t>benefits </a:t>
            </a:r>
            <a:r>
              <a:rPr lang="en-US" sz="2000" dirty="0" smtClean="0"/>
              <a:t>to </a:t>
            </a:r>
            <a:r>
              <a:rPr lang="en-US" sz="2000" dirty="0"/>
              <a:t>an improved approach will extend beyond low-income </a:t>
            </a:r>
            <a:r>
              <a:rPr lang="en-US" sz="2000" dirty="0" smtClean="0"/>
              <a:t>beneficiaries.</a:t>
            </a:r>
            <a:endParaRPr lang="en-US" sz="2000" dirty="0" smtClean="0"/>
          </a:p>
          <a:p>
            <a:pPr marL="0" indent="0">
              <a:buNone/>
            </a:pPr>
            <a:r>
              <a:rPr lang="en-US" sz="2000" dirty="0"/>
              <a:t>New analytical techniques of machine learning can be used in property research. </a:t>
            </a:r>
            <a:r>
              <a:rPr lang="en-US" sz="2000" dirty="0"/>
              <a:t>This study is an exploratory attempt to use three machine learning algorithms in </a:t>
            </a:r>
            <a:r>
              <a:rPr lang="en-US" sz="2000" dirty="0" smtClean="0"/>
              <a:t>estimating </a:t>
            </a:r>
            <a:r>
              <a:rPr lang="en-US" sz="2000" dirty="0"/>
              <a:t>housing prices, and then compare their results</a:t>
            </a:r>
            <a:r>
              <a:rPr lang="en-US" sz="2000" dirty="0" smtClean="0"/>
              <a:t>.</a:t>
            </a:r>
          </a:p>
          <a:p>
            <a:pPr marL="0" indent="0">
              <a:buNone/>
            </a:pPr>
            <a:r>
              <a:rPr lang="en-US" sz="2000" dirty="0" smtClean="0"/>
              <a:t>Many </a:t>
            </a:r>
            <a:r>
              <a:rPr lang="en-US" sz="2000" dirty="0"/>
              <a:t>conventional estimation methods produce reasonably good estimates of the coefficients that unveil the relationship between output variable and predictor </a:t>
            </a:r>
            <a:r>
              <a:rPr lang="en-US" sz="2000" dirty="0" smtClean="0"/>
              <a:t>variables. </a:t>
            </a:r>
            <a:r>
              <a:rPr lang="en-US" sz="2000" dirty="0"/>
              <a:t> Although machine learning can produce model predictions with tremendously low errors, the estimated coefficients </a:t>
            </a:r>
            <a:r>
              <a:rPr lang="en-US" sz="2000" dirty="0" smtClean="0"/>
              <a:t>derived </a:t>
            </a:r>
            <a:r>
              <a:rPr lang="en-US" sz="2000" dirty="0"/>
              <a:t>by the models may sometimes make it hard for interpretation.</a:t>
            </a:r>
            <a:endParaRPr lang="en-IN" sz="2000" dirty="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EDA steps and visualizations</a:t>
            </a:r>
            <a:endParaRPr lang="en-IN" dirty="0"/>
          </a:p>
        </p:txBody>
      </p:sp>
      <p:sp>
        <p:nvSpPr>
          <p:cNvPr id="3" name="Content Placeholder 2"/>
          <p:cNvSpPr>
            <a:spLocks noGrp="1"/>
          </p:cNvSpPr>
          <p:nvPr>
            <p:ph idx="1"/>
          </p:nvPr>
        </p:nvSpPr>
        <p:spPr>
          <a:xfrm>
            <a:off x="457200" y="1600200"/>
            <a:ext cx="8229600" cy="4674865"/>
          </a:xfrm>
        </p:spPr>
        <p:txBody>
          <a:bodyPr>
            <a:normAutofit/>
          </a:bodyPr>
          <a:lstStyle/>
          <a:p>
            <a:pPr marL="0" indent="0">
              <a:buNone/>
            </a:pPr>
            <a:r>
              <a:rPr lang="en-US" sz="2800" dirty="0" smtClean="0"/>
              <a:t>Data </a:t>
            </a:r>
            <a:r>
              <a:rPr lang="en-US" sz="2800" dirty="0"/>
              <a:t>visualization</a:t>
            </a:r>
            <a:r>
              <a:rPr lang="en-US" sz="1900" dirty="0"/>
              <a:t> is easy to perform EDA which makes it easy to make others understand our analysis</a:t>
            </a:r>
            <a:r>
              <a:rPr lang="en-US" sz="1900" dirty="0" smtClean="0"/>
              <a:t>.</a:t>
            </a:r>
          </a:p>
          <a:p>
            <a:pPr marL="0" indent="0">
              <a:buNone/>
            </a:pPr>
            <a:r>
              <a:rPr lang="en-US" sz="1900" dirty="0" smtClean="0"/>
              <a:t>Table of Content for dataset visualization.</a:t>
            </a:r>
          </a:p>
          <a:p>
            <a:pPr marL="0" indent="0">
              <a:buNone/>
            </a:pPr>
            <a:r>
              <a:rPr lang="en-US" sz="1900" dirty="0" smtClean="0"/>
              <a:t>1.  Study of Variables – At first, </a:t>
            </a:r>
            <a:r>
              <a:rPr lang="en-US" sz="1900" dirty="0"/>
              <a:t>let us import the necessary libraries </a:t>
            </a:r>
            <a:r>
              <a:rPr lang="en-US" sz="1900" dirty="0" smtClean="0"/>
              <a:t>used and then train and test dataset.</a:t>
            </a:r>
          </a:p>
          <a:p>
            <a:pPr marL="0" indent="0">
              <a:buNone/>
            </a:pPr>
            <a:endParaRPr lang="en-US" sz="2800" dirty="0"/>
          </a:p>
          <a:p>
            <a:endParaRPr lang="en-US" sz="2800" dirty="0" smtClean="0"/>
          </a:p>
          <a:p>
            <a:endParaRPr lang="en-US" sz="2800" dirty="0"/>
          </a:p>
          <a:p>
            <a:pPr marL="0" indent="0">
              <a:buNone/>
            </a:pPr>
            <a:endParaRPr lang="en-US" sz="2800" dirty="0" smtClean="0"/>
          </a:p>
          <a:p>
            <a:pPr marL="0" indent="0">
              <a:buNone/>
            </a:pPr>
            <a:r>
              <a:rPr lang="en-US" sz="2800" dirty="0"/>
              <a:t>	</a:t>
            </a:r>
            <a:endParaRPr lang="en-US"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962400"/>
            <a:ext cx="7056784" cy="2346920"/>
          </a:xfrm>
          <a:prstGeom prst="rect">
            <a:avLst/>
          </a:prstGeom>
        </p:spPr>
      </p:pic>
    </p:spTree>
    <p:extLst>
      <p:ext uri="{BB962C8B-B14F-4D97-AF65-F5344CB8AC3E}">
        <p14:creationId xmlns:p14="http://schemas.microsoft.com/office/powerpoint/2010/main" val="347759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sz="3200" dirty="0" smtClean="0"/>
              <a:t>EDA steps and visualizations</a:t>
            </a:r>
            <a:endParaRPr lang="en-IN" dirty="0"/>
          </a:p>
        </p:txBody>
      </p:sp>
      <p:sp>
        <p:nvSpPr>
          <p:cNvPr id="3" name="Content Placeholder 2"/>
          <p:cNvSpPr>
            <a:spLocks noGrp="1"/>
          </p:cNvSpPr>
          <p:nvPr>
            <p:ph idx="1"/>
          </p:nvPr>
        </p:nvSpPr>
        <p:spPr>
          <a:xfrm>
            <a:off x="457200" y="1600200"/>
            <a:ext cx="8229600" cy="4674865"/>
          </a:xfrm>
        </p:spPr>
        <p:txBody>
          <a:bodyPr>
            <a:normAutofit/>
          </a:bodyPr>
          <a:lstStyle/>
          <a:p>
            <a:pPr marL="0" indent="0">
              <a:buNone/>
            </a:pPr>
            <a:r>
              <a:rPr lang="en-US" sz="2800" dirty="0" smtClean="0"/>
              <a:t> </a:t>
            </a:r>
            <a:endParaRPr lang="en-US" sz="2800"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704974"/>
            <a:ext cx="8191500" cy="453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59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a:xfrm>
            <a:off x="457200" y="1600200"/>
            <a:ext cx="8229600" cy="4853417"/>
          </a:xfrm>
        </p:spPr>
        <p:txBody>
          <a:bodyPr/>
          <a:lstStyle/>
          <a:p>
            <a:pPr marL="0" indent="0">
              <a:buNone/>
            </a:pPr>
            <a:r>
              <a:rPr lang="en-US" sz="1800" dirty="0"/>
              <a:t>Now, let's check the columns in the table, to have a mental picture of what we have in hand</a:t>
            </a:r>
            <a:r>
              <a:rPr lang="en-US" sz="1800" dirty="0" smtClean="0"/>
              <a:t>.</a:t>
            </a:r>
          </a:p>
          <a:p>
            <a:pPr marL="0" indent="0">
              <a:buNone/>
            </a:pPr>
            <a:endParaRPr lang="en-US" dirty="0"/>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16" y="2564905"/>
            <a:ext cx="7441976" cy="38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48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lstStyle/>
          <a:p>
            <a:pPr marL="0" indent="0">
              <a:buNone/>
            </a:pPr>
            <a:r>
              <a:rPr lang="en-IN" dirty="0" smtClean="0"/>
              <a:t>Target Variables – </a:t>
            </a:r>
            <a:r>
              <a:rPr lang="en-IN" sz="1800" dirty="0" smtClean="0"/>
              <a:t>The </a:t>
            </a:r>
            <a:r>
              <a:rPr lang="en-US" sz="1800" dirty="0"/>
              <a:t> fact that we should consider when we are buying a house is the Living Area. So let's analyze the relationship between the Living area and the target variable ‘</a:t>
            </a:r>
            <a:r>
              <a:rPr lang="en-US" sz="1800" dirty="0" err="1" smtClean="0"/>
              <a:t>SalePrice</a:t>
            </a:r>
            <a:r>
              <a:rPr lang="en-US" sz="1800" dirty="0" smtClean="0"/>
              <a:t>’.</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284984"/>
            <a:ext cx="6912768"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80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3337</TotalTime>
  <Words>888</Words>
  <Application>Microsoft Office PowerPoint</Application>
  <PresentationFormat>On-screen Show (4:3)</PresentationFormat>
  <Paragraphs>60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Housing project  Presented by :- Ruchita Parmar</vt:lpstr>
      <vt:lpstr>PowerPoint Presentation</vt:lpstr>
      <vt:lpstr>Problem Statement &amp; Understanding</vt:lpstr>
      <vt:lpstr>Problem Statement &amp; Understanding</vt:lpstr>
      <vt:lpstr>Problem Statement &amp; Understanding</vt:lpstr>
      <vt:lpstr>EDA steps and visualizations</vt:lpstr>
      <vt:lpstr>EDA steps and visualizations</vt:lpstr>
      <vt:lpstr>EDA steps and visualizations</vt:lpstr>
      <vt:lpstr>EDA steps and visualizations</vt:lpstr>
      <vt:lpstr>EDA steps and visualizations</vt:lpstr>
      <vt:lpstr>EDA steps and visualizations</vt:lpstr>
      <vt:lpstr>EDA steps and visualizations</vt:lpstr>
      <vt:lpstr>EDA steps and visualizations</vt:lpstr>
      <vt:lpstr>Assumptions </vt:lpstr>
      <vt:lpstr>conclusion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A PowerPoint presentation containing problem statement and understanding, EDA steps and visualizations, Steps and assumptions used to complete the project, analysis, and conclusion.</dc:title>
  <dc:creator>RUCHITA</dc:creator>
  <cp:lastModifiedBy>RUCHITA</cp:lastModifiedBy>
  <cp:revision>63</cp:revision>
  <dcterms:created xsi:type="dcterms:W3CDTF">2022-04-13T11:20:31Z</dcterms:created>
  <dcterms:modified xsi:type="dcterms:W3CDTF">2022-05-19T19:55:59Z</dcterms:modified>
</cp:coreProperties>
</file>