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67" r:id="rId2"/>
    <p:sldId id="256" r:id="rId3"/>
    <p:sldId id="269" r:id="rId4"/>
    <p:sldId id="271" r:id="rId5"/>
    <p:sldId id="272" r:id="rId6"/>
    <p:sldId id="258" r:id="rId7"/>
    <p:sldId id="259" r:id="rId8"/>
    <p:sldId id="260" r:id="rId9"/>
    <p:sldId id="261" r:id="rId10"/>
    <p:sldId id="273" r:id="rId11"/>
    <p:sldId id="262" r:id="rId12"/>
    <p:sldId id="263" r:id="rId13"/>
    <p:sldId id="264" r:id="rId14"/>
    <p:sldId id="266" r:id="rId15"/>
    <p:sldId id="265" r:id="rId16"/>
    <p:sldId id="274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0DCC3-9F2F-4D4C-9F5C-DF517E4B65E9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389EF-8BB5-4CCC-B981-F277A8237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35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2F4E-7256-42ED-A7CC-EDB13581E824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45-E7B5-4688-A8F9-8C15A2431AA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2F4E-7256-42ED-A7CC-EDB13581E824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45-E7B5-4688-A8F9-8C15A2431A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2F4E-7256-42ED-A7CC-EDB13581E824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45-E7B5-4688-A8F9-8C15A2431A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2F4E-7256-42ED-A7CC-EDB13581E824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45-E7B5-4688-A8F9-8C15A2431A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2F4E-7256-42ED-A7CC-EDB13581E824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45-E7B5-4688-A8F9-8C15A2431AA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2F4E-7256-42ED-A7CC-EDB13581E824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45-E7B5-4688-A8F9-8C15A2431A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2F4E-7256-42ED-A7CC-EDB13581E824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45-E7B5-4688-A8F9-8C15A2431A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2F4E-7256-42ED-A7CC-EDB13581E824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45-E7B5-4688-A8F9-8C15A2431A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2F4E-7256-42ED-A7CC-EDB13581E824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45-E7B5-4688-A8F9-8C15A2431A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2F4E-7256-42ED-A7CC-EDB13581E824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45-E7B5-4688-A8F9-8C15A2431A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2F4E-7256-42ED-A7CC-EDB13581E824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4C13845-E7B5-4688-A8F9-8C15A2431AAD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5C2F4E-7256-42ED-A7CC-EDB13581E824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13845-E7B5-4688-A8F9-8C15A2431AAD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6792"/>
            <a:ext cx="8229600" cy="1728192"/>
          </a:xfrm>
        </p:spPr>
        <p:txBody>
          <a:bodyPr>
            <a:normAutofit/>
          </a:bodyPr>
          <a:lstStyle/>
          <a:p>
            <a:r>
              <a:rPr lang="en-US" b="1" dirty="0" smtClean="0"/>
              <a:t>Operation Analytics and Investigating Metric Spike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48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Case study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Using bellow table </a:t>
            </a:r>
          </a:p>
          <a:p>
            <a:r>
              <a:rPr lang="en-IN" sz="2800" dirty="0" smtClean="0"/>
              <a:t>users, </a:t>
            </a:r>
          </a:p>
          <a:p>
            <a:r>
              <a:rPr lang="en-IN" sz="2800" dirty="0" smtClean="0"/>
              <a:t>events, </a:t>
            </a:r>
          </a:p>
          <a:p>
            <a:r>
              <a:rPr lang="en-IN" sz="2800" dirty="0" err="1" smtClean="0"/>
              <a:t>email_events</a:t>
            </a:r>
            <a:r>
              <a:rPr lang="en-IN" sz="2800" dirty="0" smtClean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6075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2"/>
                </a:solidFill>
              </a:rPr>
              <a:t>Calculate the weekly user engagement?</a:t>
            </a:r>
            <a:endParaRPr lang="en-IN" sz="32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select extract(week from </a:t>
            </a:r>
            <a:r>
              <a:rPr lang="en-US" sz="2800" dirty="0" err="1" smtClean="0"/>
              <a:t>occurred_at</a:t>
            </a:r>
            <a:r>
              <a:rPr lang="en-US" sz="2800" dirty="0" smtClean="0"/>
              <a:t>) as "week </a:t>
            </a:r>
            <a:r>
              <a:rPr lang="en-US" sz="2800" dirty="0" err="1" smtClean="0"/>
              <a:t>num</a:t>
            </a:r>
            <a:r>
              <a:rPr lang="en-US" sz="2800" dirty="0" smtClean="0"/>
              <a:t>",count(distinct </a:t>
            </a:r>
            <a:r>
              <a:rPr lang="en-US" sz="2800" dirty="0" err="1" smtClean="0"/>
              <a:t>user_id</a:t>
            </a:r>
            <a:r>
              <a:rPr lang="en-US" sz="2800" dirty="0" smtClean="0"/>
              <a:t>) as "weekly active user" from events where </a:t>
            </a:r>
            <a:r>
              <a:rPr lang="en-US" sz="2800" dirty="0" err="1" smtClean="0"/>
              <a:t>event_type</a:t>
            </a:r>
            <a:r>
              <a:rPr lang="en-US" sz="2800" dirty="0" smtClean="0"/>
              <a:t>="engagement" group by 1;</a:t>
            </a: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29000"/>
            <a:ext cx="2448272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263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sz="3600" dirty="0">
                <a:solidFill>
                  <a:schemeClr val="accent2"/>
                </a:solidFill>
              </a:rPr>
              <a:t>Calculate the user growth for product?</a:t>
            </a:r>
            <a:endParaRPr lang="en-IN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select </a:t>
            </a:r>
            <a:r>
              <a:rPr lang="en-US" sz="2800" dirty="0" err="1" smtClean="0"/>
              <a:t>months,users</a:t>
            </a:r>
            <a:r>
              <a:rPr lang="en-US" sz="2800" dirty="0" smtClean="0"/>
              <a:t>,((users/lag(Users) over (order by Months)-1)*100) as "growth in percent“ from(select extract(MONTH from </a:t>
            </a:r>
            <a:r>
              <a:rPr lang="en-US" sz="2800" dirty="0" err="1" smtClean="0"/>
              <a:t>created_at</a:t>
            </a:r>
            <a:r>
              <a:rPr lang="en-US" sz="2800" dirty="0" smtClean="0"/>
              <a:t>) as </a:t>
            </a:r>
            <a:r>
              <a:rPr lang="en-US" sz="2800" dirty="0" err="1" smtClean="0"/>
              <a:t>Months,count</a:t>
            </a:r>
            <a:r>
              <a:rPr lang="en-US" sz="2800" dirty="0" smtClean="0"/>
              <a:t>(</a:t>
            </a:r>
            <a:r>
              <a:rPr lang="en-US" sz="2800" dirty="0" err="1" smtClean="0"/>
              <a:t>activated_at</a:t>
            </a:r>
            <a:r>
              <a:rPr lang="en-US" sz="2800" dirty="0" smtClean="0"/>
              <a:t>) as </a:t>
            </a:r>
            <a:r>
              <a:rPr lang="en-US" sz="2800" dirty="0" err="1" smtClean="0"/>
              <a:t>Usersfrom</a:t>
            </a:r>
            <a:r>
              <a:rPr lang="en-US" sz="2800" dirty="0" smtClean="0"/>
              <a:t> users where </a:t>
            </a:r>
            <a:r>
              <a:rPr lang="en-US" sz="2800" dirty="0" err="1" smtClean="0"/>
              <a:t>activated_at</a:t>
            </a:r>
            <a:r>
              <a:rPr lang="en-US" sz="2800" dirty="0" smtClean="0"/>
              <a:t> not in ("")group by 1order by 1)a;</a:t>
            </a:r>
            <a:endParaRPr lang="en-IN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365104"/>
            <a:ext cx="2448272" cy="1303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3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Calculate the weekly retention of users-sign up cohort?</a:t>
            </a:r>
            <a:endParaRPr lang="en-IN" sz="2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select count(</a:t>
            </a:r>
            <a:r>
              <a:rPr lang="en-IN" dirty="0" err="1" smtClean="0"/>
              <a:t>user_id</a:t>
            </a:r>
            <a:r>
              <a:rPr lang="en-IN" dirty="0" smtClean="0"/>
              <a:t>), sum(case when </a:t>
            </a:r>
            <a:r>
              <a:rPr lang="en-IN" dirty="0" err="1" smtClean="0"/>
              <a:t>retention_week</a:t>
            </a:r>
            <a:r>
              <a:rPr lang="en-IN" dirty="0" smtClean="0"/>
              <a:t> = 1 then 1 else 0 end) as </a:t>
            </a:r>
            <a:r>
              <a:rPr lang="en-IN" dirty="0" err="1" smtClean="0"/>
              <a:t>per_week_retention</a:t>
            </a:r>
            <a:r>
              <a:rPr lang="en-IN" dirty="0" smtClean="0"/>
              <a:t> from(select </a:t>
            </a:r>
            <a:r>
              <a:rPr lang="en-IN" dirty="0" err="1" smtClean="0"/>
              <a:t>a.user_id</a:t>
            </a:r>
            <a:r>
              <a:rPr lang="en-IN" dirty="0" smtClean="0"/>
              <a:t>, </a:t>
            </a:r>
            <a:r>
              <a:rPr lang="en-IN" dirty="0" err="1" smtClean="0"/>
              <a:t>a.sign_up_week</a:t>
            </a:r>
            <a:r>
              <a:rPr lang="en-IN" dirty="0" smtClean="0"/>
              <a:t>, </a:t>
            </a:r>
            <a:r>
              <a:rPr lang="en-IN" dirty="0" err="1" smtClean="0"/>
              <a:t>b.engagement_week</a:t>
            </a:r>
            <a:r>
              <a:rPr lang="en-IN" dirty="0" smtClean="0"/>
              <a:t>, </a:t>
            </a:r>
            <a:r>
              <a:rPr lang="en-IN" dirty="0" err="1" smtClean="0"/>
              <a:t>b.engagement_week</a:t>
            </a:r>
            <a:r>
              <a:rPr lang="en-IN" dirty="0" smtClean="0"/>
              <a:t> - </a:t>
            </a:r>
            <a:r>
              <a:rPr lang="en-IN" dirty="0" err="1" smtClean="0"/>
              <a:t>a.sign_up_week</a:t>
            </a:r>
            <a:r>
              <a:rPr lang="en-IN" dirty="0" smtClean="0"/>
              <a:t> as </a:t>
            </a:r>
            <a:r>
              <a:rPr lang="en-IN" dirty="0" err="1" smtClean="0"/>
              <a:t>retention_weekfrom</a:t>
            </a:r>
            <a:r>
              <a:rPr lang="en-IN" dirty="0" smtClean="0"/>
              <a:t>((select distinct </a:t>
            </a:r>
            <a:r>
              <a:rPr lang="en-IN" dirty="0" err="1" smtClean="0"/>
              <a:t>user_id</a:t>
            </a:r>
            <a:r>
              <a:rPr lang="en-IN" dirty="0" smtClean="0"/>
              <a:t>, extract(week from </a:t>
            </a:r>
            <a:r>
              <a:rPr lang="en-IN" dirty="0" err="1" smtClean="0"/>
              <a:t>occurred_at</a:t>
            </a:r>
            <a:r>
              <a:rPr lang="en-IN" dirty="0" smtClean="0"/>
              <a:t>) as </a:t>
            </a:r>
            <a:r>
              <a:rPr lang="en-IN" dirty="0" err="1" smtClean="0"/>
              <a:t>sign_up_weekfrom</a:t>
            </a:r>
            <a:r>
              <a:rPr lang="en-IN" dirty="0" smtClean="0"/>
              <a:t> </a:t>
            </a:r>
            <a:r>
              <a:rPr lang="en-IN" dirty="0" err="1" smtClean="0"/>
              <a:t>eventswhere</a:t>
            </a:r>
            <a:r>
              <a:rPr lang="en-IN" dirty="0" smtClean="0"/>
              <a:t> </a:t>
            </a:r>
            <a:r>
              <a:rPr lang="en-IN" dirty="0" err="1" smtClean="0"/>
              <a:t>event_type</a:t>
            </a:r>
            <a:r>
              <a:rPr lang="en-IN" dirty="0" smtClean="0"/>
              <a:t> = '</a:t>
            </a:r>
            <a:r>
              <a:rPr lang="en-IN" dirty="0" err="1" smtClean="0"/>
              <a:t>signup_flow'and</a:t>
            </a:r>
            <a:r>
              <a:rPr lang="en-IN" dirty="0" smtClean="0"/>
              <a:t> </a:t>
            </a:r>
            <a:r>
              <a:rPr lang="en-IN" dirty="0" err="1" smtClean="0"/>
              <a:t>event_name</a:t>
            </a:r>
            <a:r>
              <a:rPr lang="en-IN" dirty="0" smtClean="0"/>
              <a:t> = '</a:t>
            </a:r>
            <a:r>
              <a:rPr lang="en-IN" dirty="0" err="1" smtClean="0"/>
              <a:t>complete_signup'and</a:t>
            </a:r>
            <a:r>
              <a:rPr lang="en-IN" dirty="0" smtClean="0"/>
              <a:t> extract(week from </a:t>
            </a:r>
            <a:r>
              <a:rPr lang="en-IN" dirty="0" err="1" smtClean="0"/>
              <a:t>occurred_at</a:t>
            </a:r>
            <a:r>
              <a:rPr lang="en-IN" dirty="0" smtClean="0"/>
              <a:t>)=18)</a:t>
            </a:r>
            <a:r>
              <a:rPr lang="en-IN" dirty="0" err="1" smtClean="0"/>
              <a:t>aleft</a:t>
            </a:r>
            <a:r>
              <a:rPr lang="en-IN" dirty="0" smtClean="0"/>
              <a:t> join(select distinct </a:t>
            </a:r>
            <a:r>
              <a:rPr lang="en-IN" dirty="0" err="1" smtClean="0"/>
              <a:t>user_id</a:t>
            </a:r>
            <a:r>
              <a:rPr lang="en-IN" dirty="0" smtClean="0"/>
              <a:t>, extract(week from </a:t>
            </a:r>
            <a:r>
              <a:rPr lang="en-IN" dirty="0" err="1" smtClean="0"/>
              <a:t>occurred_at</a:t>
            </a:r>
            <a:r>
              <a:rPr lang="en-IN" dirty="0" smtClean="0"/>
              <a:t>) as </a:t>
            </a:r>
            <a:r>
              <a:rPr lang="en-IN" dirty="0" err="1" smtClean="0"/>
              <a:t>engagement_weekfrom</a:t>
            </a:r>
            <a:r>
              <a:rPr lang="en-IN" dirty="0" smtClean="0"/>
              <a:t> </a:t>
            </a:r>
            <a:r>
              <a:rPr lang="en-IN" dirty="0" err="1" smtClean="0"/>
              <a:t>eventswhere</a:t>
            </a:r>
            <a:r>
              <a:rPr lang="en-IN" dirty="0" smtClean="0"/>
              <a:t> </a:t>
            </a:r>
            <a:r>
              <a:rPr lang="en-IN" dirty="0" err="1" smtClean="0"/>
              <a:t>event_type</a:t>
            </a:r>
            <a:r>
              <a:rPr lang="en-IN" dirty="0" smtClean="0"/>
              <a:t> = 'engagement')bon </a:t>
            </a:r>
            <a:r>
              <a:rPr lang="en-IN" dirty="0" err="1" smtClean="0"/>
              <a:t>a.user_id</a:t>
            </a:r>
            <a:r>
              <a:rPr lang="en-IN" dirty="0" smtClean="0"/>
              <a:t> = </a:t>
            </a:r>
            <a:r>
              <a:rPr lang="en-IN" dirty="0" err="1" smtClean="0"/>
              <a:t>b.user_id</a:t>
            </a:r>
            <a:r>
              <a:rPr lang="en-IN" dirty="0" smtClean="0"/>
              <a:t>)group by </a:t>
            </a:r>
            <a:r>
              <a:rPr lang="en-IN" dirty="0" err="1" smtClean="0"/>
              <a:t>user_idorder</a:t>
            </a:r>
            <a:r>
              <a:rPr lang="en-IN" dirty="0" smtClean="0"/>
              <a:t> by </a:t>
            </a:r>
            <a:r>
              <a:rPr lang="en-IN" dirty="0" err="1" smtClean="0"/>
              <a:t>user_id</a:t>
            </a:r>
            <a:r>
              <a:rPr lang="en-IN" dirty="0" smtClean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011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accent2"/>
                </a:solidFill>
              </a:rPr>
              <a:t>Calculate the weekly engagement per device?</a:t>
            </a:r>
            <a:endParaRPr lang="en-IN" sz="2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Select extract(year from </a:t>
            </a:r>
            <a:r>
              <a:rPr lang="en-US" sz="2800" dirty="0" err="1" smtClean="0"/>
              <a:t>occurred_at</a:t>
            </a:r>
            <a:r>
              <a:rPr lang="en-US" sz="2800" dirty="0" smtClean="0"/>
              <a:t>) as </a:t>
            </a:r>
            <a:r>
              <a:rPr lang="en-US" sz="2800" dirty="0" err="1" smtClean="0"/>
              <a:t>year,extract</a:t>
            </a:r>
            <a:r>
              <a:rPr lang="en-US" sz="2800" dirty="0" smtClean="0"/>
              <a:t>(week from </a:t>
            </a:r>
            <a:r>
              <a:rPr lang="en-US" sz="2800" dirty="0" err="1" smtClean="0"/>
              <a:t>occurred_at</a:t>
            </a:r>
            <a:r>
              <a:rPr lang="en-US" sz="2800" dirty="0" smtClean="0"/>
              <a:t>) as </a:t>
            </a:r>
            <a:r>
              <a:rPr lang="en-US" sz="2800" dirty="0" err="1" smtClean="0"/>
              <a:t>week_num,device,count</a:t>
            </a:r>
            <a:r>
              <a:rPr lang="en-US" sz="2800" dirty="0" smtClean="0"/>
              <a:t>(distinct </a:t>
            </a:r>
            <a:r>
              <a:rPr lang="en-US" sz="2800" dirty="0" err="1" smtClean="0"/>
              <a:t>user_id</a:t>
            </a:r>
            <a:r>
              <a:rPr lang="en-US" sz="2800" dirty="0" smtClean="0"/>
              <a:t>) as </a:t>
            </a:r>
            <a:r>
              <a:rPr lang="en-US" sz="2800" dirty="0" err="1" smtClean="0"/>
              <a:t>no_of_users</a:t>
            </a:r>
            <a:r>
              <a:rPr lang="en-US" sz="2800" dirty="0" smtClean="0"/>
              <a:t> from events where </a:t>
            </a:r>
            <a:r>
              <a:rPr lang="en-US" sz="2800" dirty="0" err="1" smtClean="0"/>
              <a:t>event_type</a:t>
            </a:r>
            <a:r>
              <a:rPr lang="en-US" sz="2800" dirty="0" smtClean="0"/>
              <a:t> = '</a:t>
            </a:r>
            <a:r>
              <a:rPr lang="en-US" sz="2800" dirty="0" err="1" smtClean="0"/>
              <a:t>engagement'group</a:t>
            </a:r>
            <a:r>
              <a:rPr lang="en-US" sz="2800" dirty="0" smtClean="0"/>
              <a:t> by 1,2,3 order by 1,2,3;</a:t>
            </a:r>
            <a:endParaRPr lang="en-IN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293096"/>
            <a:ext cx="352839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57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852704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accent2"/>
                </a:solidFill>
              </a:rPr>
              <a:t>Calculate the email engagement metrics?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select100.0 * sum(case when </a:t>
            </a:r>
            <a:r>
              <a:rPr lang="en-US" sz="2400" dirty="0" err="1" smtClean="0"/>
              <a:t>email_cat</a:t>
            </a:r>
            <a:r>
              <a:rPr lang="en-US" sz="2400" dirty="0" smtClean="0"/>
              <a:t> = '</a:t>
            </a:r>
            <a:r>
              <a:rPr lang="en-US" sz="2400" dirty="0" err="1" smtClean="0"/>
              <a:t>email_opened</a:t>
            </a:r>
            <a:r>
              <a:rPr lang="en-US" sz="2400" dirty="0" smtClean="0"/>
              <a:t>' then 1 else 0 end) /sum(case when </a:t>
            </a:r>
            <a:r>
              <a:rPr lang="en-US" sz="2400" dirty="0" err="1" smtClean="0"/>
              <a:t>email_cat</a:t>
            </a:r>
            <a:r>
              <a:rPr lang="en-US" sz="2400" dirty="0" smtClean="0"/>
              <a:t> = '</a:t>
            </a:r>
            <a:r>
              <a:rPr lang="en-US" sz="2400" dirty="0" err="1" smtClean="0"/>
              <a:t>email_sent</a:t>
            </a:r>
            <a:r>
              <a:rPr lang="en-US" sz="2400" dirty="0" smtClean="0"/>
              <a:t>' then 1 else 0 end)as email_opening_rate,100.0 * sum(case when </a:t>
            </a:r>
            <a:r>
              <a:rPr lang="en-US" sz="2400" dirty="0" err="1" smtClean="0"/>
              <a:t>email_cat</a:t>
            </a:r>
            <a:r>
              <a:rPr lang="en-US" sz="2400" dirty="0" smtClean="0"/>
              <a:t> = '</a:t>
            </a:r>
            <a:r>
              <a:rPr lang="en-US" sz="2400" dirty="0" err="1" smtClean="0"/>
              <a:t>email_clicked</a:t>
            </a:r>
            <a:r>
              <a:rPr lang="en-US" sz="2400" dirty="0" smtClean="0"/>
              <a:t>' then 1 else 0 end) /sum(case when </a:t>
            </a:r>
            <a:r>
              <a:rPr lang="en-US" sz="2400" dirty="0" err="1" smtClean="0"/>
              <a:t>email_cat</a:t>
            </a:r>
            <a:r>
              <a:rPr lang="en-US" sz="2400" dirty="0" smtClean="0"/>
              <a:t> = '</a:t>
            </a:r>
            <a:r>
              <a:rPr lang="en-US" sz="2400" dirty="0" err="1" smtClean="0"/>
              <a:t>email_sent</a:t>
            </a:r>
            <a:r>
              <a:rPr lang="en-US" sz="2400" dirty="0" smtClean="0"/>
              <a:t>' then 1 else 0 end) as </a:t>
            </a:r>
            <a:r>
              <a:rPr lang="en-US" sz="2400" dirty="0" err="1" smtClean="0"/>
              <a:t>email_clicking_ratefrom</a:t>
            </a:r>
            <a:r>
              <a:rPr lang="en-US" sz="2400" dirty="0" smtClean="0"/>
              <a:t>(select *,case when action in ('</a:t>
            </a:r>
            <a:r>
              <a:rPr lang="en-US" sz="2400" dirty="0" err="1" smtClean="0"/>
              <a:t>sent_weekly_digest</a:t>
            </a:r>
            <a:r>
              <a:rPr lang="en-US" sz="2400" dirty="0" smtClean="0"/>
              <a:t>', '</a:t>
            </a:r>
            <a:r>
              <a:rPr lang="en-US" sz="2400" dirty="0" err="1" smtClean="0"/>
              <a:t>sent_reengagement_email</a:t>
            </a:r>
            <a:r>
              <a:rPr lang="en-US" sz="2400" dirty="0" smtClean="0"/>
              <a:t>') then '</a:t>
            </a:r>
            <a:r>
              <a:rPr lang="en-US" sz="2400" dirty="0" err="1" smtClean="0"/>
              <a:t>email_sent</a:t>
            </a:r>
            <a:r>
              <a:rPr lang="en-US" sz="2400" dirty="0" smtClean="0"/>
              <a:t>' when action in ('</a:t>
            </a:r>
            <a:r>
              <a:rPr lang="en-US" sz="2400" dirty="0" err="1" smtClean="0"/>
              <a:t>email_open</a:t>
            </a:r>
            <a:r>
              <a:rPr lang="en-US" sz="2400" dirty="0" smtClean="0"/>
              <a:t>') then '</a:t>
            </a:r>
            <a:r>
              <a:rPr lang="en-US" sz="2400" dirty="0" err="1" smtClean="0"/>
              <a:t>email_opened</a:t>
            </a:r>
            <a:r>
              <a:rPr lang="en-US" sz="2400" dirty="0" smtClean="0"/>
              <a:t>' when action in ('</a:t>
            </a:r>
            <a:r>
              <a:rPr lang="en-US" sz="2400" dirty="0" err="1" smtClean="0"/>
              <a:t>email_clickthrough</a:t>
            </a:r>
            <a:r>
              <a:rPr lang="en-US" sz="2400" dirty="0" smtClean="0"/>
              <a:t>') then '</a:t>
            </a:r>
            <a:r>
              <a:rPr lang="en-US" sz="2400" dirty="0" err="1" smtClean="0"/>
              <a:t>email_clicked'end</a:t>
            </a:r>
            <a:r>
              <a:rPr lang="en-US" sz="2400" dirty="0" smtClean="0"/>
              <a:t> as </a:t>
            </a:r>
            <a:r>
              <a:rPr lang="en-US" sz="2400" dirty="0" err="1" smtClean="0"/>
              <a:t>email_catfrom</a:t>
            </a:r>
            <a:r>
              <a:rPr lang="en-US" sz="2400" dirty="0" smtClean="0"/>
              <a:t> </a:t>
            </a:r>
            <a:r>
              <a:rPr lang="en-US" sz="2400" dirty="0" err="1" smtClean="0"/>
              <a:t>email_events</a:t>
            </a:r>
            <a:r>
              <a:rPr lang="en-US" sz="2400" dirty="0" smtClean="0"/>
              <a:t>)a;</a:t>
            </a:r>
            <a:endParaRPr lang="en-IN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381" y="5517232"/>
            <a:ext cx="2520280" cy="75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795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</a:t>
            </a:r>
            <a:r>
              <a:rPr lang="en-IN" dirty="0" smtClean="0"/>
              <a:t>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I learned how to apply advanced SQL concepts like Windows Functions, etc. I understood how the real-world industry works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helped me in </a:t>
            </a:r>
            <a:r>
              <a:rPr lang="en-US" dirty="0" smtClean="0"/>
              <a:t>improve </a:t>
            </a:r>
            <a:r>
              <a:rPr lang="en-US" dirty="0"/>
              <a:t>my </a:t>
            </a:r>
            <a:r>
              <a:rPr lang="en-US" dirty="0" smtClean="0"/>
              <a:t>SQL concepts.</a:t>
            </a:r>
          </a:p>
          <a:p>
            <a:r>
              <a:rPr lang="en-US" dirty="0"/>
              <a:t>The challenge here is that the data in </a:t>
            </a:r>
            <a:r>
              <a:rPr lang="en-US" dirty="0" smtClean="0"/>
              <a:t>case study 2 is very huge for that I load the data but the main thing I learn a lot, how to work on large dataset. 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7528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4784"/>
            <a:ext cx="8305800" cy="2376264"/>
          </a:xfrm>
        </p:spPr>
        <p:txBody>
          <a:bodyPr>
            <a:normAutofit/>
          </a:bodyPr>
          <a:lstStyle/>
          <a:p>
            <a:pPr algn="ctr"/>
            <a:r>
              <a:rPr lang="en-IN" sz="8800" dirty="0" smtClean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397856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/>
              <a:t>Project </a:t>
            </a:r>
            <a:r>
              <a:rPr lang="en-IN" sz="3600" b="1" dirty="0"/>
              <a:t>Description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2780928"/>
            <a:ext cx="6400800" cy="3024336"/>
          </a:xfrm>
        </p:spPr>
        <p:txBody>
          <a:bodyPr>
            <a:normAutofit/>
          </a:bodyPr>
          <a:lstStyle/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Analytics is the analysis done for the complete end to end operations of a organization. with the help of this, the company then finds the areas on which it must improve upon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  <a:r>
              <a:rPr lang="en-US" sz="2600" dirty="0" smtClean="0">
                <a:solidFill>
                  <a:schemeClr val="tx1"/>
                </a:solidFill>
              </a:rPr>
              <a:t> this kind of analysis is further used to predict the overall growth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07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</a:t>
            </a:r>
            <a:r>
              <a:rPr lang="en-IN" dirty="0"/>
              <a:t>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I </a:t>
            </a:r>
            <a:r>
              <a:rPr lang="en-US" dirty="0" smtClean="0"/>
              <a:t> </a:t>
            </a:r>
            <a:r>
              <a:rPr lang="en-US" dirty="0"/>
              <a:t>create </a:t>
            </a:r>
            <a:r>
              <a:rPr lang="en-US" dirty="0" smtClean="0"/>
              <a:t>database by using dataset files </a:t>
            </a:r>
            <a:r>
              <a:rPr lang="en-US" dirty="0"/>
              <a:t>which was </a:t>
            </a:r>
          </a:p>
          <a:p>
            <a:pPr marL="0" indent="0">
              <a:buNone/>
            </a:pPr>
            <a:r>
              <a:rPr lang="en-US" dirty="0" smtClean="0"/>
              <a:t>    provided </a:t>
            </a:r>
            <a:r>
              <a:rPr lang="en-US" dirty="0"/>
              <a:t>by the </a:t>
            </a:r>
            <a:r>
              <a:rPr lang="en-US" dirty="0" smtClean="0"/>
              <a:t>company.</a:t>
            </a:r>
          </a:p>
          <a:p>
            <a:r>
              <a:rPr lang="en-US" dirty="0" smtClean="0"/>
              <a:t>Than next step </a:t>
            </a:r>
            <a:r>
              <a:rPr lang="en-US" dirty="0"/>
              <a:t> </a:t>
            </a:r>
            <a:r>
              <a:rPr lang="en-US" dirty="0" smtClean="0"/>
              <a:t>load </a:t>
            </a:r>
            <a:r>
              <a:rPr lang="en-US" dirty="0"/>
              <a:t>the </a:t>
            </a:r>
            <a:r>
              <a:rPr lang="en-US" dirty="0" smtClean="0"/>
              <a:t>data(table) </a:t>
            </a:r>
            <a:r>
              <a:rPr lang="en-US" dirty="0"/>
              <a:t>into </a:t>
            </a:r>
            <a:r>
              <a:rPr lang="en-US" dirty="0" smtClean="0"/>
              <a:t>MYSQL Workbench.</a:t>
            </a:r>
          </a:p>
          <a:p>
            <a:r>
              <a:rPr lang="en-US" dirty="0" smtClean="0"/>
              <a:t>Perform the task or execute the </a:t>
            </a:r>
            <a:r>
              <a:rPr lang="en-US" dirty="0" err="1" smtClean="0"/>
              <a:t>quary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3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Tech-Stack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Workbench provides data </a:t>
            </a:r>
            <a:r>
              <a:rPr lang="en-US" dirty="0" err="1"/>
              <a:t>modelling</a:t>
            </a:r>
            <a:r>
              <a:rPr lang="en-US" dirty="0"/>
              <a:t>, SQL development, and various administration tools for configuration. It also offers a graphical interface to work with the databases in </a:t>
            </a:r>
            <a:r>
              <a:rPr lang="en-US" dirty="0" smtClean="0"/>
              <a:t>a </a:t>
            </a:r>
            <a:r>
              <a:rPr lang="en-US" dirty="0"/>
              <a:t>structured </a:t>
            </a:r>
            <a:r>
              <a:rPr lang="en-US" dirty="0" smtClean="0"/>
              <a:t>way.</a:t>
            </a:r>
          </a:p>
          <a:p>
            <a:r>
              <a:rPr lang="en-US" dirty="0"/>
              <a:t>Microsoft </a:t>
            </a:r>
            <a:r>
              <a:rPr lang="en-US" dirty="0" smtClean="0"/>
              <a:t>power point 2010: </a:t>
            </a:r>
            <a:r>
              <a:rPr lang="en-US" dirty="0"/>
              <a:t>It is used to make a report </a:t>
            </a:r>
            <a:r>
              <a:rPr lang="en-US" dirty="0" smtClean="0"/>
              <a:t>(PPT) </a:t>
            </a:r>
            <a:r>
              <a:rPr lang="en-US" dirty="0"/>
              <a:t>to be presented to the leadership team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Internet connection.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600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dirty="0" smtClean="0"/>
              <a:t>Case study 1 </a:t>
            </a:r>
          </a:p>
          <a:p>
            <a:pPr marL="0" indent="0" algn="ctr">
              <a:buNone/>
            </a:pPr>
            <a:r>
              <a:rPr lang="en-IN" sz="4000" dirty="0" smtClean="0"/>
              <a:t>using  </a:t>
            </a:r>
            <a:r>
              <a:rPr lang="en-IN" sz="4000" dirty="0" err="1" smtClean="0"/>
              <a:t>job_data</a:t>
            </a:r>
            <a:r>
              <a:rPr lang="en-IN" sz="4000" dirty="0" smtClean="0"/>
              <a:t>  table</a:t>
            </a:r>
            <a:endParaRPr lang="en-IN" sz="4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3429000"/>
            <a:ext cx="476875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27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 </a:t>
            </a:r>
            <a:r>
              <a:rPr lang="en-US" sz="3100" dirty="0">
                <a:solidFill>
                  <a:schemeClr val="accent2"/>
                </a:solidFill>
              </a:rPr>
              <a:t>Calculate the number of jobs reviewed per hour per day for November 2020?</a:t>
            </a:r>
            <a:endParaRPr lang="en-IN" sz="31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select count(distinct </a:t>
            </a:r>
            <a:r>
              <a:rPr lang="en-US" sz="2400" dirty="0" err="1" smtClean="0"/>
              <a:t>job_id</a:t>
            </a:r>
            <a:r>
              <a:rPr lang="en-US" sz="2400" dirty="0" smtClean="0"/>
              <a:t>)/(30*24) as </a:t>
            </a:r>
            <a:r>
              <a:rPr lang="en-US" sz="2400" dirty="0" err="1" smtClean="0"/>
              <a:t>num_jobs_reviewed</a:t>
            </a:r>
            <a:r>
              <a:rPr lang="en-US" sz="2400" dirty="0" smtClean="0"/>
              <a:t> from </a:t>
            </a:r>
            <a:r>
              <a:rPr lang="en-US" sz="2400" dirty="0" err="1" smtClean="0"/>
              <a:t>job_data</a:t>
            </a:r>
            <a:r>
              <a:rPr lang="en-US" sz="2400" dirty="0" smtClean="0"/>
              <a:t> where ds between '2020-11-01' and '2020-11-30';</a:t>
            </a:r>
            <a:endParaRPr lang="en-IN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22" y="3685523"/>
            <a:ext cx="2169393" cy="10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49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74242"/>
          </a:xfrm>
        </p:spPr>
        <p:txBody>
          <a:bodyPr>
            <a:normAutofit/>
          </a:bodyPr>
          <a:lstStyle/>
          <a:p>
            <a:pPr algn="l"/>
            <a:r>
              <a:rPr lang="en-US" sz="3100" dirty="0" smtClean="0">
                <a:solidFill>
                  <a:schemeClr val="accent2"/>
                </a:solidFill>
              </a:rPr>
              <a:t>Calculate </a:t>
            </a:r>
            <a:r>
              <a:rPr lang="en-US" sz="3100" dirty="0">
                <a:solidFill>
                  <a:schemeClr val="accent2"/>
                </a:solidFill>
              </a:rPr>
              <a:t>7 day rolling average of throughput? For throughput, do you prefer daily metric or 7-day rolling and why?</a:t>
            </a:r>
            <a:endParaRPr lang="en-IN" sz="3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select ds as Dates, count(event_)/sum(</a:t>
            </a:r>
            <a:r>
              <a:rPr lang="en-US" sz="2800" dirty="0" err="1" smtClean="0"/>
              <a:t>time_spent</a:t>
            </a:r>
            <a:r>
              <a:rPr lang="en-US" sz="2800" dirty="0" smtClean="0"/>
              <a:t>) as </a:t>
            </a:r>
            <a:r>
              <a:rPr lang="en-US" sz="2800" dirty="0" err="1" smtClean="0"/>
              <a:t>Daily_throughput</a:t>
            </a:r>
            <a:r>
              <a:rPr lang="en-US" sz="2800" dirty="0" smtClean="0"/>
              <a:t>  from </a:t>
            </a:r>
            <a:r>
              <a:rPr lang="en-US" sz="2800" dirty="0" err="1" smtClean="0"/>
              <a:t>job_data</a:t>
            </a:r>
            <a:r>
              <a:rPr lang="en-US" sz="2800" dirty="0" smtClean="0"/>
              <a:t> group by ds order by ds</a:t>
            </a:r>
            <a:r>
              <a:rPr lang="en-US" dirty="0" smtClean="0"/>
              <a:t>;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858058"/>
            <a:ext cx="2304256" cy="1515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39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accent2"/>
                </a:solidFill>
              </a:rPr>
              <a:t>Calculate the percentage share of each language in the last 30 days?</a:t>
            </a:r>
            <a:endParaRPr lang="en-IN" sz="2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3960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select language_, num_jobs,100.0* </a:t>
            </a:r>
            <a:r>
              <a:rPr lang="en-US" sz="2800" dirty="0" err="1" smtClean="0"/>
              <a:t>num_jobs</a:t>
            </a:r>
            <a:r>
              <a:rPr lang="en-US" sz="2800" dirty="0" smtClean="0"/>
              <a:t>/</a:t>
            </a:r>
            <a:r>
              <a:rPr lang="en-US" sz="2800" dirty="0" err="1" smtClean="0"/>
              <a:t>total_jobs</a:t>
            </a:r>
            <a:r>
              <a:rPr lang="en-US" sz="2800" dirty="0" smtClean="0"/>
              <a:t> as </a:t>
            </a:r>
            <a:r>
              <a:rPr lang="en-US" sz="2800" dirty="0" err="1" smtClean="0"/>
              <a:t>pct_share_jobs</a:t>
            </a:r>
            <a:r>
              <a:rPr lang="en-US" sz="2800" dirty="0" smtClean="0"/>
              <a:t> from(select language_, count(distinct </a:t>
            </a:r>
            <a:r>
              <a:rPr lang="en-US" sz="2800" dirty="0" err="1" smtClean="0"/>
              <a:t>job_id</a:t>
            </a:r>
            <a:r>
              <a:rPr lang="en-US" sz="2800" dirty="0" smtClean="0"/>
              <a:t>) as </a:t>
            </a:r>
            <a:r>
              <a:rPr lang="en-US" sz="2800" dirty="0" err="1" smtClean="0"/>
              <a:t>num_jobsfrom</a:t>
            </a:r>
            <a:r>
              <a:rPr lang="en-US" sz="2800" dirty="0" smtClean="0"/>
              <a:t> </a:t>
            </a:r>
            <a:r>
              <a:rPr lang="en-US" sz="2800" dirty="0" err="1" smtClean="0"/>
              <a:t>job_datagroup</a:t>
            </a:r>
            <a:r>
              <a:rPr lang="en-US" sz="2800" dirty="0" smtClean="0"/>
              <a:t> by language_)a cross join(select count(distinct </a:t>
            </a:r>
            <a:r>
              <a:rPr lang="en-US" sz="2800" dirty="0" err="1" smtClean="0"/>
              <a:t>job_id</a:t>
            </a:r>
            <a:r>
              <a:rPr lang="en-US" sz="2800" dirty="0" smtClean="0"/>
              <a:t>) as </a:t>
            </a:r>
            <a:r>
              <a:rPr lang="en-US" sz="2800" dirty="0" err="1" smtClean="0"/>
              <a:t>total_jobs</a:t>
            </a:r>
            <a:r>
              <a:rPr lang="en-US" sz="2800" dirty="0" smtClean="0"/>
              <a:t> from </a:t>
            </a:r>
            <a:r>
              <a:rPr lang="en-US" sz="2800" dirty="0" err="1" smtClean="0"/>
              <a:t>job_data</a:t>
            </a:r>
            <a:r>
              <a:rPr lang="en-US" sz="2800" dirty="0" smtClean="0"/>
              <a:t>)b; </a:t>
            </a:r>
            <a:endParaRPr lang="en-IN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42" y="4149080"/>
            <a:ext cx="2664296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05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accent2"/>
                </a:solidFill>
              </a:rPr>
              <a:t>Let’s say you see some duplicate rows in the data. How will you display duplicates from the table?</a:t>
            </a:r>
            <a:endParaRPr lang="en-IN" sz="2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SELECT </a:t>
            </a:r>
            <a:r>
              <a:rPr lang="en-US" sz="2800" dirty="0" err="1" smtClean="0"/>
              <a:t>actor_id</a:t>
            </a:r>
            <a:r>
              <a:rPr lang="en-US" sz="2800" dirty="0" smtClean="0"/>
              <a:t>, COUNT(</a:t>
            </a:r>
            <a:r>
              <a:rPr lang="en-US" sz="2800" dirty="0" err="1" smtClean="0"/>
              <a:t>actor_id</a:t>
            </a:r>
            <a:r>
              <a:rPr lang="en-US" sz="2800" dirty="0" smtClean="0"/>
              <a:t>) as </a:t>
            </a:r>
            <a:r>
              <a:rPr lang="en-US" sz="2800" dirty="0" err="1" smtClean="0"/>
              <a:t>Duplicate_id</a:t>
            </a:r>
            <a:r>
              <a:rPr lang="en-US" sz="2800" dirty="0" smtClean="0"/>
              <a:t> FROM </a:t>
            </a:r>
            <a:r>
              <a:rPr lang="en-US" sz="2800" dirty="0" err="1" smtClean="0"/>
              <a:t>job_data</a:t>
            </a:r>
            <a:r>
              <a:rPr lang="en-US" sz="2800" dirty="0" smtClean="0"/>
              <a:t> GROUP BY </a:t>
            </a:r>
            <a:r>
              <a:rPr lang="en-US" sz="2800" dirty="0" err="1" smtClean="0"/>
              <a:t>actor_id</a:t>
            </a:r>
            <a:r>
              <a:rPr lang="en-US" sz="2800" dirty="0" smtClean="0"/>
              <a:t> HAVING COUNT(</a:t>
            </a:r>
            <a:r>
              <a:rPr lang="en-US" sz="2800" dirty="0" err="1" smtClean="0"/>
              <a:t>actor_id</a:t>
            </a:r>
            <a:r>
              <a:rPr lang="en-US" sz="2800" dirty="0" smtClean="0"/>
              <a:t>) &gt; 1</a:t>
            </a: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01008"/>
            <a:ext cx="216024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763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551</TotalTime>
  <Words>681</Words>
  <Application>Microsoft Office PowerPoint</Application>
  <PresentationFormat>On-screen Show (4:3)</PresentationFormat>
  <Paragraphs>45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Operation Analytics and Investigating Metric Spike</vt:lpstr>
      <vt:lpstr>Project Description</vt:lpstr>
      <vt:lpstr>Project Approach</vt:lpstr>
      <vt:lpstr>Tech-Stack Used</vt:lpstr>
      <vt:lpstr>Insights</vt:lpstr>
      <vt:lpstr> Calculate the number of jobs reviewed per hour per day for November 2020?</vt:lpstr>
      <vt:lpstr>Calculate 7 day rolling average of throughput? For throughput, do you prefer daily metric or 7-day rolling and why?</vt:lpstr>
      <vt:lpstr>Calculate the percentage share of each language in the last 30 days?</vt:lpstr>
      <vt:lpstr>Let’s say you see some duplicate rows in the data. How will you display duplicates from the table?</vt:lpstr>
      <vt:lpstr>Case study 2</vt:lpstr>
      <vt:lpstr>Calculate the weekly user engagement?</vt:lpstr>
      <vt:lpstr> Calculate the user growth for product?</vt:lpstr>
      <vt:lpstr>Calculate the weekly retention of users-sign up cohort?</vt:lpstr>
      <vt:lpstr>Calculate the weekly engagement per device?</vt:lpstr>
      <vt:lpstr>Calculate the email engagement metrics?</vt:lpstr>
      <vt:lpstr>Result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RUCHITA</dc:creator>
  <cp:lastModifiedBy>RUCHITA</cp:lastModifiedBy>
  <cp:revision>34</cp:revision>
  <dcterms:created xsi:type="dcterms:W3CDTF">2023-03-13T08:16:59Z</dcterms:created>
  <dcterms:modified xsi:type="dcterms:W3CDTF">2023-03-13T17:28:47Z</dcterms:modified>
</cp:coreProperties>
</file>