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5" r:id="rId3"/>
    <p:sldId id="266" r:id="rId4"/>
    <p:sldId id="258" r:id="rId5"/>
    <p:sldId id="259" r:id="rId6"/>
    <p:sldId id="268" r:id="rId7"/>
    <p:sldId id="260" r:id="rId8"/>
    <p:sldId id="261" r:id="rId9"/>
    <p:sldId id="267" r:id="rId10"/>
    <p:sldId id="263"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FF7B6D-2656-4B4E-B3A6-89E51F1651D3}" type="datetimeFigureOut">
              <a:rPr lang="en-IN" smtClean="0"/>
              <a:t>22-07-2022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4A1F1B-931F-4378-BF38-7CB87D66EB6B}" type="slidenum">
              <a:rPr lang="en-IN" smtClean="0"/>
              <a:t>‹#›</a:t>
            </a:fld>
            <a:endParaRPr lang="en-IN"/>
          </a:p>
        </p:txBody>
      </p:sp>
    </p:spTree>
    <p:extLst>
      <p:ext uri="{BB962C8B-B14F-4D97-AF65-F5344CB8AC3E}">
        <p14:creationId xmlns:p14="http://schemas.microsoft.com/office/powerpoint/2010/main" val="350354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D4A1F1B-931F-4378-BF38-7CB87D66EB6B}" type="slidenum">
              <a:rPr lang="en-IN" smtClean="0"/>
              <a:t>5</a:t>
            </a:fld>
            <a:endParaRPr lang="en-IN"/>
          </a:p>
        </p:txBody>
      </p:sp>
    </p:spTree>
    <p:extLst>
      <p:ext uri="{BB962C8B-B14F-4D97-AF65-F5344CB8AC3E}">
        <p14:creationId xmlns:p14="http://schemas.microsoft.com/office/powerpoint/2010/main" val="3369046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F1BFD7D-DAFB-497D-8844-CE57C338A5E8}" type="datetimeFigureOut">
              <a:rPr lang="en-IN" smtClean="0"/>
              <a:t>22-07-2022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57F0EB-7FA1-4D2B-9613-A0C3539891A7}" type="slidenum">
              <a:rPr lang="en-IN" smtClean="0"/>
              <a:t>‹#›</a:t>
            </a:fld>
            <a:endParaRPr lang="en-IN"/>
          </a:p>
        </p:txBody>
      </p:sp>
    </p:spTree>
    <p:extLst>
      <p:ext uri="{BB962C8B-B14F-4D97-AF65-F5344CB8AC3E}">
        <p14:creationId xmlns:p14="http://schemas.microsoft.com/office/powerpoint/2010/main" val="1762881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1BFD7D-DAFB-497D-8844-CE57C338A5E8}" type="datetimeFigureOut">
              <a:rPr lang="en-IN" smtClean="0"/>
              <a:t>22-07-2022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57F0EB-7FA1-4D2B-9613-A0C3539891A7}" type="slidenum">
              <a:rPr lang="en-IN" smtClean="0"/>
              <a:t>‹#›</a:t>
            </a:fld>
            <a:endParaRPr lang="en-IN"/>
          </a:p>
        </p:txBody>
      </p:sp>
    </p:spTree>
    <p:extLst>
      <p:ext uri="{BB962C8B-B14F-4D97-AF65-F5344CB8AC3E}">
        <p14:creationId xmlns:p14="http://schemas.microsoft.com/office/powerpoint/2010/main" val="1448628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1BFD7D-DAFB-497D-8844-CE57C338A5E8}" type="datetimeFigureOut">
              <a:rPr lang="en-IN" smtClean="0"/>
              <a:t>22-07-2022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57F0EB-7FA1-4D2B-9613-A0C3539891A7}" type="slidenum">
              <a:rPr lang="en-IN" smtClean="0"/>
              <a:t>‹#›</a:t>
            </a:fld>
            <a:endParaRPr lang="en-IN"/>
          </a:p>
        </p:txBody>
      </p:sp>
    </p:spTree>
    <p:extLst>
      <p:ext uri="{BB962C8B-B14F-4D97-AF65-F5344CB8AC3E}">
        <p14:creationId xmlns:p14="http://schemas.microsoft.com/office/powerpoint/2010/main" val="1160060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1BFD7D-DAFB-497D-8844-CE57C338A5E8}" type="datetimeFigureOut">
              <a:rPr lang="en-IN" smtClean="0"/>
              <a:t>22-07-2022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57F0EB-7FA1-4D2B-9613-A0C3539891A7}" type="slidenum">
              <a:rPr lang="en-IN" smtClean="0"/>
              <a:t>‹#›</a:t>
            </a:fld>
            <a:endParaRPr lang="en-IN"/>
          </a:p>
        </p:txBody>
      </p:sp>
    </p:spTree>
    <p:extLst>
      <p:ext uri="{BB962C8B-B14F-4D97-AF65-F5344CB8AC3E}">
        <p14:creationId xmlns:p14="http://schemas.microsoft.com/office/powerpoint/2010/main" val="1543644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1BFD7D-DAFB-497D-8844-CE57C338A5E8}" type="datetimeFigureOut">
              <a:rPr lang="en-IN" smtClean="0"/>
              <a:t>22-07-2022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57F0EB-7FA1-4D2B-9613-A0C3539891A7}" type="slidenum">
              <a:rPr lang="en-IN" smtClean="0"/>
              <a:t>‹#›</a:t>
            </a:fld>
            <a:endParaRPr lang="en-IN"/>
          </a:p>
        </p:txBody>
      </p:sp>
    </p:spTree>
    <p:extLst>
      <p:ext uri="{BB962C8B-B14F-4D97-AF65-F5344CB8AC3E}">
        <p14:creationId xmlns:p14="http://schemas.microsoft.com/office/powerpoint/2010/main" val="1696204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F1BFD7D-DAFB-497D-8844-CE57C338A5E8}" type="datetimeFigureOut">
              <a:rPr lang="en-IN" smtClean="0"/>
              <a:t>22-07-2022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57F0EB-7FA1-4D2B-9613-A0C3539891A7}" type="slidenum">
              <a:rPr lang="en-IN" smtClean="0"/>
              <a:t>‹#›</a:t>
            </a:fld>
            <a:endParaRPr lang="en-IN"/>
          </a:p>
        </p:txBody>
      </p:sp>
    </p:spTree>
    <p:extLst>
      <p:ext uri="{BB962C8B-B14F-4D97-AF65-F5344CB8AC3E}">
        <p14:creationId xmlns:p14="http://schemas.microsoft.com/office/powerpoint/2010/main" val="3260586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F1BFD7D-DAFB-497D-8844-CE57C338A5E8}" type="datetimeFigureOut">
              <a:rPr lang="en-IN" smtClean="0"/>
              <a:t>22-07-2022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57F0EB-7FA1-4D2B-9613-A0C3539891A7}" type="slidenum">
              <a:rPr lang="en-IN" smtClean="0"/>
              <a:t>‹#›</a:t>
            </a:fld>
            <a:endParaRPr lang="en-IN"/>
          </a:p>
        </p:txBody>
      </p:sp>
    </p:spTree>
    <p:extLst>
      <p:ext uri="{BB962C8B-B14F-4D97-AF65-F5344CB8AC3E}">
        <p14:creationId xmlns:p14="http://schemas.microsoft.com/office/powerpoint/2010/main" val="1545587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F1BFD7D-DAFB-497D-8844-CE57C338A5E8}" type="datetimeFigureOut">
              <a:rPr lang="en-IN" smtClean="0"/>
              <a:t>22-07-2022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57F0EB-7FA1-4D2B-9613-A0C3539891A7}" type="slidenum">
              <a:rPr lang="en-IN" smtClean="0"/>
              <a:t>‹#›</a:t>
            </a:fld>
            <a:endParaRPr lang="en-IN"/>
          </a:p>
        </p:txBody>
      </p:sp>
    </p:spTree>
    <p:extLst>
      <p:ext uri="{BB962C8B-B14F-4D97-AF65-F5344CB8AC3E}">
        <p14:creationId xmlns:p14="http://schemas.microsoft.com/office/powerpoint/2010/main" val="63928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1BFD7D-DAFB-497D-8844-CE57C338A5E8}" type="datetimeFigureOut">
              <a:rPr lang="en-IN" smtClean="0"/>
              <a:t>22-07-2022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57F0EB-7FA1-4D2B-9613-A0C3539891A7}" type="slidenum">
              <a:rPr lang="en-IN" smtClean="0"/>
              <a:t>‹#›</a:t>
            </a:fld>
            <a:endParaRPr lang="en-IN"/>
          </a:p>
        </p:txBody>
      </p:sp>
    </p:spTree>
    <p:extLst>
      <p:ext uri="{BB962C8B-B14F-4D97-AF65-F5344CB8AC3E}">
        <p14:creationId xmlns:p14="http://schemas.microsoft.com/office/powerpoint/2010/main" val="2018676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1BFD7D-DAFB-497D-8844-CE57C338A5E8}" type="datetimeFigureOut">
              <a:rPr lang="en-IN" smtClean="0"/>
              <a:t>22-07-2022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57F0EB-7FA1-4D2B-9613-A0C3539891A7}" type="slidenum">
              <a:rPr lang="en-IN" smtClean="0"/>
              <a:t>‹#›</a:t>
            </a:fld>
            <a:endParaRPr lang="en-IN"/>
          </a:p>
        </p:txBody>
      </p:sp>
    </p:spTree>
    <p:extLst>
      <p:ext uri="{BB962C8B-B14F-4D97-AF65-F5344CB8AC3E}">
        <p14:creationId xmlns:p14="http://schemas.microsoft.com/office/powerpoint/2010/main" val="59488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1BFD7D-DAFB-497D-8844-CE57C338A5E8}" type="datetimeFigureOut">
              <a:rPr lang="en-IN" smtClean="0"/>
              <a:t>22-07-2022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57F0EB-7FA1-4D2B-9613-A0C3539891A7}" type="slidenum">
              <a:rPr lang="en-IN" smtClean="0"/>
              <a:t>‹#›</a:t>
            </a:fld>
            <a:endParaRPr lang="en-IN"/>
          </a:p>
        </p:txBody>
      </p:sp>
    </p:spTree>
    <p:extLst>
      <p:ext uri="{BB962C8B-B14F-4D97-AF65-F5344CB8AC3E}">
        <p14:creationId xmlns:p14="http://schemas.microsoft.com/office/powerpoint/2010/main" val="233945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1BFD7D-DAFB-497D-8844-CE57C338A5E8}" type="datetimeFigureOut">
              <a:rPr lang="en-IN" smtClean="0"/>
              <a:t>22-07-2022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7F0EB-7FA1-4D2B-9613-A0C3539891A7}" type="slidenum">
              <a:rPr lang="en-IN" smtClean="0"/>
              <a:t>‹#›</a:t>
            </a:fld>
            <a:endParaRPr lang="en-IN"/>
          </a:p>
        </p:txBody>
      </p:sp>
    </p:spTree>
    <p:extLst>
      <p:ext uri="{BB962C8B-B14F-4D97-AF65-F5344CB8AC3E}">
        <p14:creationId xmlns:p14="http://schemas.microsoft.com/office/powerpoint/2010/main" val="3639971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764704"/>
            <a:ext cx="7772400" cy="1470025"/>
          </a:xfrm>
        </p:spPr>
        <p:txBody>
          <a:bodyPr/>
          <a:lstStyle/>
          <a:p>
            <a:r>
              <a:rPr lang="en-IN" dirty="0" smtClean="0"/>
              <a:t> Rating Prediction</a:t>
            </a:r>
            <a:endParaRPr lang="en-IN" dirty="0"/>
          </a:p>
        </p:txBody>
      </p:sp>
      <p:sp>
        <p:nvSpPr>
          <p:cNvPr id="3" name="Subtitle 2"/>
          <p:cNvSpPr>
            <a:spLocks noGrp="1"/>
          </p:cNvSpPr>
          <p:nvPr>
            <p:ph type="subTitle" idx="1"/>
          </p:nvPr>
        </p:nvSpPr>
        <p:spPr>
          <a:xfrm>
            <a:off x="683568" y="1916832"/>
            <a:ext cx="7992888" cy="4320480"/>
          </a:xfrm>
        </p:spPr>
        <p:txBody>
          <a:bodyPr>
            <a:normAutofit/>
          </a:bodyPr>
          <a:lstStyle/>
          <a:p>
            <a:pPr algn="l"/>
            <a:endParaRPr lang="en-IN" dirty="0" smtClean="0">
              <a:solidFill>
                <a:schemeClr val="tx1"/>
              </a:solidFill>
            </a:endParaRPr>
          </a:p>
          <a:p>
            <a:pPr algn="l"/>
            <a:endParaRPr lang="en-IN" dirty="0">
              <a:solidFill>
                <a:schemeClr val="tx1"/>
              </a:solidFill>
            </a:endParaRPr>
          </a:p>
          <a:p>
            <a:pPr algn="l"/>
            <a:endParaRPr lang="en-IN" dirty="0" smtClean="0">
              <a:solidFill>
                <a:schemeClr val="tx1"/>
              </a:solidFill>
            </a:endParaRPr>
          </a:p>
          <a:p>
            <a:pPr algn="l"/>
            <a:endParaRPr lang="en-IN" dirty="0">
              <a:solidFill>
                <a:schemeClr val="tx1"/>
              </a:solidFill>
            </a:endParaRPr>
          </a:p>
          <a:p>
            <a:pPr algn="l"/>
            <a:endParaRPr lang="en-IN" dirty="0" smtClean="0">
              <a:solidFill>
                <a:schemeClr val="tx1"/>
              </a:solidFill>
            </a:endParaRPr>
          </a:p>
          <a:p>
            <a:pPr algn="l"/>
            <a:r>
              <a:rPr lang="en-IN" dirty="0" smtClean="0">
                <a:solidFill>
                  <a:schemeClr val="tx1"/>
                </a:solidFill>
              </a:rPr>
              <a:t> </a:t>
            </a:r>
            <a:r>
              <a:rPr lang="en-IN" dirty="0" smtClean="0">
                <a:solidFill>
                  <a:schemeClr val="tx1"/>
                </a:solidFill>
              </a:rPr>
              <a:t>presentation  By</a:t>
            </a:r>
            <a:r>
              <a:rPr lang="en-IN" dirty="0" smtClean="0">
                <a:solidFill>
                  <a:schemeClr val="tx1"/>
                </a:solidFill>
              </a:rPr>
              <a:t>:</a:t>
            </a:r>
          </a:p>
          <a:p>
            <a:pPr algn="l"/>
            <a:r>
              <a:rPr lang="en-IN" dirty="0" smtClean="0">
                <a:solidFill>
                  <a:schemeClr val="tx1"/>
                </a:solidFill>
              </a:rPr>
              <a:t> </a:t>
            </a:r>
            <a:r>
              <a:rPr lang="en-IN" dirty="0" err="1" smtClean="0">
                <a:solidFill>
                  <a:schemeClr val="tx1"/>
                </a:solidFill>
              </a:rPr>
              <a:t>Ruchita</a:t>
            </a:r>
            <a:r>
              <a:rPr lang="en-IN" dirty="0" smtClean="0">
                <a:solidFill>
                  <a:schemeClr val="tx1"/>
                </a:solidFill>
              </a:rPr>
              <a:t> </a:t>
            </a:r>
            <a:r>
              <a:rPr lang="en-IN" dirty="0" err="1" smtClean="0">
                <a:solidFill>
                  <a:schemeClr val="tx1"/>
                </a:solidFill>
              </a:rPr>
              <a:t>Parmar</a:t>
            </a:r>
            <a:endParaRPr lang="en-IN" dirty="0" smtClean="0">
              <a:solidFill>
                <a:schemeClr val="tx1"/>
              </a:solidFill>
            </a:endParaRPr>
          </a:p>
          <a:p>
            <a:endParaRPr lang="en-IN" dirty="0">
              <a:solidFill>
                <a:schemeClr val="tx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489" y="1988840"/>
            <a:ext cx="5714775"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9909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the current project predicts the type of malignant in the comment</a:t>
            </a:r>
          </a:p>
          <a:p>
            <a:r>
              <a:rPr lang="en-US" dirty="0" smtClean="0"/>
              <a:t>we are add the following features in the feature</a:t>
            </a:r>
          </a:p>
          <a:p>
            <a:pPr>
              <a:buFont typeface="Wingdings" pitchFamily="2" charset="2"/>
              <a:buChar char="Ø"/>
            </a:pPr>
            <a:r>
              <a:rPr lang="en-US" sz="2800" dirty="0" smtClean="0"/>
              <a:t>analyze which age group is being malignant toward particular group or brand.</a:t>
            </a:r>
          </a:p>
          <a:p>
            <a:pPr>
              <a:buFont typeface="Wingdings" pitchFamily="2" charset="2"/>
              <a:buChar char="Ø"/>
            </a:pPr>
            <a:r>
              <a:rPr lang="en-US" sz="2800" dirty="0" smtClean="0"/>
              <a:t>add feature to automatically sensitize words which are classified as malignant.</a:t>
            </a:r>
          </a:p>
          <a:p>
            <a:pPr>
              <a:buFont typeface="Wingdings" pitchFamily="2" charset="2"/>
              <a:buChar char="Ø"/>
            </a:pPr>
            <a:r>
              <a:rPr lang="en-US" sz="2800" dirty="0" smtClean="0"/>
              <a:t>automatically send alerts to the concerned authority if threats are classified as severe.</a:t>
            </a:r>
          </a:p>
          <a:p>
            <a:pPr>
              <a:buFont typeface="Wingdings" pitchFamily="2" charset="2"/>
              <a:buChar char="Ø"/>
            </a:pPr>
            <a:r>
              <a:rPr lang="en-US" sz="2800" dirty="0" smtClean="0"/>
              <a:t>handle mistakes and short forms of words to get better accuracy of the result.</a:t>
            </a:r>
            <a:endParaRPr lang="en-IN" sz="2800" dirty="0"/>
          </a:p>
        </p:txBody>
      </p:sp>
    </p:spTree>
    <p:extLst>
      <p:ext uri="{BB962C8B-B14F-4D97-AF65-F5344CB8AC3E}">
        <p14:creationId xmlns:p14="http://schemas.microsoft.com/office/powerpoint/2010/main" val="2238017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smtClean="0"/>
              <a:t>                           </a:t>
            </a:r>
          </a:p>
          <a:p>
            <a:pPr marL="0" indent="0">
              <a:buNone/>
            </a:pPr>
            <a:endParaRPr lang="en-IN" dirty="0" smtClean="0"/>
          </a:p>
          <a:p>
            <a:pPr marL="0" indent="0">
              <a:buNone/>
            </a:pPr>
            <a:r>
              <a:rPr lang="en-IN" dirty="0"/>
              <a:t> </a:t>
            </a:r>
            <a:r>
              <a:rPr lang="en-IN" dirty="0" smtClean="0"/>
              <a:t>                     </a:t>
            </a:r>
            <a:r>
              <a:rPr lang="en-IN" sz="8800" dirty="0" smtClean="0"/>
              <a:t>Thank you</a:t>
            </a:r>
            <a:endParaRPr lang="en-IN" sz="8800" dirty="0"/>
          </a:p>
        </p:txBody>
      </p:sp>
    </p:spTree>
    <p:extLst>
      <p:ext uri="{BB962C8B-B14F-4D97-AF65-F5344CB8AC3E}">
        <p14:creationId xmlns:p14="http://schemas.microsoft.com/office/powerpoint/2010/main" val="1453388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a:t>
            </a:r>
            <a:r>
              <a:rPr lang="en-IN" dirty="0" smtClean="0"/>
              <a:t>ntroduction</a:t>
            </a:r>
            <a:endParaRPr lang="en-IN" dirty="0"/>
          </a:p>
        </p:txBody>
      </p:sp>
      <p:sp>
        <p:nvSpPr>
          <p:cNvPr id="3" name="Content Placeholder 2"/>
          <p:cNvSpPr>
            <a:spLocks noGrp="1"/>
          </p:cNvSpPr>
          <p:nvPr>
            <p:ph idx="1"/>
          </p:nvPr>
        </p:nvSpPr>
        <p:spPr/>
        <p:txBody>
          <a:bodyPr/>
          <a:lstStyle/>
          <a:p>
            <a:pPr marL="0" indent="0">
              <a:buNone/>
            </a:pPr>
            <a:r>
              <a:rPr lang="en-IN" dirty="0"/>
              <a:t>The rise in online shopping has brought a significant rise in the importance of textual customer reviews. There are thousands of review sites online and massive amounts of reviews for each and every product. Nowadays customers have changed their way of shopping. 60-70 present of customers say that they use rating filters to filter out low rated items in their </a:t>
            </a:r>
            <a:r>
              <a:rPr lang="en-IN" dirty="0" smtClean="0"/>
              <a:t>searches</a:t>
            </a:r>
          </a:p>
          <a:p>
            <a:pPr marL="0" indent="0">
              <a:buNone/>
            </a:pPr>
            <a:endParaRPr lang="en-IN" dirty="0"/>
          </a:p>
        </p:txBody>
      </p:sp>
    </p:spTree>
    <p:extLst>
      <p:ext uri="{BB962C8B-B14F-4D97-AF65-F5344CB8AC3E}">
        <p14:creationId xmlns:p14="http://schemas.microsoft.com/office/powerpoint/2010/main" val="3134277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pPr marL="0" indent="0">
              <a:buNone/>
            </a:pPr>
            <a:r>
              <a:rPr lang="en-IN" dirty="0"/>
              <a:t>The customer will make a decision to buy a product if he or she sees valuable reviews posted by others, especially the user’s trusted friend. We believe reviews and reviewers will do help to the rating prediction based on the idea that 5-star ratings may greatly be attached with extremely good reviews</a:t>
            </a:r>
            <a:endParaRPr lang="en-IN" dirty="0"/>
          </a:p>
        </p:txBody>
      </p:sp>
    </p:spTree>
    <p:extLst>
      <p:ext uri="{BB962C8B-B14F-4D97-AF65-F5344CB8AC3E}">
        <p14:creationId xmlns:p14="http://schemas.microsoft.com/office/powerpoint/2010/main" val="575381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OBJECTIVE</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Review Rating Prediction aims to predict a user's numeric rating (usually from 1 to 5 stars) in a review from the text of the review. Rating Prediction task can be effectively used to:</a:t>
            </a:r>
          </a:p>
          <a:p>
            <a:r>
              <a:rPr lang="en-US" dirty="0"/>
              <a:t>Help web users to determine the rating of their reviews</a:t>
            </a:r>
          </a:p>
          <a:p>
            <a:r>
              <a:rPr lang="en-US" dirty="0"/>
              <a:t>Detect suspicious or fake online reviews</a:t>
            </a:r>
          </a:p>
          <a:p>
            <a:r>
              <a:rPr lang="en-US" dirty="0"/>
              <a:t>Better understand customers' opinions</a:t>
            </a:r>
          </a:p>
          <a:p>
            <a:r>
              <a:rPr lang="en-US" dirty="0"/>
              <a:t>Improve the default (5-star) rating system or create proprietary ranking scale for more precise users' feedback representation</a:t>
            </a:r>
          </a:p>
        </p:txBody>
      </p:sp>
    </p:spTree>
    <p:extLst>
      <p:ext uri="{BB962C8B-B14F-4D97-AF65-F5344CB8AC3E}">
        <p14:creationId xmlns:p14="http://schemas.microsoft.com/office/powerpoint/2010/main" val="2073829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OF THE DATA</a:t>
            </a:r>
            <a:endParaRPr lang="en-IN" dirty="0"/>
          </a:p>
        </p:txBody>
      </p:sp>
      <p:sp>
        <p:nvSpPr>
          <p:cNvPr id="3" name="Content Placeholder 2"/>
          <p:cNvSpPr>
            <a:spLocks noGrp="1"/>
          </p:cNvSpPr>
          <p:nvPr>
            <p:ph idx="1"/>
          </p:nvPr>
        </p:nvSpPr>
        <p:spPr>
          <a:xfrm>
            <a:off x="457200" y="1916832"/>
            <a:ext cx="8229600" cy="4209331"/>
          </a:xfrm>
        </p:spPr>
        <p:txBody>
          <a:bodyPr>
            <a:normAutofit fontScale="92500" lnSpcReduction="20000"/>
          </a:bodyPr>
          <a:lstStyle/>
          <a:p>
            <a:pPr marL="0" indent="0">
              <a:buNone/>
            </a:pPr>
            <a:r>
              <a:rPr lang="en-US" dirty="0" smtClean="0"/>
              <a:t>We have performed the following preprocessing on the data:</a:t>
            </a:r>
          </a:p>
          <a:p>
            <a:r>
              <a:rPr lang="en-US" dirty="0" smtClean="0"/>
              <a:t>Removed punctuations</a:t>
            </a:r>
          </a:p>
          <a:p>
            <a:r>
              <a:rPr lang="en-US" dirty="0" smtClean="0"/>
              <a:t>Removed the stop words</a:t>
            </a:r>
          </a:p>
          <a:p>
            <a:r>
              <a:rPr lang="en-US" dirty="0" smtClean="0"/>
              <a:t>Stemming and lemmatization</a:t>
            </a:r>
          </a:p>
          <a:p>
            <a:r>
              <a:rPr lang="en-US" dirty="0" smtClean="0"/>
              <a:t> Splitting </a:t>
            </a:r>
            <a:r>
              <a:rPr lang="en-US" dirty="0"/>
              <a:t>the words by </a:t>
            </a:r>
            <a:r>
              <a:rPr lang="en-US" dirty="0" smtClean="0"/>
              <a:t>space</a:t>
            </a:r>
          </a:p>
          <a:p>
            <a:r>
              <a:rPr lang="en-IN" sz="3500" dirty="0" smtClean="0"/>
              <a:t> TF-IDF</a:t>
            </a:r>
            <a:endParaRPr lang="en-IN" sz="3500" dirty="0"/>
          </a:p>
          <a:p>
            <a:pPr marL="0" indent="0">
              <a:buNone/>
            </a:pPr>
            <a:endParaRPr lang="en-US" dirty="0"/>
          </a:p>
          <a:p>
            <a:pPr marL="0" indent="0">
              <a:buNone/>
            </a:pPr>
            <a:r>
              <a:rPr lang="en-US" dirty="0" smtClean="0"/>
              <a:t>   </a:t>
            </a:r>
            <a:endParaRPr lang="en-US" dirty="0" smtClean="0"/>
          </a:p>
          <a:p>
            <a:endParaRPr lang="en-IN" dirty="0"/>
          </a:p>
        </p:txBody>
      </p:sp>
    </p:spTree>
    <p:extLst>
      <p:ext uri="{BB962C8B-B14F-4D97-AF65-F5344CB8AC3E}">
        <p14:creationId xmlns:p14="http://schemas.microsoft.com/office/powerpoint/2010/main" val="2435461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Visualizations</a:t>
            </a:r>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3688" y="1929606"/>
            <a:ext cx="5760639" cy="4019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1918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Words </a:t>
            </a:r>
            <a:endParaRPr lang="en-IN" dirty="0"/>
          </a:p>
        </p:txBody>
      </p:sp>
      <p:sp>
        <p:nvSpPr>
          <p:cNvPr id="3" name="Content Placeholder 2"/>
          <p:cNvSpPr>
            <a:spLocks noGrp="1"/>
          </p:cNvSpPr>
          <p:nvPr>
            <p:ph idx="1"/>
          </p:nvPr>
        </p:nvSpPr>
        <p:spPr>
          <a:xfrm>
            <a:off x="457200" y="1484786"/>
            <a:ext cx="8229600" cy="4641378"/>
          </a:xfrm>
        </p:spPr>
        <p:txBody>
          <a:bodyPr/>
          <a:lstStyle/>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3" y="1484785"/>
            <a:ext cx="7704856" cy="4582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520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ANALYSIS OF RESULTS</a:t>
            </a:r>
            <a:endParaRPr lang="en-IN" dirty="0"/>
          </a:p>
        </p:txBody>
      </p:sp>
      <p:sp>
        <p:nvSpPr>
          <p:cNvPr id="3" name="Content Placeholder 2"/>
          <p:cNvSpPr>
            <a:spLocks noGrp="1"/>
          </p:cNvSpPr>
          <p:nvPr>
            <p:ph idx="1"/>
          </p:nvPr>
        </p:nvSpPr>
        <p:spPr/>
        <p:txBody>
          <a:bodyPr/>
          <a:lstStyle/>
          <a:p>
            <a:pPr marL="0" indent="0">
              <a:buNone/>
            </a:pPr>
            <a:r>
              <a:rPr lang="en-US" dirty="0" smtClean="0">
                <a:solidFill>
                  <a:srgbClr val="000000"/>
                </a:solidFill>
              </a:rPr>
              <a:t>Upon testing the models, on the malignant tweets we have analyzed the following:</a:t>
            </a:r>
          </a:p>
          <a:p>
            <a:r>
              <a:rPr lang="en-US" dirty="0" smtClean="0">
                <a:solidFill>
                  <a:srgbClr val="000000"/>
                </a:solidFill>
              </a:rPr>
              <a:t>Most of the tweets are up to 200 characters long.</a:t>
            </a:r>
          </a:p>
          <a:p>
            <a:r>
              <a:rPr lang="en-US" dirty="0" smtClean="0">
                <a:solidFill>
                  <a:srgbClr val="000000"/>
                </a:solidFill>
              </a:rPr>
              <a:t>Most of the tweets fell under the “malignant” class.</a:t>
            </a:r>
          </a:p>
          <a:p>
            <a:pPr marL="0" indent="0">
              <a:buNone/>
            </a:pPr>
            <a:endParaRPr lang="en-IN" dirty="0"/>
          </a:p>
        </p:txBody>
      </p:sp>
    </p:spTree>
    <p:extLst>
      <p:ext uri="{BB962C8B-B14F-4D97-AF65-F5344CB8AC3E}">
        <p14:creationId xmlns:p14="http://schemas.microsoft.com/office/powerpoint/2010/main" val="1477784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endParaRPr lang="en-IN" dirty="0"/>
          </a:p>
        </p:txBody>
      </p:sp>
      <p:sp>
        <p:nvSpPr>
          <p:cNvPr id="3" name="Content Placeholder 2"/>
          <p:cNvSpPr>
            <a:spLocks noGrp="1"/>
          </p:cNvSpPr>
          <p:nvPr>
            <p:ph idx="1"/>
          </p:nvPr>
        </p:nvSpPr>
        <p:spPr>
          <a:xfrm>
            <a:off x="457200" y="1600200"/>
            <a:ext cx="8229600" cy="4925144"/>
          </a:xfrm>
        </p:spPr>
        <p:txBody>
          <a:bodyPr>
            <a:noAutofit/>
          </a:bodyPr>
          <a:lstStyle/>
          <a:p>
            <a:pPr marL="0" indent="0">
              <a:buNone/>
            </a:pPr>
            <a:r>
              <a:rPr lang="en-US" sz="2400" dirty="0"/>
              <a:t>Recommendation methods have been proved to be successful in eliminating the information overload problem. However, they are still insufficient as far as </a:t>
            </a:r>
            <a:r>
              <a:rPr lang="en-US" sz="2400" dirty="0" smtClean="0"/>
              <a:t>data </a:t>
            </a:r>
            <a:r>
              <a:rPr lang="en-US" sz="2400" dirty="0" err="1" smtClean="0"/>
              <a:t>sparsity</a:t>
            </a:r>
            <a:r>
              <a:rPr lang="en-US" sz="2400" dirty="0" smtClean="0"/>
              <a:t> </a:t>
            </a:r>
            <a:r>
              <a:rPr lang="en-US" sz="2400" dirty="0"/>
              <a:t>and cold start issues are concerned. Some approaches have attempted to resolve these issues by utilizing relevant information contained in user review text, although, the type of information extracted from the review text and the way such recommendation methods utilize the information affect recommendation accuracy of the models. In this paper, we address such challenges by considering linguistic similarity between review texts and employ it as additional factor in rating prediction, and we propose a recommendation method based on tensor factorization which involves review text semantic </a:t>
            </a:r>
            <a:r>
              <a:rPr lang="en-US" sz="2400" dirty="0" smtClean="0"/>
              <a:t>similarity.</a:t>
            </a:r>
            <a:endParaRPr lang="en-IN" sz="2400" dirty="0"/>
          </a:p>
        </p:txBody>
      </p:sp>
    </p:spTree>
    <p:extLst>
      <p:ext uri="{BB962C8B-B14F-4D97-AF65-F5344CB8AC3E}">
        <p14:creationId xmlns:p14="http://schemas.microsoft.com/office/powerpoint/2010/main" val="3862359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7222</TotalTime>
  <Words>488</Words>
  <Application>Microsoft Office PowerPoint</Application>
  <PresentationFormat>On-screen Show (4:3)</PresentationFormat>
  <Paragraphs>46</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Rating Prediction</vt:lpstr>
      <vt:lpstr>Introduction</vt:lpstr>
      <vt:lpstr>Introduction</vt:lpstr>
      <vt:lpstr>OBJECTIVE</vt:lpstr>
      <vt:lpstr>PREPROCESSING OF THE DATA</vt:lpstr>
      <vt:lpstr>Data Visualizations</vt:lpstr>
      <vt:lpstr>Top Words </vt:lpstr>
      <vt:lpstr>ANALYSIS OF RESULTS</vt:lpstr>
      <vt:lpstr>CHALLENGES</vt:lpstr>
      <vt:lpstr>FUTURE SCOPE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RUCHITA</dc:creator>
  <cp:lastModifiedBy>RUCHITA</cp:lastModifiedBy>
  <cp:revision>38</cp:revision>
  <dcterms:created xsi:type="dcterms:W3CDTF">2022-07-12T09:21:34Z</dcterms:created>
  <dcterms:modified xsi:type="dcterms:W3CDTF">2022-07-26T13:40:29Z</dcterms:modified>
</cp:coreProperties>
</file>