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
  </p:notesMasterIdLst>
  <p:sldIdLst>
    <p:sldId id="256" r:id="rId2"/>
    <p:sldId id="257" r:id="rId3"/>
    <p:sldId id="303" r:id="rId4"/>
    <p:sldId id="293" r:id="rId5"/>
    <p:sldId id="281" r:id="rId6"/>
    <p:sldId id="304" r:id="rId7"/>
    <p:sldId id="306" r:id="rId8"/>
    <p:sldId id="307" r:id="rId9"/>
    <p:sldId id="302" r:id="rId10"/>
  </p:sldIdLst>
  <p:sldSz cx="12192000" cy="6858000"/>
  <p:notesSz cx="7315200" cy="96012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1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0" autoAdjust="0"/>
    <p:restoredTop sz="94660"/>
  </p:normalViewPr>
  <p:slideViewPr>
    <p:cSldViewPr snapToGrid="0">
      <p:cViewPr varScale="1">
        <p:scale>
          <a:sx n="74" d="100"/>
          <a:sy n="74" d="100"/>
        </p:scale>
        <p:origin x="576" y="72"/>
      </p:cViewPr>
      <p:guideLst>
        <p:guide orient="horz" pos="2160"/>
        <p:guide pos="3816"/>
      </p:guideLst>
    </p:cSldViewPr>
  </p:slideViewPr>
  <p:notesTextViewPr>
    <p:cViewPr>
      <p:scale>
        <a:sx n="1" d="1"/>
        <a:sy n="1" d="1"/>
      </p:scale>
      <p:origin x="0" y="0"/>
    </p:cViewPr>
  </p:notesTextViewPr>
  <p:notesViewPr>
    <p:cSldViewPr snapToGrid="0">
      <p:cViewPr varScale="1">
        <p:scale>
          <a:sx n="55" d="100"/>
          <a:sy n="55" d="100"/>
        </p:scale>
        <p:origin x="2880"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en-IN"/>
          </a:p>
        </p:txBody>
      </p:sp>
      <p:sp>
        <p:nvSpPr>
          <p:cNvPr id="3" name="Date Placeholder 2"/>
          <p:cNvSpPr>
            <a:spLocks noGrp="1"/>
          </p:cNvSpPr>
          <p:nvPr>
            <p:ph type="dt" idx="1"/>
          </p:nvPr>
        </p:nvSpPr>
        <p:spPr>
          <a:xfrm>
            <a:off x="4143587" y="0"/>
            <a:ext cx="3169920" cy="481727"/>
          </a:xfrm>
          <a:prstGeom prst="rect">
            <a:avLst/>
          </a:prstGeom>
        </p:spPr>
        <p:txBody>
          <a:bodyPr vert="horz" lIns="96661" tIns="48331" rIns="96661" bIns="48331" rtlCol="0"/>
          <a:lstStyle>
            <a:lvl1pPr algn="r">
              <a:defRPr sz="1300"/>
            </a:lvl1pPr>
          </a:lstStyle>
          <a:p>
            <a:fld id="{2E309023-AF2B-4043-B228-F191CADC9BB1}" type="datetimeFigureOut">
              <a:rPr lang="en-IN" smtClean="0"/>
              <a:pPr/>
              <a:t>20-07-2019</a:t>
            </a:fld>
            <a:endParaRPr lang="en-IN"/>
          </a:p>
        </p:txBody>
      </p:sp>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6661" tIns="48331" rIns="96661" bIns="48331" rtlCol="0" anchor="ctr"/>
          <a:lstStyle/>
          <a:p>
            <a:endParaRPr lang="en-IN"/>
          </a:p>
        </p:txBody>
      </p:sp>
      <p:sp>
        <p:nvSpPr>
          <p:cNvPr id="5" name="Notes Placeholder 4"/>
          <p:cNvSpPr>
            <a:spLocks noGrp="1"/>
          </p:cNvSpPr>
          <p:nvPr>
            <p:ph type="body" sz="quarter" idx="3"/>
          </p:nvPr>
        </p:nvSpPr>
        <p:spPr>
          <a:xfrm>
            <a:off x="731520" y="4620577"/>
            <a:ext cx="5852160" cy="3780473"/>
          </a:xfrm>
          <a:prstGeom prst="rect">
            <a:avLst/>
          </a:prstGeom>
        </p:spPr>
        <p:txBody>
          <a:bodyPr vert="horz" lIns="96661" tIns="48331" rIns="96661" bIns="48331"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9119474"/>
            <a:ext cx="3169920" cy="481726"/>
          </a:xfrm>
          <a:prstGeom prst="rect">
            <a:avLst/>
          </a:prstGeom>
        </p:spPr>
        <p:txBody>
          <a:bodyPr vert="horz" lIns="96661" tIns="48331" rIns="96661" bIns="48331" rtlCol="0" anchor="b"/>
          <a:lstStyle>
            <a:lvl1pPr algn="l">
              <a:defRPr sz="1300"/>
            </a:lvl1pPr>
          </a:lstStyle>
          <a:p>
            <a:endParaRPr lang="en-IN"/>
          </a:p>
        </p:txBody>
      </p:sp>
      <p:sp>
        <p:nvSpPr>
          <p:cNvPr id="7" name="Slide Number Placeholder 6"/>
          <p:cNvSpPr>
            <a:spLocks noGrp="1"/>
          </p:cNvSpPr>
          <p:nvPr>
            <p:ph type="sldNum" sz="quarter" idx="5"/>
          </p:nvPr>
        </p:nvSpPr>
        <p:spPr>
          <a:xfrm>
            <a:off x="4143587" y="9119474"/>
            <a:ext cx="3169920" cy="481726"/>
          </a:xfrm>
          <a:prstGeom prst="rect">
            <a:avLst/>
          </a:prstGeom>
        </p:spPr>
        <p:txBody>
          <a:bodyPr vert="horz" lIns="96661" tIns="48331" rIns="96661" bIns="48331" rtlCol="0" anchor="b"/>
          <a:lstStyle>
            <a:lvl1pPr algn="r">
              <a:defRPr sz="1300"/>
            </a:lvl1pPr>
          </a:lstStyle>
          <a:p>
            <a:fld id="{5354517F-9C19-4E9A-AB98-AA89BD9F1D1D}" type="slidenum">
              <a:rPr lang="en-IN" smtClean="0"/>
              <a:pPr/>
              <a:t>‹#›</a:t>
            </a:fld>
            <a:endParaRPr lang="en-IN"/>
          </a:p>
        </p:txBody>
      </p:sp>
    </p:spTree>
    <p:extLst>
      <p:ext uri="{BB962C8B-B14F-4D97-AF65-F5344CB8AC3E}">
        <p14:creationId xmlns:p14="http://schemas.microsoft.com/office/powerpoint/2010/main" val="2867562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pPr/>
              <a:t>20-07-2019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pPr/>
              <a:t>‹#›</a:t>
            </a:fld>
            <a:endParaRPr lang="en-IN"/>
          </a:p>
        </p:txBody>
      </p:sp>
    </p:spTree>
    <p:extLst>
      <p:ext uri="{BB962C8B-B14F-4D97-AF65-F5344CB8AC3E}">
        <p14:creationId xmlns:p14="http://schemas.microsoft.com/office/powerpoint/2010/main" val="14466752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pPr/>
              <a:t>20-07-2019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pPr/>
              <a:t>‹#›</a:t>
            </a:fld>
            <a:endParaRPr lang="en-IN"/>
          </a:p>
        </p:txBody>
      </p:sp>
    </p:spTree>
    <p:extLst>
      <p:ext uri="{BB962C8B-B14F-4D97-AF65-F5344CB8AC3E}">
        <p14:creationId xmlns:p14="http://schemas.microsoft.com/office/powerpoint/2010/main" val="17253564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pPr/>
              <a:t>20-07-2019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pPr/>
              <a:t>‹#›</a:t>
            </a:fld>
            <a:endParaRPr lang="en-IN"/>
          </a:p>
        </p:txBody>
      </p:sp>
    </p:spTree>
    <p:extLst>
      <p:ext uri="{BB962C8B-B14F-4D97-AF65-F5344CB8AC3E}">
        <p14:creationId xmlns:p14="http://schemas.microsoft.com/office/powerpoint/2010/main" val="19275979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136469" y="640080"/>
            <a:ext cx="9313817" cy="856138"/>
          </a:xfrm>
        </p:spPr>
        <p:txBody>
          <a:bodyPr/>
          <a:lstStyle>
            <a:lvl1pPr>
              <a:defRPr sz="4000"/>
            </a:lvl1pPr>
          </a:lstStyle>
          <a:p>
            <a:r>
              <a:rPr lang="en-US" dirty="0"/>
              <a:t>CLICK TO EDIT MASTER TITLE STYLE</a:t>
            </a:r>
          </a:p>
        </p:txBody>
      </p:sp>
      <p:sp>
        <p:nvSpPr>
          <p:cNvPr id="3" name="Content Placeholder 2"/>
          <p:cNvSpPr>
            <a:spLocks noGrp="1"/>
          </p:cNvSpPr>
          <p:nvPr>
            <p:ph idx="1"/>
          </p:nvPr>
        </p:nvSpPr>
        <p:spPr>
          <a:xfrm>
            <a:off x="404949" y="1854926"/>
            <a:ext cx="11168742" cy="4344261"/>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r>
              <a:rPr lang="en-IN"/>
              <a:t>09-06-2016</a:t>
            </a:r>
            <a:endParaRPr lang="en-IN" dirty="0"/>
          </a:p>
        </p:txBody>
      </p:sp>
      <p:sp>
        <p:nvSpPr>
          <p:cNvPr id="5" name="Footer Placeholder 4"/>
          <p:cNvSpPr>
            <a:spLocks noGrp="1"/>
          </p:cNvSpPr>
          <p:nvPr>
            <p:ph type="ftr" sz="quarter" idx="11"/>
          </p:nvPr>
        </p:nvSpPr>
        <p:spPr/>
        <p:txBody>
          <a:bodyPr/>
          <a:lstStyle/>
          <a:p>
            <a:r>
              <a:rPr lang="en-IN"/>
              <a:t>Investment Case Study</a:t>
            </a:r>
            <a:endParaRPr lang="en-IN" dirty="0"/>
          </a:p>
        </p:txBody>
      </p:sp>
      <p:sp>
        <p:nvSpPr>
          <p:cNvPr id="6" name="Slide Number Placeholder 5"/>
          <p:cNvSpPr>
            <a:spLocks noGrp="1"/>
          </p:cNvSpPr>
          <p:nvPr>
            <p:ph type="sldNum" sz="quarter" idx="12"/>
          </p:nvPr>
        </p:nvSpPr>
        <p:spPr/>
        <p:txBody>
          <a:bodyPr/>
          <a:lstStyle/>
          <a:p>
            <a:r>
              <a:rPr lang="en-IN"/>
              <a:t>1</a:t>
            </a:r>
            <a:endParaRPr lang="en-IN" dirty="0"/>
          </a:p>
        </p:txBody>
      </p:sp>
    </p:spTree>
    <p:extLst>
      <p:ext uri="{BB962C8B-B14F-4D97-AF65-F5344CB8AC3E}">
        <p14:creationId xmlns:p14="http://schemas.microsoft.com/office/powerpoint/2010/main" val="13758485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0C018FE-C8D6-4A9C-A702-41F1E0C1C452}" type="datetimeFigureOut">
              <a:rPr lang="en-IN" smtClean="0"/>
              <a:pPr/>
              <a:t>20-07-2019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pPr/>
              <a:t>‹#›</a:t>
            </a:fld>
            <a:endParaRPr lang="en-IN"/>
          </a:p>
        </p:txBody>
      </p:sp>
    </p:spTree>
    <p:extLst>
      <p:ext uri="{BB962C8B-B14F-4D97-AF65-F5344CB8AC3E}">
        <p14:creationId xmlns:p14="http://schemas.microsoft.com/office/powerpoint/2010/main" val="34204411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0C018FE-C8D6-4A9C-A702-41F1E0C1C452}" type="datetimeFigureOut">
              <a:rPr lang="en-IN" smtClean="0"/>
              <a:pPr/>
              <a:t>20-07-2019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pPr/>
              <a:t>‹#›</a:t>
            </a:fld>
            <a:endParaRPr lang="en-IN"/>
          </a:p>
        </p:txBody>
      </p:sp>
    </p:spTree>
    <p:extLst>
      <p:ext uri="{BB962C8B-B14F-4D97-AF65-F5344CB8AC3E}">
        <p14:creationId xmlns:p14="http://schemas.microsoft.com/office/powerpoint/2010/main" val="30265785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0C018FE-C8D6-4A9C-A702-41F1E0C1C452}" type="datetimeFigureOut">
              <a:rPr lang="en-IN" smtClean="0"/>
              <a:pPr/>
              <a:t>20-07-2019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4FB9132-D0D3-4182-9F3A-A2B393A6FF16}" type="slidenum">
              <a:rPr lang="en-IN" smtClean="0"/>
              <a:pPr/>
              <a:t>‹#›</a:t>
            </a:fld>
            <a:endParaRPr lang="en-IN"/>
          </a:p>
        </p:txBody>
      </p:sp>
    </p:spTree>
    <p:extLst>
      <p:ext uri="{BB962C8B-B14F-4D97-AF65-F5344CB8AC3E}">
        <p14:creationId xmlns:p14="http://schemas.microsoft.com/office/powerpoint/2010/main" val="38455870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0C018FE-C8D6-4A9C-A702-41F1E0C1C452}" type="datetimeFigureOut">
              <a:rPr lang="en-IN" smtClean="0"/>
              <a:pPr/>
              <a:t>20-07-2019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4FB9132-D0D3-4182-9F3A-A2B393A6FF16}" type="slidenum">
              <a:rPr lang="en-IN" smtClean="0"/>
              <a:pPr/>
              <a:t>‹#›</a:t>
            </a:fld>
            <a:endParaRPr lang="en-IN"/>
          </a:p>
        </p:txBody>
      </p:sp>
    </p:spTree>
    <p:extLst>
      <p:ext uri="{BB962C8B-B14F-4D97-AF65-F5344CB8AC3E}">
        <p14:creationId xmlns:p14="http://schemas.microsoft.com/office/powerpoint/2010/main" val="21734762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C018FE-C8D6-4A9C-A702-41F1E0C1C452}" type="datetimeFigureOut">
              <a:rPr lang="en-IN" smtClean="0"/>
              <a:pPr/>
              <a:t>20-07-2019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4FB9132-D0D3-4182-9F3A-A2B393A6FF16}" type="slidenum">
              <a:rPr lang="en-IN" smtClean="0"/>
              <a:pPr/>
              <a:t>‹#›</a:t>
            </a:fld>
            <a:endParaRPr lang="en-IN"/>
          </a:p>
        </p:txBody>
      </p:sp>
    </p:spTree>
    <p:extLst>
      <p:ext uri="{BB962C8B-B14F-4D97-AF65-F5344CB8AC3E}">
        <p14:creationId xmlns:p14="http://schemas.microsoft.com/office/powerpoint/2010/main" val="12794580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8200" y="987424"/>
            <a:ext cx="3933825" cy="1069975"/>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72891" y="987425"/>
            <a:ext cx="6182497" cy="487362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0C018FE-C8D6-4A9C-A702-41F1E0C1C452}" type="datetimeFigureOut">
              <a:rPr lang="en-IN" smtClean="0"/>
              <a:pPr/>
              <a:t>20-07-2019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pPr/>
              <a:t>‹#›</a:t>
            </a:fld>
            <a:endParaRPr lang="en-IN"/>
          </a:p>
        </p:txBody>
      </p:sp>
    </p:spTree>
    <p:extLst>
      <p:ext uri="{BB962C8B-B14F-4D97-AF65-F5344CB8AC3E}">
        <p14:creationId xmlns:p14="http://schemas.microsoft.com/office/powerpoint/2010/main" val="31045583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8200" y="987424"/>
            <a:ext cx="3933825" cy="106997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0C018FE-C8D6-4A9C-A702-41F1E0C1C452}" type="datetimeFigureOut">
              <a:rPr lang="en-IN" smtClean="0"/>
              <a:pPr/>
              <a:t>20-07-2019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pPr/>
              <a:t>‹#›</a:t>
            </a:fld>
            <a:endParaRPr lang="en-IN"/>
          </a:p>
        </p:txBody>
      </p:sp>
    </p:spTree>
    <p:extLst>
      <p:ext uri="{BB962C8B-B14F-4D97-AF65-F5344CB8AC3E}">
        <p14:creationId xmlns:p14="http://schemas.microsoft.com/office/powerpoint/2010/main" val="40863609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68278" y="705802"/>
            <a:ext cx="9181075" cy="984886"/>
          </a:xfrm>
          <a:prstGeom prst="rect">
            <a:avLst/>
          </a:prstGeom>
        </p:spPr>
        <p:txBody>
          <a:bodyPr vert="horz" lIns="91440" tIns="45720" rIns="91440" bIns="45720" rtlCol="0" anchor="ctr">
            <a:normAutofit/>
          </a:bodyPr>
          <a:lstStyle/>
          <a:p>
            <a:r>
              <a:rPr lang="en-US" dirty="0"/>
              <a:t>CLICK TO EDIT</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C018FE-C8D6-4A9C-A702-41F1E0C1C452}" type="datetimeFigureOut">
              <a:rPr lang="en-IN" smtClean="0"/>
              <a:pPr/>
              <a:t>20-07-2019</a:t>
            </a:fld>
            <a:endParaRPr lang="en-IN"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dirty="0"/>
              <a:t>Investment Case Study</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IN" dirty="0"/>
              <a:t>1</a:t>
            </a:r>
          </a:p>
        </p:txBody>
      </p:sp>
      <p:pic>
        <p:nvPicPr>
          <p:cNvPr id="7" name="Picture 6"/>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10449353" y="325938"/>
            <a:ext cx="1446786" cy="379864"/>
          </a:xfrm>
          <a:prstGeom prst="rect">
            <a:avLst/>
          </a:prstGeom>
        </p:spPr>
      </p:pic>
      <p:pic>
        <p:nvPicPr>
          <p:cNvPr id="8" name="Picture 7"/>
          <p:cNvPicPr>
            <a:picLocks noChangeAspect="1"/>
          </p:cNvPicPr>
          <p:nvPr userDrawn="1"/>
        </p:nvPicPr>
        <p:blipFill>
          <a:blip r:embed="rId14">
            <a:extLst>
              <a:ext uri="{BEBA8EAE-BF5A-486C-A8C5-ECC9F3942E4B}">
                <a14:imgProps xmlns:a14="http://schemas.microsoft.com/office/drawing/2010/main">
                  <a14:imgLayer r:embed="rId15">
                    <a14:imgEffect>
                      <a14:backgroundRemoval t="535" b="100000" l="0" r="100000">
                        <a14:foregroundMark x1="19244" y1="37433" x2="19244" y2="37433"/>
                        <a14:foregroundMark x1="31959" y1="47059" x2="31959" y2="47059"/>
                        <a14:foregroundMark x1="19931" y1="64171" x2="19931" y2="64171"/>
                        <a14:foregroundMark x1="28179" y1="70053" x2="28179" y2="70053"/>
                        <a14:foregroundMark x1="42612" y1="71123" x2="42612" y2="71123"/>
                        <a14:foregroundMark x1="55326" y1="65775" x2="55326" y2="65775"/>
                        <a14:foregroundMark x1="61856" y1="66845" x2="61856" y2="66845"/>
                        <a14:foregroundMark x1="37113" y1="24599" x2="37113" y2="24599"/>
                        <a14:foregroundMark x1="34708" y1="11765" x2="34708" y2="11765"/>
                        <a14:foregroundMark x1="23711" y1="11765" x2="23711" y2="11765"/>
                        <a14:foregroundMark x1="23711" y1="22995" x2="23711" y2="22995"/>
                        <a14:foregroundMark x1="39863" y1="40107" x2="39863" y2="40107"/>
                        <a14:foregroundMark x1="26460" y1="47059" x2="26460" y2="47059"/>
                      </a14:backgroundRemoval>
                    </a14:imgEffect>
                  </a14:imgLayer>
                </a14:imgProps>
              </a:ext>
              <a:ext uri="{28A0092B-C50C-407E-A947-70E740481C1C}">
                <a14:useLocalDpi xmlns:a14="http://schemas.microsoft.com/office/drawing/2010/main" val="0"/>
              </a:ext>
            </a:extLst>
          </a:blip>
          <a:stretch>
            <a:fillRect/>
          </a:stretch>
        </p:blipFill>
        <p:spPr>
          <a:xfrm>
            <a:off x="0" y="177766"/>
            <a:ext cx="1268279" cy="815011"/>
          </a:xfrm>
          <a:prstGeom prst="rect">
            <a:avLst/>
          </a:prstGeom>
        </p:spPr>
      </p:pic>
    </p:spTree>
    <p:extLst>
      <p:ext uri="{BB962C8B-B14F-4D97-AF65-F5344CB8AC3E}">
        <p14:creationId xmlns:p14="http://schemas.microsoft.com/office/powerpoint/2010/main" val="31535344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0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91478" y="344557"/>
            <a:ext cx="9144000" cy="3193774"/>
          </a:xfrm>
        </p:spPr>
        <p:txBody>
          <a:bodyPr>
            <a:normAutofit/>
          </a:bodyPr>
          <a:lstStyle/>
          <a:p>
            <a:r>
              <a:rPr lang="en-IN" sz="2800" dirty="0" smtClean="0"/>
              <a:t>ACQUISITION ANALYTICS ASSIGNMENT</a:t>
            </a:r>
            <a:endParaRPr lang="en-IN" sz="2800" dirty="0"/>
          </a:p>
        </p:txBody>
      </p:sp>
      <p:sp>
        <p:nvSpPr>
          <p:cNvPr id="3" name="Subtitle 2"/>
          <p:cNvSpPr>
            <a:spLocks noGrp="1"/>
          </p:cNvSpPr>
          <p:nvPr>
            <p:ph type="subTitle" idx="1"/>
          </p:nvPr>
        </p:nvSpPr>
        <p:spPr>
          <a:xfrm>
            <a:off x="388442" y="4898572"/>
            <a:ext cx="6138856" cy="1789612"/>
          </a:xfrm>
        </p:spPr>
        <p:txBody>
          <a:bodyPr>
            <a:normAutofit lnSpcReduction="10000"/>
          </a:bodyPr>
          <a:lstStyle/>
          <a:p>
            <a:pPr algn="l"/>
            <a:endParaRPr lang="en-IN" sz="1800" dirty="0" smtClean="0"/>
          </a:p>
          <a:p>
            <a:pPr algn="l"/>
            <a:endParaRPr lang="en-IN" sz="1800" dirty="0"/>
          </a:p>
          <a:p>
            <a:pPr algn="l"/>
            <a:endParaRPr lang="en-IN" sz="1800" dirty="0" smtClean="0"/>
          </a:p>
          <a:p>
            <a:pPr algn="l"/>
            <a:r>
              <a:rPr lang="en-IN" sz="1800" dirty="0" smtClean="0"/>
              <a:t>Submitted </a:t>
            </a:r>
            <a:r>
              <a:rPr lang="en-IN" sz="1800" dirty="0" smtClean="0"/>
              <a:t>by: </a:t>
            </a:r>
          </a:p>
          <a:p>
            <a:pPr algn="l"/>
            <a:r>
              <a:rPr lang="en-IN" sz="1800" dirty="0" smtClean="0"/>
              <a:t>- </a:t>
            </a:r>
            <a:r>
              <a:rPr lang="en-IN" sz="1800" dirty="0" err="1" smtClean="0"/>
              <a:t>Ruchita</a:t>
            </a:r>
            <a:r>
              <a:rPr lang="en-IN" sz="1800" dirty="0" smtClean="0"/>
              <a:t> </a:t>
            </a:r>
            <a:r>
              <a:rPr lang="en-IN" sz="1800" dirty="0" smtClean="0"/>
              <a:t>Gupta</a:t>
            </a:r>
            <a:endParaRPr lang="en-IN" sz="1800" dirty="0" smtClean="0"/>
          </a:p>
        </p:txBody>
      </p:sp>
    </p:spTree>
    <p:extLst>
      <p:ext uri="{BB962C8B-B14F-4D97-AF65-F5344CB8AC3E}">
        <p14:creationId xmlns:p14="http://schemas.microsoft.com/office/powerpoint/2010/main" val="34147398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4948" y="1384662"/>
            <a:ext cx="11599817" cy="4344261"/>
          </a:xfrm>
        </p:spPr>
        <p:txBody>
          <a:bodyPr>
            <a:normAutofit fontScale="92500"/>
          </a:bodyPr>
          <a:lstStyle/>
          <a:p>
            <a:pPr>
              <a:buClr>
                <a:srgbClr val="FF0000"/>
              </a:buClr>
              <a:buFont typeface="Wingdings" panose="05000000000000000000" pitchFamily="2" charset="2"/>
              <a:buChar char="v"/>
            </a:pPr>
            <a:endParaRPr lang="en-US" sz="2900" b="1" dirty="0" smtClean="0"/>
          </a:p>
          <a:p>
            <a:pPr>
              <a:buClr>
                <a:srgbClr val="FF0000"/>
              </a:buClr>
              <a:buFont typeface="Wingdings" panose="05000000000000000000" pitchFamily="2" charset="2"/>
              <a:buChar char="v"/>
            </a:pPr>
            <a:r>
              <a:rPr lang="en-US" sz="2600" b="1" dirty="0" smtClean="0"/>
              <a:t>Bank Marketing</a:t>
            </a:r>
            <a:endParaRPr lang="en-US" sz="2900" b="1" dirty="0"/>
          </a:p>
          <a:p>
            <a:pPr>
              <a:lnSpc>
                <a:spcPct val="160000"/>
              </a:lnSpc>
              <a:buClr>
                <a:srgbClr val="FF0000"/>
              </a:buClr>
              <a:buFont typeface="Wingdings" panose="05000000000000000000" pitchFamily="2" charset="2"/>
              <a:buChar char="Ø"/>
            </a:pPr>
            <a:r>
              <a:rPr lang="en-US" sz="2100" dirty="0"/>
              <a:t>A Portuguese bank had conducted a telemarketing campaign for a term deposit product somewhere around late 2010. </a:t>
            </a:r>
          </a:p>
          <a:p>
            <a:pPr>
              <a:lnSpc>
                <a:spcPct val="160000"/>
              </a:lnSpc>
              <a:buClr>
                <a:srgbClr val="FF0000"/>
              </a:buClr>
              <a:buFont typeface="Wingdings" panose="05000000000000000000" pitchFamily="2" charset="2"/>
              <a:buChar char="Ø"/>
            </a:pPr>
            <a:r>
              <a:rPr lang="en-US" sz="2100" dirty="0"/>
              <a:t>Through the campaign, the bank had collected data about the prospects' demographics, other financial products they have purchased in the past (loans, deposits, etc.), the number of times they were called, etc. They also recorded the response data, i.e., whether the person had subscribed to the term deposit product, which is the target variable.  </a:t>
            </a:r>
            <a:endParaRPr lang="en-US" sz="2100" dirty="0" smtClean="0"/>
          </a:p>
          <a:p>
            <a:pPr>
              <a:lnSpc>
                <a:spcPct val="160000"/>
              </a:lnSpc>
              <a:buClr>
                <a:srgbClr val="FF0000"/>
              </a:buClr>
              <a:buFont typeface="Wingdings" panose="05000000000000000000" pitchFamily="2" charset="2"/>
              <a:buChar char="Ø"/>
            </a:pPr>
            <a:r>
              <a:rPr lang="en-US" sz="2100" dirty="0" smtClean="0"/>
              <a:t>The </a:t>
            </a:r>
            <a:r>
              <a:rPr lang="en-US" sz="2100" dirty="0"/>
              <a:t>bank's marketing team wants to launch yet another telemarketing campaign for the same product.</a:t>
            </a:r>
          </a:p>
          <a:p>
            <a:pPr marL="0" lvl="1" indent="0">
              <a:lnSpc>
                <a:spcPct val="150000"/>
              </a:lnSpc>
              <a:spcBef>
                <a:spcPts val="1000"/>
              </a:spcBef>
              <a:buClr>
                <a:srgbClr val="FF0000"/>
              </a:buClr>
              <a:buFont typeface="Wingdings" pitchFamily="2" charset="2"/>
              <a:buChar char="v"/>
            </a:pPr>
            <a:endParaRPr lang="en-IN" sz="2500" dirty="0" smtClean="0"/>
          </a:p>
          <a:p>
            <a:pPr marL="0" lvl="1" indent="0">
              <a:lnSpc>
                <a:spcPct val="150000"/>
              </a:lnSpc>
              <a:spcBef>
                <a:spcPts val="1000"/>
              </a:spcBef>
              <a:buClr>
                <a:srgbClr val="FF0000"/>
              </a:buClr>
              <a:buFont typeface="Wingdings" pitchFamily="2" charset="2"/>
              <a:buChar char="v"/>
            </a:pPr>
            <a:endParaRPr lang="en-IN" sz="2000" dirty="0"/>
          </a:p>
        </p:txBody>
      </p:sp>
      <p:sp>
        <p:nvSpPr>
          <p:cNvPr id="8" name="Title 1"/>
          <p:cNvSpPr>
            <a:spLocks noGrp="1"/>
          </p:cNvSpPr>
          <p:nvPr>
            <p:ph type="title"/>
          </p:nvPr>
        </p:nvSpPr>
        <p:spPr>
          <a:xfrm>
            <a:off x="1136469" y="41350"/>
            <a:ext cx="9313817" cy="856138"/>
          </a:xfrm>
        </p:spPr>
        <p:txBody>
          <a:bodyPr/>
          <a:lstStyle/>
          <a:p>
            <a:pPr algn="ctr"/>
            <a:r>
              <a:rPr lang="en-IN" dirty="0"/>
              <a:t> </a:t>
            </a:r>
            <a:r>
              <a:rPr lang="en-IN" sz="2800" b="1" dirty="0" smtClean="0">
                <a:solidFill>
                  <a:srgbClr val="C00000"/>
                </a:solidFill>
              </a:rPr>
              <a:t>Problem </a:t>
            </a:r>
            <a:r>
              <a:rPr lang="en-IN" sz="2800" b="1" dirty="0" smtClean="0">
                <a:solidFill>
                  <a:srgbClr val="C00000"/>
                </a:solidFill>
              </a:rPr>
              <a:t>statement</a:t>
            </a:r>
            <a:endParaRPr lang="en-IN" sz="2800" b="1" dirty="0">
              <a:solidFill>
                <a:srgbClr val="C00000"/>
              </a:solidFill>
            </a:endParaRPr>
          </a:p>
        </p:txBody>
      </p:sp>
    </p:spTree>
    <p:extLst>
      <p:ext uri="{BB962C8B-B14F-4D97-AF65-F5344CB8AC3E}">
        <p14:creationId xmlns:p14="http://schemas.microsoft.com/office/powerpoint/2010/main" val="386975474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4948" y="1384662"/>
            <a:ext cx="11599817" cy="4344261"/>
          </a:xfrm>
        </p:spPr>
        <p:txBody>
          <a:bodyPr>
            <a:normAutofit lnSpcReduction="10000"/>
          </a:bodyPr>
          <a:lstStyle/>
          <a:p>
            <a:pPr marL="0" lvl="1" indent="0">
              <a:lnSpc>
                <a:spcPct val="150000"/>
              </a:lnSpc>
              <a:spcBef>
                <a:spcPts val="1000"/>
              </a:spcBef>
              <a:buClr>
                <a:srgbClr val="FF0000"/>
              </a:buClr>
              <a:buFont typeface="Wingdings" pitchFamily="2" charset="2"/>
              <a:buChar char="v"/>
            </a:pPr>
            <a:r>
              <a:rPr lang="en-IN" sz="2000" dirty="0" smtClean="0"/>
              <a:t> Business </a:t>
            </a:r>
            <a:r>
              <a:rPr lang="en-IN" sz="2000" dirty="0"/>
              <a:t>Objective: </a:t>
            </a:r>
            <a:endParaRPr lang="en-US" sz="2000" dirty="0"/>
          </a:p>
          <a:p>
            <a:pPr lvl="1">
              <a:lnSpc>
                <a:spcPct val="150000"/>
              </a:lnSpc>
              <a:buClr>
                <a:srgbClr val="FF0000"/>
              </a:buClr>
              <a:buFont typeface="Wingdings" panose="05000000000000000000" pitchFamily="2" charset="2"/>
              <a:buChar char="Ø"/>
            </a:pPr>
            <a:r>
              <a:rPr lang="en-US" sz="1600" dirty="0"/>
              <a:t>To reduce customer acquisition cost by targeting the ones who are likely to buy</a:t>
            </a:r>
          </a:p>
          <a:p>
            <a:pPr lvl="1">
              <a:lnSpc>
                <a:spcPct val="150000"/>
              </a:lnSpc>
              <a:buClr>
                <a:srgbClr val="FF0000"/>
              </a:buClr>
              <a:buFont typeface="Wingdings" panose="05000000000000000000" pitchFamily="2" charset="2"/>
              <a:buChar char="Ø"/>
            </a:pPr>
            <a:r>
              <a:rPr lang="en-US" sz="1600" dirty="0"/>
              <a:t>To improve the response rate, i.e., the fraction of prospects who respond to the </a:t>
            </a:r>
            <a:r>
              <a:rPr lang="en-US" sz="1600" dirty="0" smtClean="0"/>
              <a:t>campaign</a:t>
            </a:r>
          </a:p>
          <a:p>
            <a:pPr lvl="1">
              <a:lnSpc>
                <a:spcPct val="150000"/>
              </a:lnSpc>
              <a:buClr>
                <a:srgbClr val="FF0000"/>
              </a:buClr>
              <a:buFont typeface="Wingdings" panose="05000000000000000000" pitchFamily="2" charset="2"/>
              <a:buChar char="Ø"/>
            </a:pPr>
            <a:r>
              <a:rPr lang="en-US" sz="1600" dirty="0" smtClean="0"/>
              <a:t>To achieving </a:t>
            </a:r>
            <a:r>
              <a:rPr lang="en-US" sz="1600" dirty="0"/>
              <a:t>80% of total responders at the minimum possible cost. </a:t>
            </a:r>
            <a:endParaRPr lang="en-IN" sz="1600" dirty="0" smtClean="0"/>
          </a:p>
          <a:p>
            <a:pPr marL="0" lvl="1" indent="0">
              <a:lnSpc>
                <a:spcPct val="150000"/>
              </a:lnSpc>
              <a:spcBef>
                <a:spcPts val="1000"/>
              </a:spcBef>
              <a:buClr>
                <a:srgbClr val="FF0000"/>
              </a:buClr>
              <a:buFont typeface="Wingdings" pitchFamily="2" charset="2"/>
              <a:buChar char="v"/>
            </a:pPr>
            <a:r>
              <a:rPr lang="en-IN" sz="2000" dirty="0" smtClean="0"/>
              <a:t> </a:t>
            </a:r>
            <a:r>
              <a:rPr lang="en-IN" sz="2000" dirty="0" smtClean="0"/>
              <a:t>Goal </a:t>
            </a:r>
            <a:r>
              <a:rPr lang="en-IN" sz="2000" dirty="0"/>
              <a:t>of Data analysis: </a:t>
            </a:r>
            <a:endParaRPr lang="en-US" sz="2000" dirty="0"/>
          </a:p>
          <a:p>
            <a:pPr marL="631825" lvl="1" indent="-273050">
              <a:lnSpc>
                <a:spcPct val="150000"/>
              </a:lnSpc>
              <a:buClr>
                <a:srgbClr val="C00000"/>
              </a:buClr>
              <a:buFont typeface="Wingdings" pitchFamily="2" charset="2"/>
              <a:buChar char="Ø"/>
            </a:pPr>
            <a:r>
              <a:rPr lang="en-US" sz="1600" dirty="0"/>
              <a:t>To </a:t>
            </a:r>
            <a:r>
              <a:rPr lang="en-US" sz="1600" dirty="0" smtClean="0"/>
              <a:t>build </a:t>
            </a:r>
            <a:r>
              <a:rPr lang="en-US" sz="1600" dirty="0"/>
              <a:t>a logistic regression model </a:t>
            </a:r>
            <a:r>
              <a:rPr lang="en-US" sz="1600" dirty="0" smtClean="0"/>
              <a:t>using the 2017 data to </a:t>
            </a:r>
            <a:r>
              <a:rPr lang="en-US" sz="1600" dirty="0"/>
              <a:t>assign a </a:t>
            </a:r>
            <a:r>
              <a:rPr lang="en-US" sz="1600" dirty="0" smtClean="0"/>
              <a:t>score</a:t>
            </a:r>
            <a:r>
              <a:rPr lang="en-US" sz="1600" dirty="0" smtClean="0"/>
              <a:t> </a:t>
            </a:r>
            <a:r>
              <a:rPr lang="en-US" sz="1600" dirty="0"/>
              <a:t>between 0 and </a:t>
            </a:r>
            <a:r>
              <a:rPr lang="en-US" sz="1600" dirty="0" smtClean="0"/>
              <a:t>1 to </a:t>
            </a:r>
            <a:r>
              <a:rPr lang="en-US" sz="1600" dirty="0"/>
              <a:t>each of the </a:t>
            </a:r>
            <a:r>
              <a:rPr lang="en-US" sz="1600" dirty="0" smtClean="0"/>
              <a:t>prospects and it should be evaluated on the metric chosen in tune with the Business Objective.</a:t>
            </a:r>
          </a:p>
          <a:p>
            <a:pPr marL="631825" lvl="1" indent="-273050">
              <a:lnSpc>
                <a:spcPct val="150000"/>
              </a:lnSpc>
              <a:buClr>
                <a:srgbClr val="C00000"/>
              </a:buClr>
              <a:buFont typeface="Wingdings" pitchFamily="2" charset="2"/>
              <a:buChar char="Ø"/>
            </a:pPr>
            <a:r>
              <a:rPr lang="en-US" sz="1600" dirty="0"/>
              <a:t>D</a:t>
            </a:r>
            <a:r>
              <a:rPr lang="en-US" sz="1600" dirty="0" smtClean="0"/>
              <a:t>ivide the prospects into 10 equal bins on the basis of this score. Then find the Top X% of the responders who should be contacted to meet the Business Objective.</a:t>
            </a:r>
            <a:endParaRPr lang="en-US" sz="1600" dirty="0" smtClean="0"/>
          </a:p>
          <a:p>
            <a:pPr marL="631825" lvl="1" indent="-273050">
              <a:lnSpc>
                <a:spcPct val="150000"/>
              </a:lnSpc>
              <a:buClr>
                <a:srgbClr val="C00000"/>
              </a:buClr>
              <a:buFont typeface="Wingdings" pitchFamily="2" charset="2"/>
              <a:buChar char="Ø"/>
            </a:pPr>
            <a:r>
              <a:rPr lang="en-US" sz="1600" dirty="0" smtClean="0"/>
              <a:t>To </a:t>
            </a:r>
            <a:r>
              <a:rPr lang="en-US" sz="1600" dirty="0" smtClean="0"/>
              <a:t>find the cost of Acquisition of 80% of the responders using the model.</a:t>
            </a:r>
            <a:endParaRPr lang="en-US" sz="1600" dirty="0" smtClean="0"/>
          </a:p>
        </p:txBody>
      </p:sp>
      <p:sp>
        <p:nvSpPr>
          <p:cNvPr id="8" name="Title 1"/>
          <p:cNvSpPr>
            <a:spLocks noGrp="1"/>
          </p:cNvSpPr>
          <p:nvPr>
            <p:ph type="title"/>
          </p:nvPr>
        </p:nvSpPr>
        <p:spPr>
          <a:xfrm>
            <a:off x="1136469" y="41350"/>
            <a:ext cx="9313817" cy="856138"/>
          </a:xfrm>
        </p:spPr>
        <p:txBody>
          <a:bodyPr/>
          <a:lstStyle/>
          <a:p>
            <a:pPr algn="ctr"/>
            <a:r>
              <a:rPr lang="en-IN" dirty="0"/>
              <a:t> </a:t>
            </a:r>
            <a:r>
              <a:rPr lang="en-IN" sz="2800" b="1" dirty="0" smtClean="0">
                <a:solidFill>
                  <a:srgbClr val="C00000"/>
                </a:solidFill>
              </a:rPr>
              <a:t>Business objective  </a:t>
            </a:r>
            <a:r>
              <a:rPr lang="en-IN" sz="2800" b="1" dirty="0" smtClean="0">
                <a:solidFill>
                  <a:srgbClr val="C00000"/>
                </a:solidFill>
              </a:rPr>
              <a:t>and Goal</a:t>
            </a:r>
            <a:endParaRPr lang="en-IN" sz="2800" b="1" dirty="0">
              <a:solidFill>
                <a:srgbClr val="C00000"/>
              </a:solidFill>
            </a:endParaRPr>
          </a:p>
        </p:txBody>
      </p:sp>
    </p:spTree>
    <p:extLst>
      <p:ext uri="{BB962C8B-B14F-4D97-AF65-F5344CB8AC3E}">
        <p14:creationId xmlns:p14="http://schemas.microsoft.com/office/powerpoint/2010/main" val="406786720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9377" y="1419497"/>
            <a:ext cx="11168742" cy="4578532"/>
          </a:xfrm>
        </p:spPr>
        <p:txBody>
          <a:bodyPr>
            <a:normAutofit lnSpcReduction="10000"/>
          </a:bodyPr>
          <a:lstStyle/>
          <a:p>
            <a:pPr marL="231775" indent="-231775">
              <a:lnSpc>
                <a:spcPct val="150000"/>
              </a:lnSpc>
              <a:buClr>
                <a:srgbClr val="FF0000"/>
              </a:buClr>
              <a:buFont typeface="Wingdings" pitchFamily="2" charset="2"/>
              <a:buChar char="Ø"/>
            </a:pPr>
            <a:r>
              <a:rPr lang="en-IN" sz="1800" dirty="0" smtClean="0"/>
              <a:t>Bank Marketing </a:t>
            </a:r>
            <a:r>
              <a:rPr lang="en-IN" sz="1800" dirty="0" smtClean="0"/>
              <a:t>dataset available </a:t>
            </a:r>
            <a:r>
              <a:rPr lang="en-US" sz="1800" dirty="0" smtClean="0"/>
              <a:t>for </a:t>
            </a:r>
            <a:r>
              <a:rPr lang="en-US" sz="1800" dirty="0" smtClean="0"/>
              <a:t>41188</a:t>
            </a:r>
            <a:r>
              <a:rPr lang="en-US" sz="1800" dirty="0" smtClean="0"/>
              <a:t> </a:t>
            </a:r>
            <a:r>
              <a:rPr lang="en-US" sz="1800" dirty="0" smtClean="0"/>
              <a:t>leads </a:t>
            </a:r>
            <a:r>
              <a:rPr lang="en-US" sz="1800" dirty="0" smtClean="0"/>
              <a:t>and consists of the following attributes </a:t>
            </a:r>
            <a:r>
              <a:rPr lang="en-US" sz="1800" b="1" dirty="0" smtClean="0"/>
              <a:t>:</a:t>
            </a:r>
            <a:endParaRPr lang="en-US" sz="1800" b="1" dirty="0" smtClean="0"/>
          </a:p>
          <a:p>
            <a:pPr lvl="1">
              <a:lnSpc>
                <a:spcPct val="150000"/>
              </a:lnSpc>
            </a:pPr>
            <a:r>
              <a:rPr lang="en-US" sz="1800" b="1" dirty="0"/>
              <a:t>Customer data:</a:t>
            </a:r>
            <a:r>
              <a:rPr lang="en-US" sz="1800" dirty="0"/>
              <a:t> Demographic </a:t>
            </a:r>
            <a:r>
              <a:rPr lang="en-US" sz="1800" dirty="0" smtClean="0"/>
              <a:t>data</a:t>
            </a:r>
            <a:r>
              <a:rPr lang="en-US" sz="1800" dirty="0"/>
              <a:t> </a:t>
            </a:r>
            <a:r>
              <a:rPr lang="en-US" sz="1800" dirty="0" smtClean="0"/>
              <a:t>like Age, Marital Status, job, education </a:t>
            </a:r>
            <a:r>
              <a:rPr lang="en-US" sz="1800" dirty="0" err="1" smtClean="0"/>
              <a:t>etc</a:t>
            </a:r>
            <a:endParaRPr lang="en-US" sz="1800" dirty="0"/>
          </a:p>
          <a:p>
            <a:pPr lvl="1">
              <a:lnSpc>
                <a:spcPct val="150000"/>
              </a:lnSpc>
            </a:pPr>
            <a:r>
              <a:rPr lang="en-US" sz="1800" b="1" dirty="0"/>
              <a:t>Campaign data:</a:t>
            </a:r>
            <a:r>
              <a:rPr lang="en-US" sz="1800" dirty="0"/>
              <a:t> Data about previous campaigns (number of previous calls, number of days since the last call was made, etc.)</a:t>
            </a:r>
          </a:p>
          <a:p>
            <a:pPr lvl="1">
              <a:lnSpc>
                <a:spcPct val="150000"/>
              </a:lnSpc>
            </a:pPr>
            <a:r>
              <a:rPr lang="en-US" sz="1800" b="1" dirty="0"/>
              <a:t>Macroeconomic </a:t>
            </a:r>
            <a:r>
              <a:rPr lang="en-US" sz="1800" b="1" dirty="0" smtClean="0"/>
              <a:t>data : </a:t>
            </a:r>
            <a:r>
              <a:rPr lang="en-US" sz="1800" dirty="0" smtClean="0"/>
              <a:t>External parameters like price index, employability rate, confidence index </a:t>
            </a:r>
            <a:r>
              <a:rPr lang="en-US" sz="1800" dirty="0" err="1" smtClean="0"/>
              <a:t>etc</a:t>
            </a:r>
            <a:endParaRPr lang="en-US" sz="1800" dirty="0"/>
          </a:p>
          <a:p>
            <a:pPr lvl="1">
              <a:lnSpc>
                <a:spcPct val="150000"/>
              </a:lnSpc>
            </a:pPr>
            <a:r>
              <a:rPr lang="en-US" sz="1800" b="1" dirty="0"/>
              <a:t>Target variable:</a:t>
            </a:r>
            <a:r>
              <a:rPr lang="en-US" sz="1800" dirty="0"/>
              <a:t> Response (Yes/No</a:t>
            </a:r>
            <a:r>
              <a:rPr lang="en-US" sz="1800" dirty="0" smtClean="0"/>
              <a:t>)</a:t>
            </a:r>
            <a:endParaRPr lang="en-US" sz="1800" dirty="0" smtClean="0"/>
          </a:p>
          <a:p>
            <a:pPr marL="0" indent="0">
              <a:lnSpc>
                <a:spcPct val="150000"/>
              </a:lnSpc>
              <a:buClr>
                <a:srgbClr val="FF0000"/>
              </a:buClr>
              <a:buFont typeface="Wingdings" pitchFamily="2" charset="2"/>
              <a:buChar char="Ø"/>
            </a:pPr>
            <a:endParaRPr lang="en-IN" sz="1800" dirty="0"/>
          </a:p>
          <a:p>
            <a:pPr marL="0" indent="0">
              <a:lnSpc>
                <a:spcPct val="150000"/>
              </a:lnSpc>
              <a:buClr>
                <a:srgbClr val="FF0000"/>
              </a:buClr>
              <a:buFont typeface="Wingdings" pitchFamily="2" charset="2"/>
              <a:buChar char="Ø"/>
            </a:pPr>
            <a:r>
              <a:rPr lang="en-IN" sz="1800" dirty="0" smtClean="0"/>
              <a:t>Date Cleaning/Preparation : Dataset  does not contain any Nulls so no cleaning is required. The duration column is removed since for the new campaign, </a:t>
            </a:r>
            <a:r>
              <a:rPr lang="en-IN" sz="1800" dirty="0" smtClean="0"/>
              <a:t>duration is not available before the call is made. Also, t</a:t>
            </a:r>
            <a:r>
              <a:rPr lang="en-IN" sz="1800" dirty="0" smtClean="0"/>
              <a:t>he categorical variables were converted into dummy variables.</a:t>
            </a:r>
            <a:endParaRPr lang="en-IN" sz="1800" dirty="0" smtClean="0"/>
          </a:p>
          <a:p>
            <a:pPr lvl="1">
              <a:lnSpc>
                <a:spcPct val="150000"/>
              </a:lnSpc>
              <a:buClr>
                <a:srgbClr val="FF0000"/>
              </a:buClr>
              <a:buFont typeface="Wingdings" panose="05000000000000000000" pitchFamily="2" charset="2"/>
              <a:buChar char="§"/>
            </a:pPr>
            <a:endParaRPr lang="en-IN" sz="1800" dirty="0" smtClean="0"/>
          </a:p>
          <a:p>
            <a:pPr marL="0" indent="0">
              <a:lnSpc>
                <a:spcPct val="150000"/>
              </a:lnSpc>
              <a:buClr>
                <a:srgbClr val="FF0000"/>
              </a:buClr>
              <a:buFont typeface="Wingdings" pitchFamily="2" charset="2"/>
              <a:buChar char="Ø"/>
            </a:pPr>
            <a:endParaRPr lang="en-IN" sz="1600" dirty="0" smtClean="0"/>
          </a:p>
        </p:txBody>
      </p:sp>
      <p:sp>
        <p:nvSpPr>
          <p:cNvPr id="8" name="Title 1"/>
          <p:cNvSpPr>
            <a:spLocks noGrp="1"/>
          </p:cNvSpPr>
          <p:nvPr>
            <p:ph type="title"/>
          </p:nvPr>
        </p:nvSpPr>
        <p:spPr>
          <a:xfrm>
            <a:off x="1136469" y="41350"/>
            <a:ext cx="9313817" cy="856138"/>
          </a:xfrm>
        </p:spPr>
        <p:txBody>
          <a:bodyPr/>
          <a:lstStyle/>
          <a:p>
            <a:pPr algn="ctr"/>
            <a:r>
              <a:rPr lang="en-IN" sz="2800" b="1" dirty="0" smtClean="0">
                <a:solidFill>
                  <a:srgbClr val="C00000"/>
                </a:solidFill>
              </a:rPr>
              <a:t>Data </a:t>
            </a:r>
            <a:r>
              <a:rPr lang="en-IN" sz="2800" b="1" dirty="0" smtClean="0">
                <a:solidFill>
                  <a:srgbClr val="C00000"/>
                </a:solidFill>
              </a:rPr>
              <a:t>understanding</a:t>
            </a:r>
            <a:endParaRPr lang="en-IN" sz="2800" b="1" dirty="0">
              <a:solidFill>
                <a:srgbClr val="C00000"/>
              </a:solidFill>
            </a:endParaRPr>
          </a:p>
        </p:txBody>
      </p:sp>
    </p:spTree>
    <p:extLst>
      <p:ext uri="{BB962C8B-B14F-4D97-AF65-F5344CB8AC3E}">
        <p14:creationId xmlns:p14="http://schemas.microsoft.com/office/powerpoint/2010/main" val="358692313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pPr algn="ctr"/>
            <a:r>
              <a:rPr lang="en-IN" sz="2800" b="1" dirty="0" smtClean="0">
                <a:solidFill>
                  <a:srgbClr val="C00000"/>
                </a:solidFill>
              </a:rPr>
              <a:t>Model building using Recursive Feature Elimination (RFE)</a:t>
            </a:r>
            <a:endParaRPr lang="en-IN" sz="2800" b="1" dirty="0">
              <a:solidFill>
                <a:srgbClr val="C00000"/>
              </a:solidFill>
            </a:endParaRPr>
          </a:p>
        </p:txBody>
      </p:sp>
      <p:sp>
        <p:nvSpPr>
          <p:cNvPr id="3" name="Content Placeholder 2"/>
          <p:cNvSpPr>
            <a:spLocks noGrp="1"/>
          </p:cNvSpPr>
          <p:nvPr>
            <p:ph idx="1"/>
          </p:nvPr>
        </p:nvSpPr>
        <p:spPr/>
        <p:txBody>
          <a:bodyPr>
            <a:normAutofit/>
          </a:bodyPr>
          <a:lstStyle/>
          <a:p>
            <a:pPr marL="287338" indent="-287338">
              <a:lnSpc>
                <a:spcPct val="150000"/>
              </a:lnSpc>
              <a:buClr>
                <a:srgbClr val="FF0000"/>
              </a:buClr>
              <a:buFont typeface="Wingdings" pitchFamily="2" charset="2"/>
              <a:buChar char="Ø"/>
            </a:pPr>
            <a:r>
              <a:rPr lang="en-US" sz="1800" dirty="0" smtClean="0"/>
              <a:t>RFE </a:t>
            </a:r>
            <a:r>
              <a:rPr lang="en-US" sz="1800" dirty="0" smtClean="0"/>
              <a:t>is conducted with </a:t>
            </a:r>
            <a:r>
              <a:rPr lang="en-US" sz="1800" u="sng" dirty="0" smtClean="0"/>
              <a:t>1</a:t>
            </a:r>
            <a:r>
              <a:rPr lang="en-US" sz="1800" u="sng" dirty="0"/>
              <a:t>5</a:t>
            </a:r>
            <a:r>
              <a:rPr lang="en-US" sz="1800" u="sng" dirty="0" smtClean="0"/>
              <a:t> variables</a:t>
            </a:r>
            <a:endParaRPr lang="en-US" sz="1800" u="sng" dirty="0" smtClean="0"/>
          </a:p>
          <a:p>
            <a:pPr marL="287338" indent="-287338">
              <a:lnSpc>
                <a:spcPct val="150000"/>
              </a:lnSpc>
              <a:buClr>
                <a:srgbClr val="FF0000"/>
              </a:buClr>
              <a:buFont typeface="Wingdings" pitchFamily="2" charset="2"/>
              <a:buChar char="Ø"/>
            </a:pPr>
            <a:r>
              <a:rPr lang="en-US" sz="1800" b="1" dirty="0" smtClean="0"/>
              <a:t>First model </a:t>
            </a:r>
            <a:r>
              <a:rPr lang="en-US" sz="1800" b="1" dirty="0" smtClean="0"/>
              <a:t>is built using Logistic Regression. It has </a:t>
            </a:r>
            <a:r>
              <a:rPr lang="en-US" sz="1800" b="1" dirty="0" smtClean="0"/>
              <a:t>15</a:t>
            </a:r>
            <a:r>
              <a:rPr lang="en-US" sz="1800" b="1" dirty="0" smtClean="0"/>
              <a:t> </a:t>
            </a:r>
            <a:r>
              <a:rPr lang="en-US" sz="1800" b="1" dirty="0" smtClean="0"/>
              <a:t>features: </a:t>
            </a:r>
            <a:r>
              <a:rPr lang="en-US" sz="1800" b="1" dirty="0" smtClean="0"/>
              <a:t>some</a:t>
            </a:r>
            <a:r>
              <a:rPr lang="en-US" sz="1800" b="1" dirty="0" smtClean="0"/>
              <a:t> </a:t>
            </a:r>
            <a:r>
              <a:rPr lang="en-US" sz="1800" b="1" dirty="0" smtClean="0"/>
              <a:t>variables </a:t>
            </a:r>
            <a:r>
              <a:rPr lang="en-US" sz="1800" b="1" dirty="0" smtClean="0"/>
              <a:t>have</a:t>
            </a:r>
            <a:r>
              <a:rPr lang="en-US" sz="1800" b="1" dirty="0" smtClean="0"/>
              <a:t> </a:t>
            </a:r>
            <a:r>
              <a:rPr lang="en-US" sz="1800" b="1" dirty="0" smtClean="0"/>
              <a:t>VIF&gt; </a:t>
            </a:r>
            <a:r>
              <a:rPr lang="en-US" sz="1800" b="1" dirty="0" smtClean="0"/>
              <a:t>5 </a:t>
            </a:r>
            <a:r>
              <a:rPr lang="en-US" sz="1800" b="1" dirty="0" smtClean="0"/>
              <a:t>and </a:t>
            </a:r>
            <a:r>
              <a:rPr lang="en-US" sz="1800" b="1" dirty="0" smtClean="0"/>
              <a:t> </a:t>
            </a:r>
            <a:r>
              <a:rPr lang="en-US" sz="1800" b="1" dirty="0" smtClean="0"/>
              <a:t>p-values &gt; </a:t>
            </a:r>
            <a:r>
              <a:rPr lang="en-US" sz="1800" b="1" dirty="0" smtClean="0"/>
              <a:t>5%</a:t>
            </a:r>
          </a:p>
          <a:p>
            <a:pPr marL="287338" indent="-287338">
              <a:lnSpc>
                <a:spcPct val="150000"/>
              </a:lnSpc>
              <a:buClr>
                <a:srgbClr val="FF0000"/>
              </a:buClr>
              <a:buFont typeface="Wingdings" pitchFamily="2" charset="2"/>
              <a:buChar char="Ø"/>
            </a:pPr>
            <a:r>
              <a:rPr lang="en-US" sz="1800" dirty="0" smtClean="0"/>
              <a:t>Created </a:t>
            </a:r>
            <a:r>
              <a:rPr lang="en-US" sz="1800" u="sng" dirty="0" smtClean="0"/>
              <a:t>5 </a:t>
            </a:r>
            <a:r>
              <a:rPr lang="en-US" sz="1800" u="sng" dirty="0"/>
              <a:t>model iterations</a:t>
            </a:r>
            <a:r>
              <a:rPr lang="en-US" sz="1800" dirty="0"/>
              <a:t>, eliminating variables based on high VIF and p-values &gt; 5% </a:t>
            </a:r>
            <a:r>
              <a:rPr lang="en-US" sz="1800" dirty="0" smtClean="0"/>
              <a:t>. </a:t>
            </a:r>
            <a:r>
              <a:rPr lang="en-US" sz="1800" dirty="0"/>
              <a:t>T</a:t>
            </a:r>
            <a:r>
              <a:rPr lang="en-US" sz="1800" dirty="0" smtClean="0"/>
              <a:t>he final model has 10 variables with </a:t>
            </a:r>
            <a:r>
              <a:rPr lang="en-US" sz="1800" dirty="0" err="1" smtClean="0"/>
              <a:t>roc_auc_score</a:t>
            </a:r>
            <a:r>
              <a:rPr lang="en-US" sz="1800" dirty="0" smtClean="0"/>
              <a:t> as 0.78. The final selected variables are –</a:t>
            </a:r>
          </a:p>
          <a:p>
            <a:pPr lvl="1">
              <a:lnSpc>
                <a:spcPct val="150000"/>
              </a:lnSpc>
              <a:buClr>
                <a:srgbClr val="FF0000"/>
              </a:buClr>
              <a:buFont typeface="Wingdings" panose="05000000000000000000" pitchFamily="2" charset="2"/>
              <a:buChar char="§"/>
            </a:pPr>
            <a:r>
              <a:rPr lang="en-US" sz="1800" dirty="0" err="1" smtClean="0"/>
              <a:t>job_retired</a:t>
            </a:r>
            <a:r>
              <a:rPr lang="en-US" sz="1800" dirty="0" smtClean="0"/>
              <a:t>, </a:t>
            </a:r>
            <a:r>
              <a:rPr lang="en-US" sz="1800" dirty="0" err="1" smtClean="0"/>
              <a:t>job_student</a:t>
            </a:r>
            <a:r>
              <a:rPr lang="en-US" sz="1800" dirty="0" smtClean="0"/>
              <a:t>, </a:t>
            </a:r>
            <a:r>
              <a:rPr lang="en-US" sz="1800" dirty="0" err="1" smtClean="0"/>
              <a:t>contact_telephone</a:t>
            </a:r>
            <a:r>
              <a:rPr lang="en-US" sz="1800" dirty="0" smtClean="0"/>
              <a:t>, </a:t>
            </a:r>
            <a:r>
              <a:rPr lang="en-US" sz="1800" dirty="0" err="1" smtClean="0"/>
              <a:t>month_dec</a:t>
            </a:r>
            <a:r>
              <a:rPr lang="en-US" sz="1800" dirty="0" smtClean="0"/>
              <a:t>, </a:t>
            </a:r>
            <a:r>
              <a:rPr lang="en-US" sz="1800" dirty="0" err="1" smtClean="0"/>
              <a:t>month_ma</a:t>
            </a:r>
            <a:r>
              <a:rPr lang="en-US" sz="1800" dirty="0" err="1"/>
              <a:t>r</a:t>
            </a:r>
            <a:r>
              <a:rPr lang="en-US" sz="1800" dirty="0" smtClean="0"/>
              <a:t>, </a:t>
            </a:r>
            <a:r>
              <a:rPr lang="en-US" sz="1800" dirty="0" err="1" smtClean="0"/>
              <a:t>month_may</a:t>
            </a:r>
            <a:r>
              <a:rPr lang="en-US" sz="1800" dirty="0" smtClean="0"/>
              <a:t>, </a:t>
            </a:r>
            <a:r>
              <a:rPr lang="en-US" sz="1800" dirty="0" err="1" smtClean="0"/>
              <a:t>previous_Never</a:t>
            </a:r>
            <a:r>
              <a:rPr lang="en-US" sz="1800" dirty="0" smtClean="0"/>
              <a:t> contacted, </a:t>
            </a:r>
            <a:r>
              <a:rPr lang="en-US" sz="1800" dirty="0" err="1" smtClean="0"/>
              <a:t>poutcome_success</a:t>
            </a:r>
            <a:r>
              <a:rPr lang="en-US" sz="1800" dirty="0" smtClean="0"/>
              <a:t>, </a:t>
            </a:r>
            <a:r>
              <a:rPr lang="en-US" sz="1800" dirty="0" err="1" smtClean="0"/>
              <a:t>cons.price.idx</a:t>
            </a:r>
            <a:r>
              <a:rPr lang="en-US" sz="1800" dirty="0"/>
              <a:t> </a:t>
            </a:r>
            <a:r>
              <a:rPr lang="en-US" sz="1800" dirty="0" smtClean="0"/>
              <a:t>and euribor3m</a:t>
            </a:r>
            <a:endParaRPr lang="en-US" sz="1800" dirty="0" smtClean="0"/>
          </a:p>
          <a:p>
            <a:pPr marL="287338" indent="-287338">
              <a:lnSpc>
                <a:spcPct val="150000"/>
              </a:lnSpc>
              <a:buClr>
                <a:srgbClr val="FF0000"/>
              </a:buClr>
              <a:buFont typeface="Wingdings" pitchFamily="2" charset="2"/>
              <a:buChar char="Ø"/>
            </a:pPr>
            <a:endParaRPr lang="en-US" sz="1600" dirty="0"/>
          </a:p>
          <a:p>
            <a:pPr marL="287338" indent="-287338">
              <a:lnSpc>
                <a:spcPct val="150000"/>
              </a:lnSpc>
              <a:buClr>
                <a:srgbClr val="FF0000"/>
              </a:buClr>
              <a:buFont typeface="Wingdings" pitchFamily="2" charset="2"/>
              <a:buChar char="Ø"/>
            </a:pPr>
            <a:endParaRPr lang="en-US" sz="1600" b="1" dirty="0" smtClean="0"/>
          </a:p>
        </p:txBody>
      </p:sp>
    </p:spTree>
    <p:extLst>
      <p:ext uri="{BB962C8B-B14F-4D97-AF65-F5344CB8AC3E}">
        <p14:creationId xmlns:p14="http://schemas.microsoft.com/office/powerpoint/2010/main" val="384548812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pPr algn="ctr"/>
            <a:r>
              <a:rPr lang="en-IN" sz="2800" b="1" dirty="0">
                <a:solidFill>
                  <a:srgbClr val="C00000"/>
                </a:solidFill>
              </a:rPr>
              <a:t>Final Model and Optimal cut-off point</a:t>
            </a:r>
            <a:endParaRPr lang="en-US" sz="2800" dirty="0"/>
          </a:p>
        </p:txBody>
      </p:sp>
      <p:pic>
        <p:nvPicPr>
          <p:cNvPr id="10" name="Picture Placeholder 9"/>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95502" y="1803636"/>
            <a:ext cx="4217157" cy="2884274"/>
          </a:xfrm>
        </p:spPr>
      </p:pic>
      <p:sp>
        <p:nvSpPr>
          <p:cNvPr id="11" name="Rectangle 10"/>
          <p:cNvSpPr/>
          <p:nvPr/>
        </p:nvSpPr>
        <p:spPr>
          <a:xfrm>
            <a:off x="4915436" y="1670806"/>
            <a:ext cx="6096000" cy="4108817"/>
          </a:xfrm>
          <a:prstGeom prst="rect">
            <a:avLst/>
          </a:prstGeom>
        </p:spPr>
        <p:txBody>
          <a:bodyPr>
            <a:spAutoFit/>
          </a:bodyPr>
          <a:lstStyle/>
          <a:p>
            <a:pPr marL="287338" indent="-287338">
              <a:lnSpc>
                <a:spcPct val="150000"/>
              </a:lnSpc>
              <a:buClr>
                <a:srgbClr val="FF0000"/>
              </a:buClr>
              <a:buFont typeface="Wingdings" pitchFamily="2" charset="2"/>
              <a:buChar char="Ø"/>
            </a:pPr>
            <a:r>
              <a:rPr lang="en-US" dirty="0"/>
              <a:t>Since we need to target </a:t>
            </a:r>
            <a:r>
              <a:rPr lang="en-US" dirty="0" smtClean="0"/>
              <a:t>most of the </a:t>
            </a:r>
            <a:r>
              <a:rPr lang="en-US" dirty="0"/>
              <a:t>responders and do not want to miss them, we chose sensitivity as our main performance metric.</a:t>
            </a:r>
          </a:p>
          <a:p>
            <a:pPr marL="287338" indent="-287338">
              <a:lnSpc>
                <a:spcPct val="150000"/>
              </a:lnSpc>
              <a:buClr>
                <a:srgbClr val="FF0000"/>
              </a:buClr>
              <a:buFont typeface="Wingdings" pitchFamily="2" charset="2"/>
              <a:buChar char="Ø"/>
            </a:pPr>
            <a:r>
              <a:rPr lang="en-US" dirty="0"/>
              <a:t>For achieving sensitivity of 0.69 and specificity 0.77 on the train set, the optimal cutoff was chosen as 0.1</a:t>
            </a:r>
          </a:p>
          <a:p>
            <a:pPr marL="287338" indent="-287338">
              <a:lnSpc>
                <a:spcPct val="150000"/>
              </a:lnSpc>
              <a:buClr>
                <a:srgbClr val="FF0000"/>
              </a:buClr>
              <a:buFont typeface="Wingdings" pitchFamily="2" charset="2"/>
              <a:buChar char="Ø"/>
            </a:pPr>
            <a:r>
              <a:rPr lang="en-US" dirty="0"/>
              <a:t>Using this model on the test set we achieved sensitivity of 0.68, specificity as 0.76 and </a:t>
            </a:r>
            <a:r>
              <a:rPr lang="en-US" dirty="0" err="1"/>
              <a:t>roc_auc_score</a:t>
            </a:r>
            <a:r>
              <a:rPr lang="en-US" dirty="0"/>
              <a:t> as 0.77. This clearly tells that our model is neither </a:t>
            </a:r>
            <a:r>
              <a:rPr lang="en-US" dirty="0" err="1"/>
              <a:t>underfitting</a:t>
            </a:r>
            <a:r>
              <a:rPr lang="en-US" dirty="0"/>
              <a:t> nor </a:t>
            </a:r>
            <a:r>
              <a:rPr lang="en-US" dirty="0" err="1"/>
              <a:t>overfitting</a:t>
            </a:r>
            <a:r>
              <a:rPr lang="en-US" dirty="0"/>
              <a:t>.</a:t>
            </a:r>
          </a:p>
          <a:p>
            <a:endParaRPr lang="en-US" dirty="0"/>
          </a:p>
        </p:txBody>
      </p:sp>
      <p:sp>
        <p:nvSpPr>
          <p:cNvPr id="12" name="TextBox 11"/>
          <p:cNvSpPr txBox="1"/>
          <p:nvPr/>
        </p:nvSpPr>
        <p:spPr>
          <a:xfrm>
            <a:off x="418526" y="2524259"/>
            <a:ext cx="447558" cy="253916"/>
          </a:xfrm>
          <a:prstGeom prst="rect">
            <a:avLst/>
          </a:prstGeom>
          <a:noFill/>
        </p:spPr>
        <p:txBody>
          <a:bodyPr wrap="none" rtlCol="0">
            <a:spAutoFit/>
          </a:bodyPr>
          <a:lstStyle/>
          <a:p>
            <a:r>
              <a:rPr lang="en-US" sz="1050" dirty="0" smtClean="0">
                <a:solidFill>
                  <a:srgbClr val="FF0000"/>
                </a:solidFill>
                <a:latin typeface="Arial" panose="020B0604020202020204" pitchFamily="34" charset="0"/>
                <a:cs typeface="Arial" panose="020B0604020202020204" pitchFamily="34" charset="0"/>
              </a:rPr>
              <a:t>0.69</a:t>
            </a:r>
            <a:endParaRPr lang="en-US" sz="1050" dirty="0">
              <a:solidFill>
                <a:srgbClr val="FF0000"/>
              </a:solidFill>
              <a:latin typeface="Arial" panose="020B0604020202020204" pitchFamily="34" charset="0"/>
              <a:cs typeface="Arial" panose="020B0604020202020204" pitchFamily="34" charset="0"/>
            </a:endParaRPr>
          </a:p>
        </p:txBody>
      </p:sp>
      <p:sp>
        <p:nvSpPr>
          <p:cNvPr id="13" name="TextBox 12"/>
          <p:cNvSpPr txBox="1"/>
          <p:nvPr/>
        </p:nvSpPr>
        <p:spPr>
          <a:xfrm>
            <a:off x="418526" y="2397301"/>
            <a:ext cx="447558" cy="253916"/>
          </a:xfrm>
          <a:prstGeom prst="rect">
            <a:avLst/>
          </a:prstGeom>
          <a:noFill/>
        </p:spPr>
        <p:txBody>
          <a:bodyPr wrap="none" rtlCol="0">
            <a:spAutoFit/>
          </a:bodyPr>
          <a:lstStyle/>
          <a:p>
            <a:r>
              <a:rPr lang="en-US" sz="1050" dirty="0" smtClean="0">
                <a:solidFill>
                  <a:srgbClr val="FF0000"/>
                </a:solidFill>
                <a:latin typeface="Arial" panose="020B0604020202020204" pitchFamily="34" charset="0"/>
                <a:cs typeface="Arial" panose="020B0604020202020204" pitchFamily="34" charset="0"/>
              </a:rPr>
              <a:t>0.77</a:t>
            </a:r>
            <a:endParaRPr lang="en-US" sz="1050"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709129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Picture 2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6496" y="1496218"/>
            <a:ext cx="8678486" cy="2915057"/>
          </a:xfrm>
          <a:prstGeom prst="rect">
            <a:avLst/>
          </a:prstGeom>
        </p:spPr>
      </p:pic>
      <p:sp>
        <p:nvSpPr>
          <p:cNvPr id="2" name="Title 1"/>
          <p:cNvSpPr>
            <a:spLocks noGrp="1"/>
          </p:cNvSpPr>
          <p:nvPr>
            <p:ph type="title"/>
          </p:nvPr>
        </p:nvSpPr>
        <p:spPr/>
        <p:txBody>
          <a:bodyPr>
            <a:normAutofit/>
          </a:bodyPr>
          <a:lstStyle/>
          <a:p>
            <a:pPr algn="ctr"/>
            <a:r>
              <a:rPr lang="en-US" sz="3600" dirty="0" smtClean="0">
                <a:solidFill>
                  <a:srgbClr val="FF0000"/>
                </a:solidFill>
              </a:rPr>
              <a:t>Cost Calculation and Finding X in the top X%</a:t>
            </a:r>
            <a:endParaRPr lang="en-US" sz="3600" dirty="0">
              <a:solidFill>
                <a:srgbClr val="FF0000"/>
              </a:solidFill>
            </a:endParaRPr>
          </a:p>
        </p:txBody>
      </p:sp>
      <p:sp>
        <p:nvSpPr>
          <p:cNvPr id="3" name="Content Placeholder 2"/>
          <p:cNvSpPr>
            <a:spLocks noGrp="1"/>
          </p:cNvSpPr>
          <p:nvPr>
            <p:ph idx="1"/>
          </p:nvPr>
        </p:nvSpPr>
        <p:spPr>
          <a:xfrm>
            <a:off x="872197" y="4593388"/>
            <a:ext cx="10701494" cy="1863547"/>
          </a:xfrm>
        </p:spPr>
        <p:txBody>
          <a:bodyPr>
            <a:normAutofit fontScale="85000" lnSpcReduction="10000"/>
          </a:bodyPr>
          <a:lstStyle/>
          <a:p>
            <a:pPr lvl="1">
              <a:lnSpc>
                <a:spcPct val="110000"/>
              </a:lnSpc>
              <a:buClr>
                <a:srgbClr val="FF0000"/>
              </a:buClr>
              <a:buFont typeface="Wingdings" panose="05000000000000000000" pitchFamily="2" charset="2"/>
              <a:buChar char="Ø"/>
            </a:pPr>
            <a:r>
              <a:rPr lang="en-US" sz="1700" dirty="0" smtClean="0"/>
              <a:t>The </a:t>
            </a:r>
            <a:r>
              <a:rPr lang="en-US" sz="1700" dirty="0"/>
              <a:t>extraordinary financial benefit of this model: If you market to only the top </a:t>
            </a:r>
            <a:r>
              <a:rPr lang="en-US" sz="1700" dirty="0" smtClean="0"/>
              <a:t>5 </a:t>
            </a:r>
            <a:r>
              <a:rPr lang="en-US" sz="1700" dirty="0" err="1"/>
              <a:t>deciles</a:t>
            </a:r>
            <a:r>
              <a:rPr lang="en-US" sz="1700" dirty="0"/>
              <a:t> </a:t>
            </a:r>
            <a:r>
              <a:rPr lang="en-US" sz="1700" dirty="0" smtClean="0"/>
              <a:t>(50</a:t>
            </a:r>
            <a:r>
              <a:rPr lang="en-US" sz="1700" dirty="0"/>
              <a:t>% of the customers), you will capture </a:t>
            </a:r>
            <a:r>
              <a:rPr lang="en-US" sz="1700" dirty="0" smtClean="0"/>
              <a:t>around 80% </a:t>
            </a:r>
            <a:r>
              <a:rPr lang="en-US" sz="1700" dirty="0"/>
              <a:t>of the </a:t>
            </a:r>
            <a:r>
              <a:rPr lang="en-US" sz="1700" dirty="0" smtClean="0"/>
              <a:t>responders. In </a:t>
            </a:r>
            <a:r>
              <a:rPr lang="en-US" sz="1700" dirty="0"/>
              <a:t>other </a:t>
            </a:r>
            <a:r>
              <a:rPr lang="en-US" sz="1700" dirty="0" smtClean="0"/>
              <a:t>words, you </a:t>
            </a:r>
            <a:r>
              <a:rPr lang="en-US" sz="1700" dirty="0"/>
              <a:t>can acquire </a:t>
            </a:r>
            <a:r>
              <a:rPr lang="en-US" sz="1700" dirty="0" smtClean="0"/>
              <a:t>around 80% </a:t>
            </a:r>
            <a:r>
              <a:rPr lang="en-US" sz="1700" dirty="0"/>
              <a:t>of customers at </a:t>
            </a:r>
            <a:r>
              <a:rPr lang="en-US" sz="1700" dirty="0" smtClean="0"/>
              <a:t>almost </a:t>
            </a:r>
            <a:r>
              <a:rPr lang="en-US" sz="1700" dirty="0"/>
              <a:t>5</a:t>
            </a:r>
            <a:r>
              <a:rPr lang="en-US" sz="1700" dirty="0" smtClean="0"/>
              <a:t>0</a:t>
            </a:r>
            <a:r>
              <a:rPr lang="en-US" sz="1700" dirty="0"/>
              <a:t>% cost</a:t>
            </a:r>
            <a:r>
              <a:rPr lang="en-US" sz="1700" dirty="0" smtClean="0"/>
              <a:t>.</a:t>
            </a:r>
          </a:p>
          <a:p>
            <a:pPr lvl="1">
              <a:lnSpc>
                <a:spcPct val="110000"/>
              </a:lnSpc>
              <a:buClr>
                <a:srgbClr val="FF0000"/>
              </a:buClr>
              <a:buFont typeface="Wingdings" panose="05000000000000000000" pitchFamily="2" charset="2"/>
              <a:buChar char="Ø"/>
            </a:pPr>
            <a:r>
              <a:rPr lang="en-US" sz="1700" dirty="0" smtClean="0"/>
              <a:t>The average call duration for calling 50% of the customers is 265 </a:t>
            </a:r>
            <a:r>
              <a:rPr lang="en-US" sz="1700" dirty="0" err="1" smtClean="0"/>
              <a:t>secs</a:t>
            </a:r>
            <a:r>
              <a:rPr lang="en-US" sz="1700" dirty="0" smtClean="0"/>
              <a:t>.</a:t>
            </a:r>
          </a:p>
          <a:p>
            <a:pPr lvl="1">
              <a:lnSpc>
                <a:spcPct val="110000"/>
              </a:lnSpc>
              <a:buClr>
                <a:srgbClr val="FF0000"/>
              </a:buClr>
              <a:buFont typeface="Wingdings" panose="05000000000000000000" pitchFamily="2" charset="2"/>
              <a:buChar char="Ø"/>
            </a:pPr>
            <a:r>
              <a:rPr lang="en-US" sz="1700" dirty="0" smtClean="0"/>
              <a:t>The acquisition cost for 80% = cost of calls made  = $90552</a:t>
            </a:r>
          </a:p>
          <a:p>
            <a:pPr lvl="1">
              <a:lnSpc>
                <a:spcPct val="110000"/>
              </a:lnSpc>
              <a:buClr>
                <a:srgbClr val="FF0000"/>
              </a:buClr>
              <a:buFont typeface="Wingdings" panose="05000000000000000000" pitchFamily="2" charset="2"/>
              <a:buChar char="Ø"/>
            </a:pPr>
            <a:r>
              <a:rPr lang="en-US" sz="1700" dirty="0" smtClean="0"/>
              <a:t>Without the model, the acquisition cost for 80% would have been 0.8*174602 </a:t>
            </a:r>
            <a:r>
              <a:rPr lang="en-US" sz="1700" dirty="0"/>
              <a:t>= $</a:t>
            </a:r>
            <a:r>
              <a:rPr lang="en-US" sz="1700" dirty="0" smtClean="0"/>
              <a:t>139682</a:t>
            </a:r>
          </a:p>
          <a:p>
            <a:pPr lvl="1">
              <a:lnSpc>
                <a:spcPct val="110000"/>
              </a:lnSpc>
              <a:buClr>
                <a:srgbClr val="FF0000"/>
              </a:buClr>
              <a:buFont typeface="Wingdings" panose="05000000000000000000" pitchFamily="2" charset="2"/>
              <a:buChar char="Ø"/>
            </a:pPr>
            <a:r>
              <a:rPr lang="en-US" sz="1700" dirty="0" smtClean="0"/>
              <a:t>Hence there is a lift of almost 1.6</a:t>
            </a:r>
          </a:p>
          <a:p>
            <a:pPr>
              <a:buFont typeface="Wingdings" panose="05000000000000000000" pitchFamily="2" charset="2"/>
              <a:buChar char="Ø"/>
            </a:pPr>
            <a:endParaRPr lang="en-US" sz="2100" dirty="0"/>
          </a:p>
          <a:p>
            <a:endParaRPr lang="en-US" dirty="0"/>
          </a:p>
        </p:txBody>
      </p:sp>
      <p:sp>
        <p:nvSpPr>
          <p:cNvPr id="13" name="Rectangle 12"/>
          <p:cNvSpPr/>
          <p:nvPr/>
        </p:nvSpPr>
        <p:spPr>
          <a:xfrm>
            <a:off x="1249252" y="1737499"/>
            <a:ext cx="8409904" cy="139206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ular Callout 14"/>
          <p:cNvSpPr/>
          <p:nvPr/>
        </p:nvSpPr>
        <p:spPr>
          <a:xfrm>
            <a:off x="9910808" y="1275833"/>
            <a:ext cx="1662883" cy="552966"/>
          </a:xfrm>
          <a:prstGeom prst="wedgeRectCallout">
            <a:avLst>
              <a:gd name="adj1" fmla="val -61766"/>
              <a:gd name="adj2" fmla="val 142598"/>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9947947" y="1275834"/>
            <a:ext cx="1625744" cy="461665"/>
          </a:xfrm>
          <a:prstGeom prst="rect">
            <a:avLst/>
          </a:prstGeom>
          <a:noFill/>
        </p:spPr>
        <p:txBody>
          <a:bodyPr wrap="square" rtlCol="0">
            <a:spAutoFit/>
          </a:bodyPr>
          <a:lstStyle/>
          <a:p>
            <a:r>
              <a:rPr lang="en-US" sz="1200" dirty="0" smtClean="0">
                <a:solidFill>
                  <a:srgbClr val="FF0000"/>
                </a:solidFill>
                <a:latin typeface="Arial" panose="020B0604020202020204" pitchFamily="34" charset="0"/>
                <a:cs typeface="Arial" panose="020B0604020202020204" pitchFamily="34" charset="0"/>
              </a:rPr>
              <a:t>Top 50% prospects for 80% gain</a:t>
            </a:r>
            <a:endParaRPr lang="en-US" sz="1200" dirty="0">
              <a:solidFill>
                <a:srgbClr val="FF0000"/>
              </a:solidFill>
              <a:latin typeface="Arial" panose="020B0604020202020204" pitchFamily="34" charset="0"/>
              <a:cs typeface="Arial" panose="020B0604020202020204" pitchFamily="34" charset="0"/>
            </a:endParaRPr>
          </a:p>
        </p:txBody>
      </p:sp>
      <p:sp>
        <p:nvSpPr>
          <p:cNvPr id="17" name="Oval 16"/>
          <p:cNvSpPr/>
          <p:nvPr/>
        </p:nvSpPr>
        <p:spPr>
          <a:xfrm>
            <a:off x="7559899" y="2787453"/>
            <a:ext cx="813958" cy="34211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8912180" y="2787453"/>
            <a:ext cx="746976" cy="34211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ular Callout 18"/>
          <p:cNvSpPr/>
          <p:nvPr/>
        </p:nvSpPr>
        <p:spPr>
          <a:xfrm>
            <a:off x="10264462" y="2263772"/>
            <a:ext cx="1309230" cy="350639"/>
          </a:xfrm>
          <a:prstGeom prst="wedgeRectCallout">
            <a:avLst>
              <a:gd name="adj1" fmla="val -199756"/>
              <a:gd name="adj2" fmla="val 104541"/>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rgbClr val="FF0000"/>
                </a:solidFill>
                <a:latin typeface="Arial" panose="020B0604020202020204" pitchFamily="34" charset="0"/>
                <a:cs typeface="Arial" panose="020B0604020202020204" pitchFamily="34" charset="0"/>
              </a:rPr>
              <a:t>80% gain</a:t>
            </a:r>
            <a:endParaRPr lang="en-US" sz="1200" dirty="0">
              <a:solidFill>
                <a:srgbClr val="FF0000"/>
              </a:solidFill>
              <a:latin typeface="Arial" panose="020B0604020202020204" pitchFamily="34" charset="0"/>
              <a:cs typeface="Arial" panose="020B0604020202020204" pitchFamily="34" charset="0"/>
            </a:endParaRPr>
          </a:p>
        </p:txBody>
      </p:sp>
      <p:sp>
        <p:nvSpPr>
          <p:cNvPr id="20" name="Rectangular Callout 19"/>
          <p:cNvSpPr/>
          <p:nvPr/>
        </p:nvSpPr>
        <p:spPr>
          <a:xfrm>
            <a:off x="10323304" y="3007716"/>
            <a:ext cx="1218036" cy="509890"/>
          </a:xfrm>
          <a:prstGeom prst="wedgeRectCallout">
            <a:avLst>
              <a:gd name="adj1" fmla="val -105791"/>
              <a:gd name="adj2" fmla="val -42071"/>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rgbClr val="FF0000"/>
                </a:solidFill>
                <a:latin typeface="Arial" panose="020B0604020202020204" pitchFamily="34" charset="0"/>
                <a:cs typeface="Arial" panose="020B0604020202020204" pitchFamily="34" charset="0"/>
              </a:rPr>
              <a:t>Average Call Duration</a:t>
            </a:r>
            <a:endParaRPr lang="en-US" sz="1200" dirty="0">
              <a:solidFill>
                <a:srgbClr val="FF0000"/>
              </a:solidFill>
              <a:latin typeface="Arial" panose="020B0604020202020204" pitchFamily="34" charset="0"/>
              <a:cs typeface="Arial" panose="020B0604020202020204" pitchFamily="34" charset="0"/>
            </a:endParaRPr>
          </a:p>
        </p:txBody>
      </p:sp>
      <p:sp>
        <p:nvSpPr>
          <p:cNvPr id="21" name="Rectangular Callout 20"/>
          <p:cNvSpPr/>
          <p:nvPr/>
        </p:nvSpPr>
        <p:spPr>
          <a:xfrm>
            <a:off x="10213259" y="3807775"/>
            <a:ext cx="1328081" cy="670183"/>
          </a:xfrm>
          <a:prstGeom prst="wedgeRectCallout">
            <a:avLst>
              <a:gd name="adj1" fmla="val -437014"/>
              <a:gd name="adj2" fmla="val -156893"/>
            </a:avLst>
          </a:prstGeom>
          <a:solidFill>
            <a:schemeClr val="bg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rgbClr val="FF0000"/>
                </a:solidFill>
                <a:latin typeface="Arial" panose="020B0604020202020204" pitchFamily="34" charset="0"/>
                <a:cs typeface="Arial" panose="020B0604020202020204" pitchFamily="34" charset="0"/>
              </a:rPr>
              <a:t>Cost of contacting 50% prospects</a:t>
            </a:r>
            <a:endParaRPr lang="en-US" sz="1200" dirty="0">
              <a:latin typeface="Arial" panose="020B0604020202020204" pitchFamily="34" charset="0"/>
              <a:cs typeface="Arial" panose="020B0604020202020204" pitchFamily="34" charset="0"/>
            </a:endParaRPr>
          </a:p>
        </p:txBody>
      </p:sp>
      <p:sp>
        <p:nvSpPr>
          <p:cNvPr id="23" name="Oval 22"/>
          <p:cNvSpPr/>
          <p:nvPr/>
        </p:nvSpPr>
        <p:spPr>
          <a:xfrm>
            <a:off x="4507606" y="2787453"/>
            <a:ext cx="734095" cy="34211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50474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GAIN AND LIFT CHART</a:t>
            </a:r>
            <a:endParaRPr lang="en-US" dirty="0"/>
          </a:p>
        </p:txBody>
      </p:sp>
      <p:sp>
        <p:nvSpPr>
          <p:cNvPr id="6" name="Rectangle 5"/>
          <p:cNvSpPr/>
          <p:nvPr/>
        </p:nvSpPr>
        <p:spPr>
          <a:xfrm>
            <a:off x="967253" y="5171141"/>
            <a:ext cx="4752304" cy="1200329"/>
          </a:xfrm>
          <a:prstGeom prst="rect">
            <a:avLst/>
          </a:prstGeom>
        </p:spPr>
        <p:txBody>
          <a:bodyPr wrap="square">
            <a:spAutoFit/>
          </a:bodyPr>
          <a:lstStyle/>
          <a:p>
            <a:pPr marL="285750" indent="-285750">
              <a:buClr>
                <a:srgbClr val="FF0000"/>
              </a:buClr>
              <a:buFont typeface="Wingdings" panose="05000000000000000000" pitchFamily="2" charset="2"/>
              <a:buChar char="Ø"/>
            </a:pPr>
            <a:r>
              <a:rPr lang="en-US" dirty="0" smtClean="0"/>
              <a:t>As can be seen from the Gain Chart, on reaching out to 50% of the prospects we are targeting 80% of the responders</a:t>
            </a:r>
          </a:p>
          <a:p>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8873" y="1371489"/>
            <a:ext cx="5743453" cy="3678813"/>
          </a:xfrm>
        </p:spPr>
      </p:pic>
      <p:cxnSp>
        <p:nvCxnSpPr>
          <p:cNvPr id="15" name="Straight Connector 14"/>
          <p:cNvCxnSpPr/>
          <p:nvPr/>
        </p:nvCxnSpPr>
        <p:spPr>
          <a:xfrm flipV="1">
            <a:off x="3066757" y="2672861"/>
            <a:ext cx="0" cy="1772530"/>
          </a:xfrm>
          <a:prstGeom prst="line">
            <a:avLst/>
          </a:prstGeom>
          <a:ln>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H="1">
            <a:off x="1220875" y="2686928"/>
            <a:ext cx="1845882" cy="0"/>
          </a:xfrm>
          <a:prstGeom prst="line">
            <a:avLst/>
          </a:prstGeom>
          <a:ln>
            <a:solidFill>
              <a:srgbClr val="FF0000"/>
            </a:solidFill>
            <a:prstDash val="sysDash"/>
          </a:ln>
        </p:spPr>
        <p:style>
          <a:lnRef idx="1">
            <a:schemeClr val="accent1"/>
          </a:lnRef>
          <a:fillRef idx="0">
            <a:schemeClr val="accent1"/>
          </a:fillRef>
          <a:effectRef idx="0">
            <a:schemeClr val="accent1"/>
          </a:effectRef>
          <a:fontRef idx="minor">
            <a:schemeClr val="tx1"/>
          </a:fontRef>
        </p:style>
      </p:cxnSp>
      <p:pic>
        <p:nvPicPr>
          <p:cNvPr id="22" name="Content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92837" y="1425612"/>
            <a:ext cx="5233181" cy="3476417"/>
          </a:xfrm>
          <a:prstGeom prst="rect">
            <a:avLst/>
          </a:prstGeom>
        </p:spPr>
      </p:pic>
      <p:cxnSp>
        <p:nvCxnSpPr>
          <p:cNvPr id="23" name="Straight Connector 22"/>
          <p:cNvCxnSpPr/>
          <p:nvPr/>
        </p:nvCxnSpPr>
        <p:spPr>
          <a:xfrm flipV="1">
            <a:off x="8453127" y="3870483"/>
            <a:ext cx="0" cy="574908"/>
          </a:xfrm>
          <a:prstGeom prst="line">
            <a:avLst/>
          </a:prstGeom>
          <a:ln w="6350">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flipV="1">
            <a:off x="6668086" y="3824443"/>
            <a:ext cx="1785041" cy="6100"/>
          </a:xfrm>
          <a:prstGeom prst="line">
            <a:avLst/>
          </a:prstGeom>
          <a:ln>
            <a:solidFill>
              <a:srgbClr val="FF0000"/>
            </a:solidFill>
            <a:prstDash val="sysDash"/>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6209306" y="3608873"/>
            <a:ext cx="458780" cy="261610"/>
          </a:xfrm>
          <a:prstGeom prst="rect">
            <a:avLst/>
          </a:prstGeom>
          <a:noFill/>
        </p:spPr>
        <p:txBody>
          <a:bodyPr wrap="none" rtlCol="0">
            <a:spAutoFit/>
          </a:bodyPr>
          <a:lstStyle/>
          <a:p>
            <a:r>
              <a:rPr lang="en-US" sz="1100" dirty="0" smtClean="0">
                <a:solidFill>
                  <a:srgbClr val="FF0000"/>
                </a:solidFill>
                <a:latin typeface="Arial" panose="020B0604020202020204" pitchFamily="34" charset="0"/>
                <a:cs typeface="Arial" panose="020B0604020202020204" pitchFamily="34" charset="0"/>
              </a:rPr>
              <a:t>1.58</a:t>
            </a:r>
            <a:endParaRPr lang="en-US" sz="1100" dirty="0">
              <a:solidFill>
                <a:srgbClr val="FF0000"/>
              </a:solidFill>
              <a:latin typeface="Arial" panose="020B0604020202020204" pitchFamily="34" charset="0"/>
              <a:cs typeface="Arial" panose="020B0604020202020204" pitchFamily="34" charset="0"/>
            </a:endParaRPr>
          </a:p>
        </p:txBody>
      </p:sp>
      <p:sp>
        <p:nvSpPr>
          <p:cNvPr id="38" name="Rectangle 37"/>
          <p:cNvSpPr/>
          <p:nvPr/>
        </p:nvSpPr>
        <p:spPr>
          <a:xfrm>
            <a:off x="6209306" y="5075966"/>
            <a:ext cx="4752304" cy="1754326"/>
          </a:xfrm>
          <a:prstGeom prst="rect">
            <a:avLst/>
          </a:prstGeom>
        </p:spPr>
        <p:txBody>
          <a:bodyPr wrap="square">
            <a:spAutoFit/>
          </a:bodyPr>
          <a:lstStyle/>
          <a:p>
            <a:pPr marL="287338" indent="-287338">
              <a:buClr>
                <a:srgbClr val="FF0000"/>
              </a:buClr>
              <a:buFont typeface="Wingdings" pitchFamily="2" charset="2"/>
              <a:buChar char="Ø"/>
            </a:pPr>
            <a:r>
              <a:rPr lang="en-US" dirty="0"/>
              <a:t>As can be seen from the Lift Chart, on reaching out to 50% of the prospects we get a lift of around 1.6 which means, we are targeting 80% of the </a:t>
            </a:r>
            <a:r>
              <a:rPr lang="en-US" dirty="0" smtClean="0"/>
              <a:t>responders (50 </a:t>
            </a:r>
            <a:r>
              <a:rPr lang="en-US" dirty="0"/>
              <a:t>* 1.6 = 80%).</a:t>
            </a:r>
          </a:p>
          <a:p>
            <a:endParaRPr lang="en-US" dirty="0"/>
          </a:p>
        </p:txBody>
      </p:sp>
    </p:spTree>
    <p:extLst>
      <p:ext uri="{BB962C8B-B14F-4D97-AF65-F5344CB8AC3E}">
        <p14:creationId xmlns:p14="http://schemas.microsoft.com/office/powerpoint/2010/main" val="21279220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91478" y="344557"/>
            <a:ext cx="9144000" cy="3193774"/>
          </a:xfrm>
        </p:spPr>
        <p:txBody>
          <a:bodyPr>
            <a:normAutofit/>
          </a:bodyPr>
          <a:lstStyle/>
          <a:p>
            <a:r>
              <a:rPr lang="en-IN" sz="4400" dirty="0" smtClean="0"/>
              <a:t>Thank You</a:t>
            </a:r>
            <a:endParaRPr lang="en-IN" sz="4400" dirty="0"/>
          </a:p>
        </p:txBody>
      </p:sp>
    </p:spTree>
    <p:extLst>
      <p:ext uri="{BB962C8B-B14F-4D97-AF65-F5344CB8AC3E}">
        <p14:creationId xmlns:p14="http://schemas.microsoft.com/office/powerpoint/2010/main" val="19814642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6450</TotalTime>
  <Words>566</Words>
  <Application>Microsoft Office PowerPoint</Application>
  <PresentationFormat>Widescreen</PresentationFormat>
  <Paragraphs>55</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Times New Roman</vt:lpstr>
      <vt:lpstr>Wingdings</vt:lpstr>
      <vt:lpstr>Office Theme</vt:lpstr>
      <vt:lpstr>ACQUISITION ANALYTICS ASSIGNMENT</vt:lpstr>
      <vt:lpstr> Problem statement</vt:lpstr>
      <vt:lpstr> Business objective  and Goal</vt:lpstr>
      <vt:lpstr>Data understanding</vt:lpstr>
      <vt:lpstr>Model building using Recursive Feature Elimination (RFE)</vt:lpstr>
      <vt:lpstr>Final Model and Optimal cut-off point</vt:lpstr>
      <vt:lpstr>Cost Calculation and Finding X in the top X%</vt:lpstr>
      <vt:lpstr>GAIN AND LIFT CHART</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Investment Case Study  Submission</dc:title>
  <dc:creator>Chiranjeev</dc:creator>
  <cp:lastModifiedBy>USER</cp:lastModifiedBy>
  <cp:revision>230</cp:revision>
  <dcterms:created xsi:type="dcterms:W3CDTF">2016-06-09T08:16:28Z</dcterms:created>
  <dcterms:modified xsi:type="dcterms:W3CDTF">2019-07-22T08:05:53Z</dcterms:modified>
</cp:coreProperties>
</file>