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90" r:id="rId4"/>
    <p:sldId id="280" r:id="rId5"/>
    <p:sldId id="281" r:id="rId6"/>
    <p:sldId id="282" r:id="rId7"/>
    <p:sldId id="286" r:id="rId8"/>
    <p:sldId id="284" r:id="rId9"/>
    <p:sldId id="288" r:id="rId10"/>
    <p:sldId id="289" r:id="rId11"/>
    <p:sldId id="287" r:id="rId12"/>
    <p:sldId id="291" r:id="rId13"/>
    <p:sldId id="292" r:id="rId1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E309023-AF2B-4043-B228-F191CADC9BB1}" type="datetimeFigureOut">
              <a:rPr lang="en-IN" smtClean="0"/>
              <a:pPr/>
              <a:t>29-12-2018</a:t>
            </a:fld>
            <a:endParaRPr lang="en-IN"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54517F-9C19-4E9A-AB98-AA89BD9F1D1D}" type="slidenum">
              <a:rPr lang="en-IN" smtClean="0"/>
              <a:pPr/>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29-12-2018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29-12-2018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b="1" dirty="0" smtClean="0"/>
              <a:t>EDA CASE STUDY</a:t>
            </a:r>
            <a:r>
              <a:rPr lang="en-IN" sz="2800" dirty="0" smtClean="0"/>
              <a:t/>
            </a:r>
            <a:br>
              <a:rPr lang="en-IN" sz="2800" dirty="0" smtClean="0"/>
            </a:br>
            <a:r>
              <a:rPr lang="en-IN" sz="2800" dirty="0" smtClean="0"/>
              <a:t/>
            </a:r>
            <a:br>
              <a:rPr lang="en-IN" sz="2800" dirty="0" smtClean="0"/>
            </a:br>
            <a:r>
              <a:rPr lang="en-IN" sz="2800" dirty="0" smtClean="0"/>
              <a:t>SUBMISSION </a:t>
            </a:r>
            <a:endParaRPr lang="en-IN" sz="2800" dirty="0"/>
          </a:p>
        </p:txBody>
      </p:sp>
      <p:sp>
        <p:nvSpPr>
          <p:cNvPr id="5" name="Subtitle 2"/>
          <p:cNvSpPr txBox="1">
            <a:spLocks/>
          </p:cNvSpPr>
          <p:nvPr/>
        </p:nvSpPr>
        <p:spPr>
          <a:xfrm>
            <a:off x="388442" y="4793845"/>
            <a:ext cx="6138856" cy="1531917"/>
          </a:xfrm>
          <a:prstGeom prst="rect">
            <a:avLst/>
          </a:prstGeom>
        </p:spPr>
        <p:txBody>
          <a:bodyPr vert="horz" lIns="91440" tIns="45720" rIns="91440" bIns="45720" rtlCol="0">
            <a:normAutofit fontScale="9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Group Name:</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Ravindra</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Vikram</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Singh</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Rituj</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Srivastava</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Ruchita</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Gupta</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Sanchit</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Thareja</a:t>
            </a:r>
            <a:endParaRPr kumimoji="0" lang="en-IN"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endPar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6315510" y="1211252"/>
            <a:ext cx="4714875" cy="3257550"/>
          </a:xfrm>
          <a:prstGeom prst="rect">
            <a:avLst/>
          </a:prstGeom>
          <a:noFill/>
          <a:ln w="9525">
            <a:noFill/>
            <a:miter lim="800000"/>
            <a:headEnd/>
            <a:tailEnd/>
          </a:ln>
          <a:effectLst/>
        </p:spPr>
      </p:pic>
      <p:sp>
        <p:nvSpPr>
          <p:cNvPr id="8" name="Title 1"/>
          <p:cNvSpPr>
            <a:spLocks noGrp="1"/>
          </p:cNvSpPr>
          <p:nvPr>
            <p:ph type="title"/>
          </p:nvPr>
        </p:nvSpPr>
        <p:spPr>
          <a:xfrm>
            <a:off x="1136469" y="41350"/>
            <a:ext cx="9313817" cy="856138"/>
          </a:xfrm>
        </p:spPr>
        <p:txBody>
          <a:bodyPr>
            <a:normAutofit fontScale="90000"/>
          </a:bodyPr>
          <a:lstStyle/>
          <a:p>
            <a:r>
              <a:rPr lang="en-IN" sz="2800" b="1" dirty="0" smtClean="0">
                <a:solidFill>
                  <a:srgbClr val="C00000"/>
                </a:solidFill>
              </a:rPr>
              <a:t>Understanding relationship of loan status with credit history of the borrower (Bivariate) -2/2</a:t>
            </a:r>
            <a:endParaRPr lang="en-IN" sz="2800" b="1" dirty="0">
              <a:solidFill>
                <a:srgbClr val="C00000"/>
              </a:solidFill>
            </a:endParaRPr>
          </a:p>
        </p:txBody>
      </p:sp>
      <p:cxnSp>
        <p:nvCxnSpPr>
          <p:cNvPr id="11" name="Straight Connector 10"/>
          <p:cNvCxnSpPr/>
          <p:nvPr/>
        </p:nvCxnSpPr>
        <p:spPr>
          <a:xfrm rot="16200000" flipH="1">
            <a:off x="2706808" y="3788956"/>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555761" y="4747167"/>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Derogatory public records or </a:t>
            </a:r>
            <a:r>
              <a:rPr lang="en-US" sz="1400" dirty="0" smtClean="0">
                <a:solidFill>
                  <a:schemeClr val="tx1"/>
                </a:solidFill>
                <a:latin typeface="Times New Roman" pitchFamily="18" charset="0"/>
                <a:cs typeface="Times New Roman" pitchFamily="18" charset="0"/>
              </a:rPr>
              <a:t>pub_rec</a:t>
            </a:r>
            <a:r>
              <a:rPr lang="en-US" sz="1400" dirty="0" smtClean="0">
                <a:solidFill>
                  <a:schemeClr val="tx1"/>
                </a:solidFill>
                <a:latin typeface="Times New Roman" pitchFamily="18" charset="0"/>
                <a:cs typeface="Times New Roman" pitchFamily="18" charset="0"/>
              </a:rPr>
              <a:t> doesn't show consistent relation with loan status</a:t>
            </a:r>
            <a:endParaRPr lang="en-IN" sz="1400" dirty="0" smtClean="0">
              <a:solidFill>
                <a:schemeClr val="tx1"/>
              </a:solidFill>
              <a:latin typeface="Times New Roman" pitchFamily="18" charset="0"/>
              <a:cs typeface="Times New Roman" pitchFamily="18" charset="0"/>
            </a:endParaRPr>
          </a:p>
        </p:txBody>
      </p:sp>
      <p:sp>
        <p:nvSpPr>
          <p:cNvPr id="17" name="Rounded Rectangle 16"/>
          <p:cNvSpPr/>
          <p:nvPr/>
        </p:nvSpPr>
        <p:spPr>
          <a:xfrm>
            <a:off x="7327076" y="4747167"/>
            <a:ext cx="3859480"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An increase in Public record of bankruptcies witnessing an increase in default % </a:t>
            </a:r>
          </a:p>
          <a:p>
            <a:pPr marL="174625" indent="-174625">
              <a:lnSpc>
                <a:spcPct val="150000"/>
              </a:lnSpc>
              <a:buClr>
                <a:srgbClr val="FF0000"/>
              </a:buClr>
              <a:buFont typeface="Arial" pitchFamily="34" charset="0"/>
              <a:buChar char="•"/>
            </a:pPr>
            <a:r>
              <a:rPr lang="en-US" sz="1400" b="1" dirty="0" smtClean="0">
                <a:solidFill>
                  <a:srgbClr val="FF0000"/>
                </a:solidFill>
                <a:latin typeface="Times New Roman" pitchFamily="18" charset="0"/>
                <a:cs typeface="Times New Roman" pitchFamily="18" charset="0"/>
              </a:rPr>
              <a:t>‘Higher number of public records of bankruptcies’</a:t>
            </a:r>
            <a:r>
              <a:rPr lang="en-US" sz="1400" dirty="0" smtClean="0">
                <a:solidFill>
                  <a:schemeClr val="tx1"/>
                </a:solidFill>
                <a:latin typeface="Times New Roman" pitchFamily="18" charset="0"/>
                <a:cs typeface="Times New Roman" pitchFamily="18" charset="0"/>
              </a:rPr>
              <a:t>  a likely factor behind default </a:t>
            </a:r>
            <a:endParaRPr lang="en-IN" sz="1400" dirty="0" smtClean="0">
              <a:solidFill>
                <a:schemeClr val="tx1"/>
              </a:solidFill>
              <a:latin typeface="Times New Roman" pitchFamily="18" charset="0"/>
              <a:cs typeface="Times New Roman" pitchFamily="18" charset="0"/>
            </a:endParaRPr>
          </a:p>
        </p:txBody>
      </p:sp>
      <p:sp>
        <p:nvSpPr>
          <p:cNvPr id="20" name="Rectangle 19"/>
          <p:cNvSpPr/>
          <p:nvPr/>
        </p:nvSpPr>
        <p:spPr>
          <a:xfrm>
            <a:off x="9735801" y="2525482"/>
            <a:ext cx="690749" cy="186838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8" name="Picture 4"/>
          <p:cNvPicPr>
            <a:picLocks noChangeAspect="1" noChangeArrowheads="1"/>
          </p:cNvPicPr>
          <p:nvPr/>
        </p:nvPicPr>
        <p:blipFill>
          <a:blip r:embed="rId3"/>
          <a:srcRect/>
          <a:stretch>
            <a:fillRect/>
          </a:stretch>
        </p:blipFill>
        <p:spPr bwMode="auto">
          <a:xfrm>
            <a:off x="5804745" y="950954"/>
            <a:ext cx="1152525" cy="6572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605889" y="1244590"/>
            <a:ext cx="4686300" cy="3190875"/>
          </a:xfrm>
          <a:prstGeom prst="rect">
            <a:avLst/>
          </a:prstGeom>
          <a:noFill/>
          <a:ln w="9525">
            <a:noFill/>
            <a:miter lim="800000"/>
            <a:headEnd/>
            <a:tailEnd/>
          </a:ln>
          <a:effec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srcRect/>
          <a:stretch>
            <a:fillRect/>
          </a:stretch>
        </p:blipFill>
        <p:spPr bwMode="auto">
          <a:xfrm>
            <a:off x="8183841" y="1190858"/>
            <a:ext cx="4008159" cy="293320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061623" y="1195624"/>
            <a:ext cx="4332671" cy="292367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18014" y="983460"/>
            <a:ext cx="3862576" cy="3348000"/>
          </a:xfrm>
          <a:prstGeom prst="rect">
            <a:avLst/>
          </a:prstGeom>
          <a:noFill/>
          <a:ln w="9525">
            <a:noFill/>
            <a:miter lim="800000"/>
            <a:headEnd/>
            <a:tailEnd/>
          </a:ln>
          <a:effectLst/>
        </p:spPr>
      </p:pic>
      <p:sp>
        <p:nvSpPr>
          <p:cNvPr id="8" name="Title 1"/>
          <p:cNvSpPr>
            <a:spLocks noGrp="1"/>
          </p:cNvSpPr>
          <p:nvPr>
            <p:ph type="title"/>
          </p:nvPr>
        </p:nvSpPr>
        <p:spPr>
          <a:xfrm>
            <a:off x="1136469" y="41350"/>
            <a:ext cx="9313817" cy="856138"/>
          </a:xfrm>
        </p:spPr>
        <p:txBody>
          <a:bodyPr>
            <a:normAutofit fontScale="90000"/>
          </a:bodyPr>
          <a:lstStyle/>
          <a:p>
            <a:r>
              <a:rPr lang="en-IN" sz="2800" b="1" dirty="0" smtClean="0">
                <a:solidFill>
                  <a:srgbClr val="C00000"/>
                </a:solidFill>
              </a:rPr>
              <a:t>Understanding relationship of loan status with loan attributes (Bivariate)</a:t>
            </a:r>
            <a:endParaRPr lang="en-IN" sz="2800" b="1" dirty="0">
              <a:solidFill>
                <a:srgbClr val="C00000"/>
              </a:solidFill>
            </a:endParaRPr>
          </a:p>
        </p:txBody>
      </p:sp>
      <p:cxnSp>
        <p:nvCxnSpPr>
          <p:cNvPr id="13" name="Straight Connector 12"/>
          <p:cNvCxnSpPr/>
          <p:nvPr/>
        </p:nvCxnSpPr>
        <p:spPr>
          <a:xfrm rot="16200000" flipH="1">
            <a:off x="1068058" y="3824581"/>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5341089" y="3824581"/>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22636" y="4723417"/>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IN" sz="1400" dirty="0" smtClean="0">
                <a:solidFill>
                  <a:schemeClr val="tx1"/>
                </a:solidFill>
                <a:latin typeface="Times New Roman" pitchFamily="18" charset="0"/>
                <a:cs typeface="Times New Roman" pitchFamily="18" charset="0"/>
              </a:rPr>
              <a:t>As loan amount increases, defaulters % increases from 13% in the lowest slab to ~23% in the highest slab</a:t>
            </a:r>
          </a:p>
          <a:p>
            <a:pPr marL="174625" indent="-174625">
              <a:lnSpc>
                <a:spcPct val="150000"/>
              </a:lnSpc>
              <a:buClr>
                <a:srgbClr val="FF0000"/>
              </a:buClr>
              <a:buFont typeface="Arial" pitchFamily="34" charset="0"/>
              <a:buChar char="•"/>
            </a:pPr>
            <a:r>
              <a:rPr lang="en-IN" sz="1400" b="1" dirty="0" smtClean="0">
                <a:solidFill>
                  <a:srgbClr val="FF0000"/>
                </a:solidFill>
                <a:latin typeface="Times New Roman" pitchFamily="18" charset="0"/>
                <a:cs typeface="Times New Roman" pitchFamily="18" charset="0"/>
              </a:rPr>
              <a:t>‘Higher loan amount’</a:t>
            </a:r>
            <a:r>
              <a:rPr lang="en-IN" sz="1400" b="1" dirty="0" smtClean="0">
                <a:solidFill>
                  <a:schemeClr val="tx1"/>
                </a:solidFill>
                <a:latin typeface="Times New Roman" pitchFamily="18" charset="0"/>
                <a:cs typeface="Times New Roman" pitchFamily="18" charset="0"/>
              </a:rPr>
              <a:t>  </a:t>
            </a:r>
            <a:r>
              <a:rPr lang="en-IN" sz="1400" dirty="0" smtClean="0">
                <a:solidFill>
                  <a:schemeClr val="tx1"/>
                </a:solidFill>
                <a:latin typeface="Times New Roman" pitchFamily="18" charset="0"/>
                <a:cs typeface="Times New Roman" pitchFamily="18" charset="0"/>
              </a:rPr>
              <a:t>is a likely factor behind default</a:t>
            </a:r>
          </a:p>
        </p:txBody>
      </p:sp>
      <p:sp>
        <p:nvSpPr>
          <p:cNvPr id="16" name="Rounded Rectangle 15"/>
          <p:cNvSpPr/>
          <p:nvPr/>
        </p:nvSpPr>
        <p:spPr>
          <a:xfrm>
            <a:off x="4688786" y="4723417"/>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There is a higher likelihood of default in a </a:t>
            </a:r>
            <a:r>
              <a:rPr lang="en-US" sz="1400" b="1" dirty="0" smtClean="0">
                <a:solidFill>
                  <a:srgbClr val="FF0000"/>
                </a:solidFill>
                <a:latin typeface="Times New Roman" pitchFamily="18" charset="0"/>
                <a:cs typeface="Times New Roman" pitchFamily="18" charset="0"/>
              </a:rPr>
              <a:t>‘60-month term’</a:t>
            </a:r>
            <a:r>
              <a:rPr lang="en-US" sz="1400" dirty="0" smtClean="0">
                <a:solidFill>
                  <a:schemeClr val="tx1"/>
                </a:solidFill>
                <a:latin typeface="Times New Roman" pitchFamily="18" charset="0"/>
                <a:cs typeface="Times New Roman" pitchFamily="18" charset="0"/>
              </a:rPr>
              <a:t> loan </a:t>
            </a:r>
            <a:r>
              <a:rPr lang="en-US" sz="1400" dirty="0" smtClean="0">
                <a:solidFill>
                  <a:schemeClr val="tx1"/>
                </a:solidFill>
                <a:latin typeface="Times New Roman" pitchFamily="18" charset="0"/>
                <a:cs typeface="Times New Roman" pitchFamily="18" charset="0"/>
              </a:rPr>
              <a:t>vs</a:t>
            </a:r>
            <a:r>
              <a:rPr lang="en-US" sz="1400" dirty="0" smtClean="0">
                <a:solidFill>
                  <a:schemeClr val="tx1"/>
                </a:solidFill>
                <a:latin typeface="Times New Roman" pitchFamily="18" charset="0"/>
                <a:cs typeface="Times New Roman" pitchFamily="18" charset="0"/>
              </a:rPr>
              <a:t> a ‘36-month term’</a:t>
            </a:r>
            <a:endParaRPr lang="en-IN" sz="1400" dirty="0" smtClean="0">
              <a:solidFill>
                <a:schemeClr val="tx1"/>
              </a:solidFill>
              <a:latin typeface="Times New Roman" pitchFamily="18" charset="0"/>
              <a:cs typeface="Times New Roman" pitchFamily="18" charset="0"/>
            </a:endParaRPr>
          </a:p>
        </p:txBody>
      </p:sp>
      <p:sp>
        <p:nvSpPr>
          <p:cNvPr id="17" name="Rounded Rectangle 16"/>
          <p:cNvSpPr/>
          <p:nvPr/>
        </p:nvSpPr>
        <p:spPr>
          <a:xfrm>
            <a:off x="8467107" y="4583875"/>
            <a:ext cx="3574472" cy="2078182"/>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ts val="2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As the interest rates are increasing, </a:t>
            </a:r>
            <a:r>
              <a:rPr lang="en-US" sz="1400" dirty="0" smtClean="0">
                <a:solidFill>
                  <a:schemeClr val="tx1"/>
                </a:solidFill>
                <a:latin typeface="Times New Roman" pitchFamily="18" charset="0"/>
                <a:cs typeface="Times New Roman" pitchFamily="18" charset="0"/>
              </a:rPr>
              <a:t>defaulters </a:t>
            </a:r>
            <a:r>
              <a:rPr lang="en-US" sz="1400" dirty="0" smtClean="0">
                <a:solidFill>
                  <a:schemeClr val="tx1"/>
                </a:solidFill>
                <a:latin typeface="Times New Roman" pitchFamily="18" charset="0"/>
                <a:cs typeface="Times New Roman" pitchFamily="18" charset="0"/>
              </a:rPr>
              <a:t>% also increases </a:t>
            </a:r>
          </a:p>
          <a:p>
            <a:pPr marL="174625" indent="-174625">
              <a:lnSpc>
                <a:spcPts val="2000"/>
              </a:lnSpc>
              <a:buClr>
                <a:srgbClr val="FF0000"/>
              </a:buClr>
              <a:buFont typeface="Arial" pitchFamily="34" charset="0"/>
              <a:buChar char="•"/>
            </a:pPr>
            <a:r>
              <a:rPr lang="en-IN" sz="1400" b="1" dirty="0" smtClean="0">
                <a:solidFill>
                  <a:srgbClr val="FF0000"/>
                </a:solidFill>
                <a:latin typeface="Times New Roman" pitchFamily="18" charset="0"/>
                <a:cs typeface="Times New Roman" pitchFamily="18" charset="0"/>
              </a:rPr>
              <a:t>‘Higher interest rate’</a:t>
            </a:r>
            <a:r>
              <a:rPr lang="en-IN" sz="1400" b="1" dirty="0" smtClean="0">
                <a:solidFill>
                  <a:schemeClr val="tx1"/>
                </a:solidFill>
                <a:latin typeface="Times New Roman" pitchFamily="18" charset="0"/>
                <a:cs typeface="Times New Roman" pitchFamily="18" charset="0"/>
              </a:rPr>
              <a:t>  </a:t>
            </a:r>
            <a:r>
              <a:rPr lang="en-IN" sz="1400" dirty="0" smtClean="0">
                <a:solidFill>
                  <a:schemeClr val="tx1"/>
                </a:solidFill>
                <a:latin typeface="Times New Roman" pitchFamily="18" charset="0"/>
                <a:cs typeface="Times New Roman" pitchFamily="18" charset="0"/>
              </a:rPr>
              <a:t>is a likely factor behind default</a:t>
            </a:r>
          </a:p>
        </p:txBody>
      </p:sp>
      <p:sp>
        <p:nvSpPr>
          <p:cNvPr id="18" name="Rectangle 17"/>
          <p:cNvSpPr/>
          <p:nvPr/>
        </p:nvSpPr>
        <p:spPr>
          <a:xfrm>
            <a:off x="3091546" y="3182592"/>
            <a:ext cx="696688" cy="115190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640292" y="2990607"/>
            <a:ext cx="1280558" cy="115190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1329060" y="2525486"/>
            <a:ext cx="712521" cy="1476497"/>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p:cNvPicPr>
            <a:picLocks noChangeAspect="1" noChangeArrowheads="1"/>
          </p:cNvPicPr>
          <p:nvPr/>
        </p:nvPicPr>
        <p:blipFill>
          <a:blip r:embed="rId5"/>
          <a:srcRect/>
          <a:stretch>
            <a:fillRect/>
          </a:stretch>
        </p:blipFill>
        <p:spPr bwMode="auto">
          <a:xfrm>
            <a:off x="7609795" y="772824"/>
            <a:ext cx="1152525" cy="657225"/>
          </a:xfrm>
          <a:prstGeom prst="rect">
            <a:avLst/>
          </a:prstGeom>
          <a:noFill/>
          <a:ln w="9525">
            <a:noFill/>
            <a:miter lim="800000"/>
            <a:headEnd/>
            <a:tailEnd/>
          </a:ln>
          <a:effec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48873" y="906359"/>
            <a:ext cx="4705350" cy="39052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7461416" y="725336"/>
            <a:ext cx="3106969" cy="3888000"/>
          </a:xfrm>
          <a:prstGeom prst="rect">
            <a:avLst/>
          </a:prstGeom>
          <a:noFill/>
          <a:ln w="9525">
            <a:noFill/>
            <a:miter lim="800000"/>
            <a:headEnd/>
            <a:tailEnd/>
          </a:ln>
          <a:effectLst/>
        </p:spPr>
      </p:pic>
      <p:sp>
        <p:nvSpPr>
          <p:cNvPr id="8" name="Title 1"/>
          <p:cNvSpPr>
            <a:spLocks noGrp="1"/>
          </p:cNvSpPr>
          <p:nvPr>
            <p:ph type="title"/>
          </p:nvPr>
        </p:nvSpPr>
        <p:spPr>
          <a:xfrm>
            <a:off x="1136469" y="41350"/>
            <a:ext cx="9313817" cy="856138"/>
          </a:xfrm>
        </p:spPr>
        <p:txBody>
          <a:bodyPr>
            <a:normAutofit fontScale="90000"/>
          </a:bodyPr>
          <a:lstStyle/>
          <a:p>
            <a:r>
              <a:rPr lang="en-IN" sz="2800" b="1" dirty="0" smtClean="0">
                <a:solidFill>
                  <a:srgbClr val="C00000"/>
                </a:solidFill>
              </a:rPr>
              <a:t>Understanding relationship of loan status with loan attributes (Bivariate)</a:t>
            </a:r>
            <a:endParaRPr lang="en-IN" sz="2800" b="1" dirty="0">
              <a:solidFill>
                <a:srgbClr val="C00000"/>
              </a:solidFill>
            </a:endParaRPr>
          </a:p>
        </p:txBody>
      </p:sp>
      <p:cxnSp>
        <p:nvCxnSpPr>
          <p:cNvPr id="13" name="Straight Connector 12"/>
          <p:cNvCxnSpPr/>
          <p:nvPr/>
        </p:nvCxnSpPr>
        <p:spPr>
          <a:xfrm rot="16200000" flipH="1">
            <a:off x="3039308" y="3788956"/>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93888" y="4925297"/>
            <a:ext cx="4583754"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b="1" dirty="0" smtClean="0">
                <a:solidFill>
                  <a:srgbClr val="FF0000"/>
                </a:solidFill>
                <a:latin typeface="Times New Roman" pitchFamily="18" charset="0"/>
                <a:cs typeface="Times New Roman" pitchFamily="18" charset="0"/>
              </a:rPr>
              <a:t>Top 5 loan purposes</a:t>
            </a:r>
            <a:r>
              <a:rPr lang="en-US" sz="1400" dirty="0" smtClean="0">
                <a:solidFill>
                  <a:schemeClr val="tx1"/>
                </a:solidFill>
                <a:latin typeface="Times New Roman" pitchFamily="18" charset="0"/>
                <a:cs typeface="Times New Roman" pitchFamily="18" charset="0"/>
              </a:rPr>
              <a:t>, where default is highest: </a:t>
            </a:r>
            <a:r>
              <a:rPr lang="en-US" sz="1400" b="1" dirty="0" smtClean="0">
                <a:solidFill>
                  <a:srgbClr val="FF0000"/>
                </a:solidFill>
                <a:latin typeface="Times New Roman" pitchFamily="18" charset="0"/>
                <a:cs typeface="Times New Roman" pitchFamily="18" charset="0"/>
              </a:rPr>
              <a:t>small business, </a:t>
            </a:r>
            <a:r>
              <a:rPr lang="en-US" sz="1400" b="1" dirty="0" smtClean="0">
                <a:solidFill>
                  <a:srgbClr val="FF0000"/>
                </a:solidFill>
                <a:latin typeface="Times New Roman" pitchFamily="18" charset="0"/>
                <a:cs typeface="Times New Roman" pitchFamily="18" charset="0"/>
              </a:rPr>
              <a:t>renewable_energy</a:t>
            </a:r>
            <a:r>
              <a:rPr lang="en-US" sz="1400" b="1" dirty="0" smtClean="0">
                <a:solidFill>
                  <a:srgbClr val="FF0000"/>
                </a:solidFill>
                <a:latin typeface="Times New Roman" pitchFamily="18" charset="0"/>
                <a:cs typeface="Times New Roman" pitchFamily="18" charset="0"/>
              </a:rPr>
              <a:t>, educational, other, house</a:t>
            </a:r>
          </a:p>
          <a:p>
            <a:pPr marL="631825" lvl="1" indent="-174625">
              <a:lnSpc>
                <a:spcPct val="150000"/>
              </a:lnSpc>
              <a:buClr>
                <a:srgbClr val="FF0000"/>
              </a:buClr>
              <a:buFont typeface="Arial" pitchFamily="34" charset="0"/>
              <a:buChar char="•"/>
            </a:pPr>
            <a:endParaRPr lang="en-IN" sz="1400" dirty="0" smtClean="0">
              <a:solidFill>
                <a:schemeClr val="tx1"/>
              </a:solidFill>
              <a:latin typeface="Times New Roman" pitchFamily="18" charset="0"/>
              <a:cs typeface="Times New Roman" pitchFamily="18" charset="0"/>
            </a:endParaRPr>
          </a:p>
        </p:txBody>
      </p:sp>
      <p:sp>
        <p:nvSpPr>
          <p:cNvPr id="17" name="Rounded Rectangle 16"/>
          <p:cNvSpPr/>
          <p:nvPr/>
        </p:nvSpPr>
        <p:spPr>
          <a:xfrm>
            <a:off x="7620003" y="4782793"/>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Contrary to the common understanding, highest default %  visible for a </a:t>
            </a:r>
            <a:r>
              <a:rPr lang="en-US" sz="1400" b="1" dirty="0" smtClean="0">
                <a:solidFill>
                  <a:srgbClr val="FF0000"/>
                </a:solidFill>
                <a:latin typeface="Times New Roman" pitchFamily="18" charset="0"/>
                <a:cs typeface="Times New Roman" pitchFamily="18" charset="0"/>
              </a:rPr>
              <a:t>‘verified borrower’ </a:t>
            </a:r>
            <a:r>
              <a:rPr lang="en-US" sz="1400" dirty="0" smtClean="0">
                <a:solidFill>
                  <a:schemeClr val="tx1"/>
                </a:solidFill>
                <a:latin typeface="Times New Roman" pitchFamily="18" charset="0"/>
                <a:cs typeface="Times New Roman" pitchFamily="18" charset="0"/>
              </a:rPr>
              <a:t>compared to compared to ‘not verified’ or ‘source verified’</a:t>
            </a:r>
            <a:endParaRPr lang="en-IN" sz="1400" dirty="0" smtClean="0">
              <a:solidFill>
                <a:schemeClr val="tx1"/>
              </a:solidFill>
              <a:latin typeface="Times New Roman" pitchFamily="18" charset="0"/>
              <a:cs typeface="Times New Roman" pitchFamily="18" charset="0"/>
            </a:endParaRPr>
          </a:p>
        </p:txBody>
      </p:sp>
      <p:sp>
        <p:nvSpPr>
          <p:cNvPr id="19" name="Rectangle 18"/>
          <p:cNvSpPr/>
          <p:nvPr/>
        </p:nvSpPr>
        <p:spPr>
          <a:xfrm>
            <a:off x="4227616" y="2846120"/>
            <a:ext cx="296883" cy="177139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678390" y="3059877"/>
            <a:ext cx="712521" cy="115190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p:cNvPicPr>
            <a:picLocks noChangeAspect="1" noChangeArrowheads="1"/>
          </p:cNvPicPr>
          <p:nvPr/>
        </p:nvPicPr>
        <p:blipFill>
          <a:blip r:embed="rId4"/>
          <a:srcRect/>
          <a:stretch>
            <a:fillRect/>
          </a:stretch>
        </p:blipFill>
        <p:spPr bwMode="auto">
          <a:xfrm>
            <a:off x="6161006" y="689697"/>
            <a:ext cx="1152525" cy="657225"/>
          </a:xfrm>
          <a:prstGeom prst="rect">
            <a:avLst/>
          </a:prstGeom>
          <a:noFill/>
          <a:ln w="9525">
            <a:noFill/>
            <a:miter lim="800000"/>
            <a:headEnd/>
            <a:tailEnd/>
          </a:ln>
          <a:effectLst/>
        </p:spPr>
      </p:pic>
      <p:sp>
        <p:nvSpPr>
          <p:cNvPr id="22" name="Rectangle 21"/>
          <p:cNvSpPr/>
          <p:nvPr/>
        </p:nvSpPr>
        <p:spPr>
          <a:xfrm>
            <a:off x="3883231" y="2846120"/>
            <a:ext cx="283029" cy="177139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t>
            </a:r>
            <a:endParaRPr lang="en-US" dirty="0"/>
          </a:p>
        </p:txBody>
      </p:sp>
      <p:sp>
        <p:nvSpPr>
          <p:cNvPr id="23" name="Rectangle 22"/>
          <p:cNvSpPr/>
          <p:nvPr/>
        </p:nvSpPr>
        <p:spPr>
          <a:xfrm>
            <a:off x="1765465" y="2846120"/>
            <a:ext cx="368135" cy="177139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3633848" y="2846120"/>
            <a:ext cx="193958" cy="177139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377039" y="2846120"/>
            <a:ext cx="368135" cy="1771399"/>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36469" y="41350"/>
            <a:ext cx="9313817" cy="856138"/>
          </a:xfrm>
        </p:spPr>
        <p:txBody>
          <a:bodyPr/>
          <a:lstStyle/>
          <a:p>
            <a:r>
              <a:rPr lang="en-IN" dirty="0"/>
              <a:t> </a:t>
            </a:r>
            <a:r>
              <a:rPr lang="en-IN" sz="2800" b="1" dirty="0" smtClean="0">
                <a:solidFill>
                  <a:srgbClr val="C00000"/>
                </a:solidFill>
              </a:rPr>
              <a:t>Likely indicators to identify borrowers who ‘default’  </a:t>
            </a:r>
            <a:endParaRPr lang="en-IN" sz="2800" b="1" dirty="0">
              <a:solidFill>
                <a:srgbClr val="C00000"/>
              </a:solidFill>
            </a:endParaRPr>
          </a:p>
        </p:txBody>
      </p:sp>
      <p:sp>
        <p:nvSpPr>
          <p:cNvPr id="18" name="Content Placeholder 2"/>
          <p:cNvSpPr>
            <a:spLocks noGrp="1"/>
          </p:cNvSpPr>
          <p:nvPr>
            <p:ph idx="1"/>
          </p:nvPr>
        </p:nvSpPr>
        <p:spPr>
          <a:xfrm>
            <a:off x="1023258" y="1001486"/>
            <a:ext cx="10365178" cy="5246913"/>
          </a:xfrm>
        </p:spPr>
        <p:txBody>
          <a:bodyPr>
            <a:normAutofit fontScale="92500" lnSpcReduction="20000"/>
          </a:bodyPr>
          <a:lstStyle/>
          <a:p>
            <a:pPr marL="0" indent="0">
              <a:lnSpc>
                <a:spcPct val="150000"/>
              </a:lnSpc>
              <a:buClr>
                <a:srgbClr val="FF0000"/>
              </a:buClr>
              <a:buFont typeface="Wingdings" pitchFamily="2" charset="2"/>
              <a:buChar char="v"/>
            </a:pPr>
            <a:r>
              <a:rPr lang="en-US" sz="2000" dirty="0" smtClean="0"/>
              <a:t> Based on EDA analysis, following variables* can be said to be influencing the loan status to large extent</a:t>
            </a:r>
          </a:p>
          <a:p>
            <a:pPr marL="457200" indent="-457200">
              <a:lnSpc>
                <a:spcPct val="120000"/>
              </a:lnSpc>
              <a:buClr>
                <a:srgbClr val="FF0000"/>
              </a:buClr>
              <a:buFont typeface="+mj-lt"/>
              <a:buAutoNum type="arabicPeriod"/>
            </a:pPr>
            <a:r>
              <a:rPr lang="en-US" sz="2000" dirty="0" smtClean="0"/>
              <a:t>Term</a:t>
            </a:r>
          </a:p>
          <a:p>
            <a:pPr marL="457200" indent="-457200">
              <a:lnSpc>
                <a:spcPct val="120000"/>
              </a:lnSpc>
              <a:buClr>
                <a:srgbClr val="FF0000"/>
              </a:buClr>
              <a:buFont typeface="+mj-lt"/>
              <a:buAutoNum type="arabicPeriod"/>
            </a:pPr>
            <a:r>
              <a:rPr lang="en-US" sz="2000" dirty="0" smtClean="0"/>
              <a:t>loan_amnt</a:t>
            </a:r>
            <a:endParaRPr lang="en-US" sz="2000" dirty="0" smtClean="0"/>
          </a:p>
          <a:p>
            <a:pPr marL="457200" indent="-457200">
              <a:lnSpc>
                <a:spcPct val="120000"/>
              </a:lnSpc>
              <a:buClr>
                <a:srgbClr val="FF0000"/>
              </a:buClr>
              <a:buFont typeface="+mj-lt"/>
              <a:buAutoNum type="arabicPeriod"/>
            </a:pPr>
            <a:r>
              <a:rPr lang="en-US" sz="2000" dirty="0" smtClean="0"/>
              <a:t>revol_util</a:t>
            </a:r>
            <a:endParaRPr lang="en-US" sz="2000" dirty="0" smtClean="0"/>
          </a:p>
          <a:p>
            <a:pPr marL="457200" indent="-457200">
              <a:lnSpc>
                <a:spcPct val="120000"/>
              </a:lnSpc>
              <a:buClr>
                <a:srgbClr val="FF0000"/>
              </a:buClr>
              <a:buFont typeface="+mj-lt"/>
              <a:buAutoNum type="arabicPeriod"/>
            </a:pPr>
            <a:r>
              <a:rPr lang="en-US" sz="2000" dirty="0" smtClean="0"/>
              <a:t>Purpose</a:t>
            </a:r>
          </a:p>
          <a:p>
            <a:pPr marL="457200" indent="-457200">
              <a:lnSpc>
                <a:spcPct val="120000"/>
              </a:lnSpc>
              <a:buClr>
                <a:srgbClr val="FF0000"/>
              </a:buClr>
              <a:buFont typeface="+mj-lt"/>
              <a:buAutoNum type="arabicPeriod"/>
            </a:pPr>
            <a:r>
              <a:rPr lang="en-US" sz="2000" dirty="0" smtClean="0"/>
              <a:t>verification_status</a:t>
            </a:r>
            <a:endParaRPr lang="en-US" sz="2000" dirty="0" smtClean="0"/>
          </a:p>
          <a:p>
            <a:pPr marL="457200" indent="-457200">
              <a:lnSpc>
                <a:spcPct val="120000"/>
              </a:lnSpc>
              <a:buClr>
                <a:srgbClr val="FF0000"/>
              </a:buClr>
              <a:buFont typeface="+mj-lt"/>
              <a:buAutoNum type="arabicPeriod"/>
            </a:pPr>
            <a:r>
              <a:rPr lang="en-US" sz="2000" dirty="0" smtClean="0"/>
              <a:t>grade &amp; sub-grade*</a:t>
            </a:r>
          </a:p>
          <a:p>
            <a:pPr marL="457200" indent="-457200">
              <a:lnSpc>
                <a:spcPct val="120000"/>
              </a:lnSpc>
              <a:buClr>
                <a:srgbClr val="FF0000"/>
              </a:buClr>
              <a:buFont typeface="+mj-lt"/>
              <a:buAutoNum type="arabicPeriod"/>
            </a:pPr>
            <a:r>
              <a:rPr lang="en-US" sz="2000" dirty="0" smtClean="0"/>
              <a:t>annual_inc</a:t>
            </a:r>
            <a:endParaRPr lang="en-US" sz="2000" dirty="0" smtClean="0"/>
          </a:p>
          <a:p>
            <a:pPr marL="457200" indent="-457200">
              <a:lnSpc>
                <a:spcPct val="120000"/>
              </a:lnSpc>
              <a:buClr>
                <a:srgbClr val="FF0000"/>
              </a:buClr>
              <a:buFont typeface="+mj-lt"/>
              <a:buAutoNum type="arabicPeriod"/>
            </a:pPr>
            <a:r>
              <a:rPr lang="en-US" sz="2000" dirty="0" smtClean="0"/>
              <a:t>pub_rec_bankruptcies</a:t>
            </a:r>
            <a:endParaRPr lang="en-US" sz="2000" dirty="0" smtClean="0"/>
          </a:p>
          <a:p>
            <a:pPr marL="0" indent="0">
              <a:lnSpc>
                <a:spcPct val="150000"/>
              </a:lnSpc>
              <a:buClr>
                <a:srgbClr val="FF0000"/>
              </a:buClr>
              <a:buFont typeface="Wingdings" pitchFamily="2" charset="2"/>
              <a:buChar char="v"/>
            </a:pPr>
            <a:r>
              <a:rPr lang="en-US" sz="2000" dirty="0" smtClean="0"/>
              <a:t> Based on these parameters a predictive model can be created which will be able to predict the probability metrics as to whether currently running loans may end up as “Charged Off” or “Fully Paid”</a:t>
            </a:r>
          </a:p>
          <a:p>
            <a:pPr marL="0" indent="0">
              <a:lnSpc>
                <a:spcPct val="150000"/>
              </a:lnSpc>
              <a:buClr>
                <a:srgbClr val="FF0000"/>
              </a:buClr>
              <a:buNone/>
            </a:pPr>
            <a:endParaRPr lang="en-US" sz="1600" dirty="0" smtClean="0"/>
          </a:p>
        </p:txBody>
      </p:sp>
      <p:sp>
        <p:nvSpPr>
          <p:cNvPr id="4" name="Title 1"/>
          <p:cNvSpPr txBox="1">
            <a:spLocks/>
          </p:cNvSpPr>
          <p:nvPr/>
        </p:nvSpPr>
        <p:spPr>
          <a:xfrm>
            <a:off x="980111" y="6001862"/>
            <a:ext cx="9313817" cy="856138"/>
          </a:xfrm>
          <a:prstGeom prst="rect">
            <a:avLst/>
          </a:prstGeom>
        </p:spPr>
        <p:txBody>
          <a:bodyPr vert="horz" lIns="91440" tIns="45720" rIns="91440" bIns="45720" rtlCol="0" anchor="ctr">
            <a:normAutofit/>
          </a:bodyPr>
          <a:lstStyle/>
          <a:p>
            <a:pPr lvl="0" defTabSz="914400">
              <a:lnSpc>
                <a:spcPct val="90000"/>
              </a:lnSpc>
              <a:spcBef>
                <a:spcPct val="0"/>
              </a:spcBef>
            </a:pPr>
            <a:r>
              <a:rPr kumimoji="0" lang="en-IN" sz="1100" i="1" u="none" strike="noStrike" kern="1200" cap="none" spc="0" normalizeH="0" baseline="0" noProof="0" dirty="0" smtClean="0">
                <a:ln>
                  <a:noFill/>
                </a:ln>
                <a:effectLst/>
                <a:uLnTx/>
                <a:uFillTx/>
                <a:latin typeface="Times New Roman" panose="02020603050405020304" pitchFamily="18" charset="0"/>
                <a:ea typeface="+mj-ea"/>
                <a:cs typeface="Times New Roman" panose="02020603050405020304" pitchFamily="18" charset="0"/>
              </a:rPr>
              <a:t> * </a:t>
            </a:r>
            <a:r>
              <a:rPr lang="en-US" sz="1100" i="1" dirty="0" smtClean="0">
                <a:latin typeface="Times New Roman" panose="02020603050405020304" pitchFamily="18" charset="0"/>
                <a:ea typeface="+mj-ea"/>
                <a:cs typeface="Times New Roman" panose="02020603050405020304" pitchFamily="18" charset="0"/>
              </a:rPr>
              <a:t>Interest rate is not considered as a parameter, as it is strongly correlated to grade-sub grade. As grade moves from A to G, interest rate increases. Hence, we have kept only grade-sub grade a s a driver</a:t>
            </a:r>
          </a:p>
        </p:txBody>
      </p:sp>
    </p:spTree>
    <p:extLst>
      <p:ext uri="{BB962C8B-B14F-4D97-AF65-F5344CB8AC3E}">
        <p14:creationId xmlns:p14="http://schemas.microsoft.com/office/powerpoint/2010/main" val="386975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47800"/>
            <a:ext cx="11168742" cy="5105400"/>
          </a:xfrm>
        </p:spPr>
        <p:txBody>
          <a:bodyPr>
            <a:normAutofit/>
          </a:bodyPr>
          <a:lstStyle/>
          <a:p>
            <a:pPr marL="0" indent="0">
              <a:lnSpc>
                <a:spcPct val="150000"/>
              </a:lnSpc>
              <a:buClr>
                <a:srgbClr val="FF0000"/>
              </a:buClr>
              <a:buFont typeface="Wingdings" pitchFamily="2" charset="2"/>
              <a:buChar char="v"/>
            </a:pPr>
            <a:r>
              <a:rPr lang="en-IN" sz="2000" dirty="0" smtClean="0"/>
              <a:t> Background: </a:t>
            </a:r>
          </a:p>
          <a:p>
            <a:pPr marL="631825" lvl="1" indent="-273050">
              <a:lnSpc>
                <a:spcPct val="150000"/>
              </a:lnSpc>
              <a:buClr>
                <a:srgbClr val="C00000"/>
              </a:buClr>
              <a:buFont typeface="Wingdings" pitchFamily="2" charset="2"/>
              <a:buChar char="Ø"/>
            </a:pPr>
            <a:r>
              <a:rPr lang="en-IN" sz="1600" dirty="0" smtClean="0"/>
              <a:t>The company under consideration is a </a:t>
            </a:r>
            <a:r>
              <a:rPr lang="en-IN" sz="1600" b="1" dirty="0" smtClean="0"/>
              <a:t>consumer finance company</a:t>
            </a:r>
            <a:r>
              <a:rPr lang="en-IN" sz="1600" dirty="0" smtClean="0"/>
              <a:t> operating in </a:t>
            </a:r>
            <a:r>
              <a:rPr lang="en-IN" sz="1600" b="1" dirty="0" smtClean="0"/>
              <a:t>online loan marketplace</a:t>
            </a:r>
            <a:endParaRPr lang="en-IN" sz="1600" dirty="0" smtClean="0"/>
          </a:p>
          <a:p>
            <a:pPr marL="631825" lvl="1" indent="-273050">
              <a:lnSpc>
                <a:spcPct val="150000"/>
              </a:lnSpc>
              <a:buClr>
                <a:srgbClr val="C00000"/>
              </a:buClr>
              <a:buFont typeface="Wingdings" pitchFamily="2" charset="2"/>
              <a:buChar char="Ø"/>
            </a:pPr>
            <a:r>
              <a:rPr lang="en-IN" sz="1600" dirty="0" smtClean="0"/>
              <a:t>It </a:t>
            </a:r>
            <a:r>
              <a:rPr lang="en-US" sz="1600" dirty="0" smtClean="0"/>
              <a:t>facilitating personal loans, business loans, and financing of medical procedures</a:t>
            </a:r>
          </a:p>
          <a:p>
            <a:pPr marL="631825" lvl="1" indent="-273050">
              <a:lnSpc>
                <a:spcPct val="150000"/>
              </a:lnSpc>
              <a:buClr>
                <a:srgbClr val="C00000"/>
              </a:buClr>
              <a:buFont typeface="Wingdings" pitchFamily="2" charset="2"/>
              <a:buChar char="Ø"/>
            </a:pPr>
            <a:r>
              <a:rPr lang="en-IN" sz="1600" dirty="0" smtClean="0"/>
              <a:t>There are risks associated with the company’s decision on loan approval: </a:t>
            </a:r>
          </a:p>
          <a:p>
            <a:pPr marL="1089025" lvl="2" indent="-273050">
              <a:lnSpc>
                <a:spcPct val="150000"/>
              </a:lnSpc>
              <a:buClr>
                <a:srgbClr val="C00000"/>
              </a:buClr>
              <a:buFont typeface="Wingdings" pitchFamily="2" charset="2"/>
              <a:buChar char="§"/>
            </a:pPr>
            <a:r>
              <a:rPr lang="en-IN" sz="1200" dirty="0" smtClean="0"/>
              <a:t>Not approving the loan for an applicant, who is </a:t>
            </a:r>
            <a:r>
              <a:rPr lang="en-IN" sz="1200" u="sng" dirty="0" smtClean="0"/>
              <a:t>likely to repay the loan</a:t>
            </a:r>
          </a:p>
          <a:p>
            <a:pPr marL="1089025" lvl="2" indent="-273050">
              <a:lnSpc>
                <a:spcPct val="150000"/>
              </a:lnSpc>
              <a:buClr>
                <a:srgbClr val="C00000"/>
              </a:buClr>
              <a:buFont typeface="Wingdings" pitchFamily="2" charset="2"/>
              <a:buChar char="§"/>
            </a:pPr>
            <a:r>
              <a:rPr lang="en-IN" sz="1200" dirty="0" smtClean="0"/>
              <a:t>Approving  loan for an applicant, who is </a:t>
            </a:r>
            <a:r>
              <a:rPr lang="en-IN" sz="1200" u="sng" dirty="0" smtClean="0"/>
              <a:t>not likely to repay the loan</a:t>
            </a:r>
          </a:p>
          <a:p>
            <a:pPr marL="0" indent="0">
              <a:lnSpc>
                <a:spcPct val="150000"/>
              </a:lnSpc>
              <a:buClr>
                <a:srgbClr val="FF0000"/>
              </a:buClr>
              <a:buFont typeface="Wingdings" pitchFamily="2" charset="2"/>
              <a:buChar char="v"/>
            </a:pPr>
            <a:r>
              <a:rPr lang="en-IN" sz="2000" dirty="0" smtClean="0"/>
              <a:t> Problem statement: </a:t>
            </a:r>
          </a:p>
          <a:p>
            <a:pPr marL="631825" lvl="1" indent="-273050">
              <a:lnSpc>
                <a:spcPct val="150000"/>
              </a:lnSpc>
              <a:buClr>
                <a:srgbClr val="C00000"/>
              </a:buClr>
              <a:buFont typeface="Wingdings" pitchFamily="2" charset="2"/>
              <a:buChar char="Ø"/>
            </a:pPr>
            <a:r>
              <a:rPr lang="en-IN" sz="1600" dirty="0" smtClean="0"/>
              <a:t>This </a:t>
            </a:r>
            <a:r>
              <a:rPr lang="en-IN" sz="1600" b="1" dirty="0" smtClean="0"/>
              <a:t>risk of financial loss (credit loss)</a:t>
            </a:r>
            <a:r>
              <a:rPr lang="en-IN" sz="1600" dirty="0" smtClean="0"/>
              <a:t> is largely due to borrowers who default </a:t>
            </a:r>
            <a:r>
              <a:rPr lang="en-IN" sz="1600" b="1" dirty="0" smtClean="0"/>
              <a:t>(“charged-off”)</a:t>
            </a:r>
          </a:p>
          <a:p>
            <a:pPr marL="0" indent="0">
              <a:lnSpc>
                <a:spcPct val="150000"/>
              </a:lnSpc>
              <a:buClr>
                <a:srgbClr val="FF0000"/>
              </a:buClr>
              <a:buFont typeface="Wingdings" pitchFamily="2" charset="2"/>
              <a:buChar char="v"/>
            </a:pPr>
            <a:r>
              <a:rPr lang="en-IN" sz="2000" dirty="0" smtClean="0"/>
              <a:t> Business Objective: </a:t>
            </a:r>
            <a:endParaRPr lang="en-US" sz="2000" dirty="0" smtClean="0"/>
          </a:p>
          <a:p>
            <a:pPr marL="631825" lvl="1" indent="-273050">
              <a:lnSpc>
                <a:spcPct val="150000"/>
              </a:lnSpc>
              <a:buClr>
                <a:srgbClr val="C00000"/>
              </a:buClr>
              <a:buFont typeface="Wingdings" pitchFamily="2" charset="2"/>
              <a:buChar char="Ø"/>
            </a:pPr>
            <a:r>
              <a:rPr lang="en-US" sz="1600" dirty="0" smtClean="0"/>
              <a:t>To understand the driving factors which are </a:t>
            </a:r>
            <a:r>
              <a:rPr lang="en-US" sz="1600" b="1" dirty="0" smtClean="0"/>
              <a:t>strong indicators of loan default </a:t>
            </a:r>
            <a:r>
              <a:rPr lang="en-US" sz="1600" dirty="0" smtClean="0"/>
              <a:t>&amp; minimize credit loss</a:t>
            </a:r>
            <a:r>
              <a:rPr lang="en-US" sz="1600" b="1" dirty="0" smtClean="0"/>
              <a:t>, </a:t>
            </a:r>
            <a:r>
              <a:rPr lang="en-US" sz="1600" dirty="0" smtClean="0"/>
              <a:t>which can be utilized for portfolio and risk assessment</a:t>
            </a:r>
          </a:p>
        </p:txBody>
      </p:sp>
      <p:sp>
        <p:nvSpPr>
          <p:cNvPr id="8" name="Title 1"/>
          <p:cNvSpPr>
            <a:spLocks noGrp="1"/>
          </p:cNvSpPr>
          <p:nvPr>
            <p:ph type="title"/>
          </p:nvPr>
        </p:nvSpPr>
        <p:spPr>
          <a:xfrm>
            <a:off x="1136469" y="41350"/>
            <a:ext cx="9313817" cy="856138"/>
          </a:xfrm>
        </p:spPr>
        <p:txBody>
          <a:bodyPr/>
          <a:lstStyle/>
          <a:p>
            <a:r>
              <a:rPr lang="en-IN" dirty="0"/>
              <a:t> </a:t>
            </a:r>
            <a:r>
              <a:rPr lang="en-IN" sz="2800" b="1" dirty="0" smtClean="0">
                <a:solidFill>
                  <a:srgbClr val="C00000"/>
                </a:solidFill>
              </a:rPr>
              <a:t>Business objective and problem statement</a:t>
            </a:r>
            <a:endParaRPr lang="en-IN" sz="2800" b="1" dirty="0">
              <a:solidFill>
                <a:srgbClr val="C00000"/>
              </a:solidFill>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47800"/>
            <a:ext cx="11168742" cy="5105400"/>
          </a:xfrm>
        </p:spPr>
        <p:txBody>
          <a:bodyPr>
            <a:normAutofit fontScale="92500"/>
          </a:bodyPr>
          <a:lstStyle/>
          <a:p>
            <a:pPr marL="0" indent="0">
              <a:lnSpc>
                <a:spcPct val="150000"/>
              </a:lnSpc>
              <a:buClr>
                <a:srgbClr val="FF0000"/>
              </a:buClr>
              <a:buFont typeface="Wingdings" pitchFamily="2" charset="2"/>
              <a:buChar char="v"/>
            </a:pPr>
            <a:r>
              <a:rPr lang="en-IN" sz="2000" dirty="0" smtClean="0"/>
              <a:t> Goal of Data analysis: </a:t>
            </a:r>
            <a:endParaRPr lang="en-US" sz="2000" dirty="0" smtClean="0"/>
          </a:p>
          <a:p>
            <a:pPr marL="631825" lvl="1" indent="-273050">
              <a:lnSpc>
                <a:spcPct val="150000"/>
              </a:lnSpc>
              <a:buClr>
                <a:srgbClr val="C00000"/>
              </a:buClr>
              <a:buFont typeface="Wingdings" pitchFamily="2" charset="2"/>
              <a:buChar char="Ø"/>
            </a:pPr>
            <a:r>
              <a:rPr lang="en-US" sz="1600" dirty="0" smtClean="0"/>
              <a:t>To analyze the complete loan data for all loans issued through the time period 2007 to 2011, clean the data for any quality issues, create new variables, conduct exploratory data analysis to identify variables </a:t>
            </a:r>
            <a:r>
              <a:rPr lang="en-US" sz="1600" dirty="0" smtClean="0"/>
              <a:t>which </a:t>
            </a:r>
            <a:r>
              <a:rPr lang="en-US" sz="1600" dirty="0"/>
              <a:t>indicate if a person is likely to default, which may be used for taking actions such as denying the loan, reducing the amount of loan, lending (to risky applicants) at a higher interest rate, etc.</a:t>
            </a:r>
            <a:endParaRPr lang="en-US" sz="1600" dirty="0" smtClean="0"/>
          </a:p>
          <a:p>
            <a:pPr marL="0" lvl="0" indent="0">
              <a:lnSpc>
                <a:spcPct val="150000"/>
              </a:lnSpc>
              <a:buClr>
                <a:srgbClr val="FF0000"/>
              </a:buClr>
              <a:buFont typeface="Wingdings" pitchFamily="2" charset="2"/>
              <a:buChar char="v"/>
            </a:pPr>
            <a:r>
              <a:rPr lang="en-IN" sz="2000" dirty="0" smtClean="0">
                <a:solidFill>
                  <a:prstClr val="black"/>
                </a:solidFill>
              </a:rPr>
              <a:t> Step-by-step approach: </a:t>
            </a:r>
          </a:p>
          <a:p>
            <a:pPr marL="971550" lvl="1" indent="-514350">
              <a:lnSpc>
                <a:spcPct val="150000"/>
              </a:lnSpc>
              <a:buClr>
                <a:srgbClr val="FF0000"/>
              </a:buClr>
              <a:buFont typeface="+mj-lt"/>
              <a:buAutoNum type="romanUcPeriod"/>
            </a:pPr>
            <a:r>
              <a:rPr lang="en-IN" sz="1400" dirty="0" smtClean="0">
                <a:solidFill>
                  <a:prstClr val="black"/>
                </a:solidFill>
              </a:rPr>
              <a:t>Data understanding</a:t>
            </a:r>
          </a:p>
          <a:p>
            <a:pPr marL="971550" lvl="1" indent="-514350">
              <a:lnSpc>
                <a:spcPct val="150000"/>
              </a:lnSpc>
              <a:buClr>
                <a:srgbClr val="FF0000"/>
              </a:buClr>
              <a:buFont typeface="+mj-lt"/>
              <a:buAutoNum type="romanUcPeriod"/>
            </a:pPr>
            <a:r>
              <a:rPr lang="en-IN" sz="1400" dirty="0" smtClean="0">
                <a:solidFill>
                  <a:prstClr val="black"/>
                </a:solidFill>
              </a:rPr>
              <a:t>Data cleaning</a:t>
            </a:r>
          </a:p>
          <a:p>
            <a:pPr marL="971550" lvl="1" indent="-514350">
              <a:lnSpc>
                <a:spcPct val="150000"/>
              </a:lnSpc>
              <a:buClr>
                <a:srgbClr val="FF0000"/>
              </a:buClr>
              <a:buFont typeface="+mj-lt"/>
              <a:buAutoNum type="romanUcPeriod"/>
            </a:pPr>
            <a:r>
              <a:rPr lang="en-IN" sz="1400" dirty="0" smtClean="0">
                <a:solidFill>
                  <a:prstClr val="black"/>
                </a:solidFill>
              </a:rPr>
              <a:t>Univariate analysis: </a:t>
            </a:r>
            <a:r>
              <a:rPr lang="en-US" sz="1400" dirty="0" smtClean="0">
                <a:solidFill>
                  <a:prstClr val="black"/>
                </a:solidFill>
              </a:rPr>
              <a:t>Since the </a:t>
            </a:r>
            <a:r>
              <a:rPr lang="en-US" sz="1400" dirty="0" smtClean="0">
                <a:solidFill>
                  <a:prstClr val="black"/>
                </a:solidFill>
              </a:rPr>
              <a:t>analysis </a:t>
            </a:r>
            <a:r>
              <a:rPr lang="en-US" sz="1400" dirty="0" smtClean="0">
                <a:solidFill>
                  <a:prstClr val="black"/>
                </a:solidFill>
              </a:rPr>
              <a:t>has to be done with respect to loan status, </a:t>
            </a:r>
            <a:r>
              <a:rPr lang="en-US" sz="1400" dirty="0" smtClean="0">
                <a:solidFill>
                  <a:prstClr val="black"/>
                </a:solidFill>
              </a:rPr>
              <a:t>univariate</a:t>
            </a:r>
            <a:r>
              <a:rPr lang="en-US" sz="1400" dirty="0" smtClean="0">
                <a:solidFill>
                  <a:prstClr val="black"/>
                </a:solidFill>
              </a:rPr>
              <a:t> analysis done to find the segregation on the columns that have potential to affect the analysis</a:t>
            </a:r>
          </a:p>
          <a:p>
            <a:pPr marL="971550" lvl="1" indent="-514350">
              <a:lnSpc>
                <a:spcPct val="150000"/>
              </a:lnSpc>
              <a:buClr>
                <a:srgbClr val="FF0000"/>
              </a:buClr>
              <a:buFont typeface="+mj-lt"/>
              <a:buAutoNum type="romanUcPeriod"/>
            </a:pPr>
            <a:r>
              <a:rPr lang="en-IN" sz="1400" dirty="0" smtClean="0">
                <a:solidFill>
                  <a:prstClr val="black"/>
                </a:solidFill>
              </a:rPr>
              <a:t>Outlier treatment for probable columns (where mean median is significantly different) using box plots </a:t>
            </a:r>
          </a:p>
          <a:p>
            <a:pPr marL="971550" lvl="1" indent="-514350">
              <a:lnSpc>
                <a:spcPct val="150000"/>
              </a:lnSpc>
              <a:buClr>
                <a:srgbClr val="FF0000"/>
              </a:buClr>
              <a:buFont typeface="+mj-lt"/>
              <a:buAutoNum type="romanUcPeriod"/>
            </a:pPr>
            <a:r>
              <a:rPr lang="en-IN" sz="1400" dirty="0" smtClean="0">
                <a:solidFill>
                  <a:prstClr val="black"/>
                </a:solidFill>
              </a:rPr>
              <a:t>Correlation of all numerical variables using </a:t>
            </a:r>
            <a:r>
              <a:rPr lang="en-IN" sz="1400" dirty="0" smtClean="0">
                <a:solidFill>
                  <a:prstClr val="black"/>
                </a:solidFill>
              </a:rPr>
              <a:t>Heatmap</a:t>
            </a:r>
            <a:r>
              <a:rPr lang="en-IN" sz="1400" dirty="0" smtClean="0">
                <a:solidFill>
                  <a:prstClr val="black"/>
                </a:solidFill>
              </a:rPr>
              <a:t> to remove highly correlated variables, i.e., just keep 1 of the strongly correlated variables</a:t>
            </a:r>
          </a:p>
          <a:p>
            <a:pPr marL="971550" lvl="1" indent="-514350">
              <a:lnSpc>
                <a:spcPct val="150000"/>
              </a:lnSpc>
              <a:buClr>
                <a:srgbClr val="FF0000"/>
              </a:buClr>
              <a:buFont typeface="+mj-lt"/>
              <a:buAutoNum type="romanUcPeriod"/>
            </a:pPr>
            <a:r>
              <a:rPr lang="en-IN" sz="1400" dirty="0" smtClean="0">
                <a:solidFill>
                  <a:prstClr val="black"/>
                </a:solidFill>
              </a:rPr>
              <a:t>Bivariate analysis to understand the relation of various attributes with loan status to identify the key drivers</a:t>
            </a:r>
            <a:endParaRPr lang="en-US" sz="1400" dirty="0" smtClean="0">
              <a:solidFill>
                <a:prstClr val="black"/>
              </a:solidFill>
            </a:endParaRPr>
          </a:p>
          <a:p>
            <a:pPr marL="631825" lvl="1" indent="-273050">
              <a:lnSpc>
                <a:spcPct val="150000"/>
              </a:lnSpc>
              <a:buClr>
                <a:srgbClr val="C00000"/>
              </a:buClr>
              <a:buFont typeface="Wingdings" pitchFamily="2" charset="2"/>
              <a:buChar char="Ø"/>
            </a:pPr>
            <a:endParaRPr lang="en-US" sz="1600" dirty="0" smtClean="0"/>
          </a:p>
        </p:txBody>
      </p:sp>
      <p:sp>
        <p:nvSpPr>
          <p:cNvPr id="8" name="Title 1"/>
          <p:cNvSpPr>
            <a:spLocks noGrp="1"/>
          </p:cNvSpPr>
          <p:nvPr>
            <p:ph type="title"/>
          </p:nvPr>
        </p:nvSpPr>
        <p:spPr>
          <a:xfrm>
            <a:off x="1136469" y="41350"/>
            <a:ext cx="9313817" cy="856138"/>
          </a:xfrm>
        </p:spPr>
        <p:txBody>
          <a:bodyPr/>
          <a:lstStyle/>
          <a:p>
            <a:r>
              <a:rPr lang="en-IN" dirty="0"/>
              <a:t> </a:t>
            </a:r>
            <a:r>
              <a:rPr lang="en-IN" sz="2800" b="1" dirty="0" smtClean="0">
                <a:solidFill>
                  <a:srgbClr val="C00000"/>
                </a:solidFill>
              </a:rPr>
              <a:t>Goal of data analysis and approach</a:t>
            </a:r>
            <a:endParaRPr lang="en-IN" sz="2800" b="1" dirty="0">
              <a:solidFill>
                <a:srgbClr val="C00000"/>
              </a:solidFill>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377" y="1419496"/>
            <a:ext cx="11168742" cy="5016929"/>
          </a:xfrm>
        </p:spPr>
        <p:txBody>
          <a:bodyPr>
            <a:normAutofit lnSpcReduction="10000"/>
          </a:bodyPr>
          <a:lstStyle/>
          <a:p>
            <a:pPr marL="271463" indent="-271463">
              <a:lnSpc>
                <a:spcPct val="150000"/>
              </a:lnSpc>
              <a:buClr>
                <a:srgbClr val="FF0000"/>
              </a:buClr>
              <a:buFont typeface="Wingdings" pitchFamily="2" charset="2"/>
              <a:buChar char="Ø"/>
            </a:pPr>
            <a:r>
              <a:rPr lang="en-IN" sz="1600" b="1" dirty="0" smtClean="0"/>
              <a:t>Original data set </a:t>
            </a:r>
            <a:r>
              <a:rPr lang="en-IN" sz="1600" dirty="0" smtClean="0"/>
              <a:t>contains information about </a:t>
            </a:r>
            <a:r>
              <a:rPr lang="en-IN" sz="1600" b="1" dirty="0" smtClean="0"/>
              <a:t>39,717 applicants </a:t>
            </a:r>
            <a:r>
              <a:rPr lang="en-IN" sz="1600" dirty="0" smtClean="0"/>
              <a:t>who have been issued loans by the company</a:t>
            </a:r>
          </a:p>
          <a:p>
            <a:pPr marL="271463" indent="-271463">
              <a:lnSpc>
                <a:spcPct val="150000"/>
              </a:lnSpc>
              <a:buClr>
                <a:srgbClr val="FF0000"/>
              </a:buClr>
              <a:buFont typeface="Wingdings" pitchFamily="2" charset="2"/>
              <a:buChar char="Ø"/>
            </a:pPr>
            <a:r>
              <a:rPr lang="en-IN" sz="1600" dirty="0" smtClean="0"/>
              <a:t>Various </a:t>
            </a:r>
            <a:r>
              <a:rPr lang="en-IN" sz="1600" b="1" dirty="0" smtClean="0"/>
              <a:t>consumer attributes </a:t>
            </a:r>
            <a:r>
              <a:rPr lang="en-IN" sz="1600" dirty="0" smtClean="0"/>
              <a:t>and </a:t>
            </a:r>
            <a:r>
              <a:rPr lang="en-IN" sz="1600" b="1" dirty="0" smtClean="0"/>
              <a:t>loan attributes</a:t>
            </a:r>
            <a:r>
              <a:rPr lang="en-IN" sz="1600" dirty="0" smtClean="0"/>
              <a:t> are spread across 111 columns</a:t>
            </a:r>
          </a:p>
          <a:p>
            <a:pPr marL="271463" indent="-271463">
              <a:lnSpc>
                <a:spcPct val="150000"/>
              </a:lnSpc>
              <a:buClr>
                <a:srgbClr val="FF0000"/>
              </a:buClr>
              <a:buFont typeface="Wingdings" pitchFamily="2" charset="2"/>
              <a:buChar char="Ø"/>
            </a:pPr>
            <a:r>
              <a:rPr lang="en-IN" sz="1600" dirty="0" smtClean="0"/>
              <a:t>Loans are broadly classified into the 3 categories based on their status: </a:t>
            </a:r>
            <a:r>
              <a:rPr lang="en-US" sz="1600" b="1" dirty="0" smtClean="0"/>
              <a:t>Fully paid</a:t>
            </a:r>
            <a:r>
              <a:rPr lang="en-US" sz="1600" dirty="0" smtClean="0"/>
              <a:t>, </a:t>
            </a:r>
            <a:r>
              <a:rPr lang="en-US" sz="1600" b="1" dirty="0" smtClean="0"/>
              <a:t>Current</a:t>
            </a:r>
            <a:r>
              <a:rPr lang="en-US" sz="1600" dirty="0" smtClean="0"/>
              <a:t>, </a:t>
            </a:r>
            <a:r>
              <a:rPr lang="en-US" sz="1600" b="1" dirty="0" smtClean="0"/>
              <a:t>Charged-off</a:t>
            </a:r>
          </a:p>
          <a:p>
            <a:pPr marL="271463" indent="-271463">
              <a:lnSpc>
                <a:spcPct val="150000"/>
              </a:lnSpc>
              <a:buClr>
                <a:srgbClr val="FF0000"/>
              </a:buClr>
              <a:buFont typeface="Wingdings" pitchFamily="2" charset="2"/>
              <a:buChar char="Ø"/>
            </a:pPr>
            <a:r>
              <a:rPr lang="en-IN" sz="1600" dirty="0" smtClean="0"/>
              <a:t>Post </a:t>
            </a:r>
            <a:r>
              <a:rPr lang="en-IN" sz="1600" b="1" dirty="0" smtClean="0"/>
              <a:t>Data cleaning</a:t>
            </a:r>
            <a:r>
              <a:rPr lang="en-IN" sz="1600" dirty="0" smtClean="0"/>
              <a:t> exercise </a:t>
            </a:r>
          </a:p>
          <a:p>
            <a:pPr marL="728663" lvl="1" indent="-271463">
              <a:lnSpc>
                <a:spcPct val="150000"/>
              </a:lnSpc>
              <a:buClr>
                <a:srgbClr val="FF0000"/>
              </a:buClr>
              <a:buFont typeface="Wingdings" pitchFamily="2" charset="2"/>
              <a:buChar char="q"/>
            </a:pPr>
            <a:r>
              <a:rPr lang="en-IN" sz="1200" b="1" dirty="0" smtClean="0"/>
              <a:t>70 columns dropped </a:t>
            </a:r>
            <a:r>
              <a:rPr lang="en-IN" sz="1200" dirty="0" smtClean="0"/>
              <a:t>for analysis:</a:t>
            </a:r>
          </a:p>
          <a:p>
            <a:pPr marL="1185863" lvl="2" indent="-271463">
              <a:lnSpc>
                <a:spcPct val="150000"/>
              </a:lnSpc>
              <a:buClr>
                <a:srgbClr val="FF0000"/>
              </a:buClr>
              <a:buFont typeface="Courier New" pitchFamily="49" charset="0"/>
              <a:buChar char="o"/>
            </a:pPr>
            <a:r>
              <a:rPr lang="en-IN" sz="1100" b="1" dirty="0" smtClean="0"/>
              <a:t>54</a:t>
            </a:r>
            <a:r>
              <a:rPr lang="en-IN" sz="1100" dirty="0" smtClean="0"/>
              <a:t> columns </a:t>
            </a:r>
            <a:r>
              <a:rPr lang="en-US" sz="1100" dirty="0" smtClean="0"/>
              <a:t>with 100% null values dropped</a:t>
            </a:r>
          </a:p>
          <a:p>
            <a:pPr marL="1185863" lvl="2" indent="-271463">
              <a:lnSpc>
                <a:spcPct val="150000"/>
              </a:lnSpc>
              <a:buClr>
                <a:srgbClr val="FF0000"/>
              </a:buClr>
              <a:buFont typeface="Courier New" pitchFamily="49" charset="0"/>
              <a:buChar char="o"/>
            </a:pPr>
            <a:r>
              <a:rPr lang="en-IN" sz="1100" b="1" dirty="0" smtClean="0"/>
              <a:t>5 </a:t>
            </a:r>
            <a:r>
              <a:rPr lang="en-IN" sz="1100" dirty="0" smtClean="0"/>
              <a:t>columns with &gt; 5% null values dropped and not relevant for analysis basis understanding from metadata</a:t>
            </a:r>
          </a:p>
          <a:p>
            <a:pPr marL="1185863" lvl="2" indent="-271463">
              <a:lnSpc>
                <a:spcPct val="150000"/>
              </a:lnSpc>
              <a:buClr>
                <a:srgbClr val="FF0000"/>
              </a:buClr>
              <a:buFont typeface="Courier New" pitchFamily="49" charset="0"/>
              <a:buChar char="o"/>
            </a:pPr>
            <a:r>
              <a:rPr lang="en-IN" sz="1100" b="1" dirty="0" smtClean="0"/>
              <a:t>9</a:t>
            </a:r>
            <a:r>
              <a:rPr lang="en-IN" sz="1100" dirty="0" smtClean="0"/>
              <a:t> columns with single unique values dropped, as they don’t provide any useful information for analysis</a:t>
            </a:r>
          </a:p>
          <a:p>
            <a:pPr marL="1185863" lvl="2" indent="-271463">
              <a:lnSpc>
                <a:spcPct val="150000"/>
              </a:lnSpc>
              <a:buClr>
                <a:srgbClr val="FF0000"/>
              </a:buClr>
              <a:buFont typeface="Courier New" pitchFamily="49" charset="0"/>
              <a:buChar char="o"/>
            </a:pPr>
            <a:r>
              <a:rPr lang="en-IN" sz="1100" b="1" dirty="0" smtClean="0"/>
              <a:t>2</a:t>
            </a:r>
            <a:r>
              <a:rPr lang="en-IN" sz="1100" dirty="0" smtClean="0"/>
              <a:t> columns (‘</a:t>
            </a:r>
            <a:r>
              <a:rPr lang="en-IN" sz="1100" dirty="0" smtClean="0"/>
              <a:t>url</a:t>
            </a:r>
            <a:r>
              <a:rPr lang="en-IN" sz="1100" dirty="0" smtClean="0"/>
              <a:t>’ and ‘title’) removed a there are multiple unique values in these columns and may not throw any meaningful insights</a:t>
            </a:r>
          </a:p>
          <a:p>
            <a:pPr marL="728663" lvl="1" indent="-271463">
              <a:lnSpc>
                <a:spcPct val="150000"/>
              </a:lnSpc>
              <a:buClr>
                <a:srgbClr val="FF0000"/>
              </a:buClr>
              <a:buFont typeface="Wingdings" pitchFamily="2" charset="2"/>
              <a:buChar char="q"/>
            </a:pPr>
            <a:r>
              <a:rPr lang="en-IN" sz="1200" dirty="0" smtClean="0">
                <a:solidFill>
                  <a:prstClr val="black"/>
                </a:solidFill>
              </a:rPr>
              <a:t>4 columns with &lt; 2% null values neither removed  nor imputed as they won’t make significant impact on analysis</a:t>
            </a:r>
          </a:p>
          <a:p>
            <a:pPr marL="728663" lvl="1" indent="-271463">
              <a:lnSpc>
                <a:spcPct val="150000"/>
              </a:lnSpc>
              <a:buClr>
                <a:srgbClr val="FF0000"/>
              </a:buClr>
              <a:buFont typeface="Wingdings" pitchFamily="2" charset="2"/>
              <a:buChar char="q"/>
            </a:pPr>
            <a:r>
              <a:rPr lang="en-IN" sz="1200" b="1" dirty="0" smtClean="0">
                <a:solidFill>
                  <a:prstClr val="black"/>
                </a:solidFill>
              </a:rPr>
              <a:t>Changed the data type </a:t>
            </a:r>
            <a:r>
              <a:rPr lang="en-IN" sz="1200" dirty="0" smtClean="0">
                <a:solidFill>
                  <a:prstClr val="black"/>
                </a:solidFill>
              </a:rPr>
              <a:t>to suit our analysis: </a:t>
            </a:r>
          </a:p>
          <a:p>
            <a:pPr marL="1185863" lvl="2" indent="-271463">
              <a:lnSpc>
                <a:spcPct val="150000"/>
              </a:lnSpc>
              <a:buClr>
                <a:srgbClr val="FF0000"/>
              </a:buClr>
              <a:buFont typeface="Courier New" pitchFamily="49" charset="0"/>
              <a:buChar char="o"/>
            </a:pPr>
            <a:r>
              <a:rPr lang="en-IN" sz="1100" dirty="0" smtClean="0"/>
              <a:t>date related columns converted into </a:t>
            </a:r>
            <a:r>
              <a:rPr lang="en-IN" sz="1100" dirty="0" smtClean="0"/>
              <a:t>datetime</a:t>
            </a:r>
            <a:r>
              <a:rPr lang="en-IN" sz="1100" dirty="0" smtClean="0"/>
              <a:t> format, </a:t>
            </a:r>
          </a:p>
          <a:p>
            <a:pPr marL="1185863" lvl="2" indent="-271463">
              <a:lnSpc>
                <a:spcPct val="150000"/>
              </a:lnSpc>
              <a:buClr>
                <a:srgbClr val="FF0000"/>
              </a:buClr>
              <a:buFont typeface="Courier New" pitchFamily="49" charset="0"/>
              <a:buChar char="o"/>
            </a:pPr>
            <a:r>
              <a:rPr lang="en-IN" sz="1100" dirty="0" smtClean="0"/>
              <a:t>suffixes like ‘months’, ‘years’ removed from ‘term’ and ‘</a:t>
            </a:r>
            <a:r>
              <a:rPr lang="en-IN" sz="1100" dirty="0" smtClean="0"/>
              <a:t>emp_length</a:t>
            </a:r>
            <a:r>
              <a:rPr lang="en-IN" sz="1100" dirty="0" smtClean="0"/>
              <a:t>’</a:t>
            </a:r>
          </a:p>
          <a:p>
            <a:pPr marL="1185863" lvl="2" indent="-271463">
              <a:lnSpc>
                <a:spcPct val="150000"/>
              </a:lnSpc>
              <a:buClr>
                <a:srgbClr val="FF0000"/>
              </a:buClr>
              <a:buFont typeface="Courier New" pitchFamily="49" charset="0"/>
              <a:buChar char="o"/>
            </a:pPr>
            <a:r>
              <a:rPr lang="en-IN" sz="1100" dirty="0" smtClean="0"/>
              <a:t>Similarly, “%” suffix  removed from  ‘</a:t>
            </a:r>
            <a:r>
              <a:rPr lang="en-IN" sz="1100" dirty="0" smtClean="0"/>
              <a:t>int_rate</a:t>
            </a:r>
            <a:r>
              <a:rPr lang="en-IN" sz="1100" dirty="0" smtClean="0"/>
              <a:t>’, ‘</a:t>
            </a:r>
            <a:r>
              <a:rPr lang="en-IN" sz="1100" dirty="0" smtClean="0"/>
              <a:t>dti</a:t>
            </a:r>
            <a:r>
              <a:rPr lang="en-IN" sz="1100" dirty="0" smtClean="0"/>
              <a:t>’, ‘</a:t>
            </a:r>
            <a:r>
              <a:rPr lang="en-IN" sz="1100" dirty="0" smtClean="0"/>
              <a:t>revol_util</a:t>
            </a:r>
            <a:r>
              <a:rPr lang="en-IN" sz="1100" dirty="0" smtClean="0"/>
              <a:t>’ etc.</a:t>
            </a:r>
          </a:p>
          <a:p>
            <a:pPr marL="728663" lvl="1" indent="-271463">
              <a:lnSpc>
                <a:spcPct val="150000"/>
              </a:lnSpc>
              <a:buClr>
                <a:srgbClr val="FF0000"/>
              </a:buClr>
              <a:buFont typeface="Courier New" pitchFamily="49" charset="0"/>
              <a:buChar char="o"/>
            </a:pPr>
            <a:endParaRPr lang="en-IN" sz="1200" dirty="0" smtClean="0"/>
          </a:p>
          <a:p>
            <a:pPr marL="1185863" lvl="2" indent="-271463">
              <a:lnSpc>
                <a:spcPct val="150000"/>
              </a:lnSpc>
              <a:buClr>
                <a:srgbClr val="FF0000"/>
              </a:buClr>
              <a:buFont typeface="Courier New" pitchFamily="49" charset="0"/>
              <a:buChar char="o"/>
            </a:pPr>
            <a:endParaRPr lang="en-IN" sz="800" dirty="0" smtClean="0"/>
          </a:p>
          <a:p>
            <a:pPr marL="271463" indent="-271463">
              <a:lnSpc>
                <a:spcPct val="150000"/>
              </a:lnSpc>
              <a:buClr>
                <a:srgbClr val="FF0000"/>
              </a:buClr>
              <a:buFont typeface="Wingdings" pitchFamily="2" charset="2"/>
              <a:buChar char="Ø"/>
            </a:pPr>
            <a:endParaRPr lang="en-IN" sz="1600" dirty="0" smtClean="0"/>
          </a:p>
          <a:p>
            <a:pPr marL="0" indent="0">
              <a:lnSpc>
                <a:spcPct val="150000"/>
              </a:lnSpc>
              <a:buClr>
                <a:srgbClr val="FF0000"/>
              </a:buClr>
              <a:buFont typeface="Wingdings" pitchFamily="2" charset="2"/>
              <a:buChar char="v"/>
            </a:pPr>
            <a:endParaRPr lang="en-US" sz="1600" dirty="0" smtClean="0"/>
          </a:p>
        </p:txBody>
      </p:sp>
      <p:sp>
        <p:nvSpPr>
          <p:cNvPr id="8" name="Title 1"/>
          <p:cNvSpPr>
            <a:spLocks noGrp="1"/>
          </p:cNvSpPr>
          <p:nvPr>
            <p:ph type="title"/>
          </p:nvPr>
        </p:nvSpPr>
        <p:spPr>
          <a:xfrm>
            <a:off x="1136469" y="41350"/>
            <a:ext cx="9313817" cy="856138"/>
          </a:xfrm>
        </p:spPr>
        <p:txBody>
          <a:bodyPr/>
          <a:lstStyle/>
          <a:p>
            <a:r>
              <a:rPr lang="en-IN" sz="2800" b="1" dirty="0" smtClean="0">
                <a:solidFill>
                  <a:srgbClr val="C00000"/>
                </a:solidFill>
              </a:rPr>
              <a:t>Data understanding and key assumptions (1/2)</a:t>
            </a:r>
            <a:endParaRPr lang="en-IN" sz="2800" b="1" dirty="0">
              <a:solidFill>
                <a:srgbClr val="C00000"/>
              </a:solidFill>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377" y="1419497"/>
            <a:ext cx="11168742" cy="4578532"/>
          </a:xfrm>
        </p:spPr>
        <p:txBody>
          <a:bodyPr>
            <a:normAutofit fontScale="92500" lnSpcReduction="10000"/>
          </a:bodyPr>
          <a:lstStyle/>
          <a:p>
            <a:pPr marL="271463" indent="-271463">
              <a:lnSpc>
                <a:spcPct val="150000"/>
              </a:lnSpc>
              <a:buClr>
                <a:srgbClr val="FF0000"/>
              </a:buClr>
              <a:buFont typeface="Wingdings" pitchFamily="2" charset="2"/>
              <a:buChar char="Ø"/>
            </a:pPr>
            <a:r>
              <a:rPr lang="en-IN" sz="1600" dirty="0" smtClean="0"/>
              <a:t>Post </a:t>
            </a:r>
            <a:r>
              <a:rPr lang="en-IN" sz="1600" b="1" dirty="0" smtClean="0"/>
              <a:t>Outlier </a:t>
            </a:r>
            <a:r>
              <a:rPr lang="en-IN" sz="1600" b="1" dirty="0" smtClean="0"/>
              <a:t>treatment</a:t>
            </a:r>
            <a:endParaRPr lang="en-IN" sz="1600" dirty="0" smtClean="0"/>
          </a:p>
          <a:p>
            <a:pPr marL="728663" lvl="1" indent="-271463">
              <a:lnSpc>
                <a:spcPct val="150000"/>
              </a:lnSpc>
              <a:buClr>
                <a:srgbClr val="FF0000"/>
              </a:buClr>
              <a:buFont typeface="Wingdings" pitchFamily="2" charset="2"/>
              <a:buChar char="q"/>
            </a:pPr>
            <a:r>
              <a:rPr lang="en-IN" sz="1200" b="1" dirty="0" smtClean="0"/>
              <a:t>475 rows have been dropped</a:t>
            </a:r>
            <a:r>
              <a:rPr lang="en-IN" sz="1200" dirty="0" smtClean="0"/>
              <a:t>:</a:t>
            </a:r>
          </a:p>
          <a:p>
            <a:pPr marL="1185863" lvl="2" indent="-271463">
              <a:lnSpc>
                <a:spcPct val="150000"/>
              </a:lnSpc>
              <a:buClr>
                <a:srgbClr val="FF0000"/>
              </a:buClr>
              <a:buFont typeface="Courier New" pitchFamily="49" charset="0"/>
              <a:buChar char="o"/>
            </a:pPr>
            <a:r>
              <a:rPr lang="en-IN" sz="1100" b="1" dirty="0" smtClean="0"/>
              <a:t>398 </a:t>
            </a:r>
            <a:r>
              <a:rPr lang="en-IN" sz="1100" dirty="0" smtClean="0"/>
              <a:t>rows have been dropped  falling in&gt; 99 percentile of annual income</a:t>
            </a:r>
          </a:p>
          <a:p>
            <a:pPr marL="1185863" lvl="2" indent="-271463">
              <a:lnSpc>
                <a:spcPct val="150000"/>
              </a:lnSpc>
              <a:buClr>
                <a:srgbClr val="FF0000"/>
              </a:buClr>
              <a:buFont typeface="Courier New" pitchFamily="49" charset="0"/>
              <a:buChar char="o"/>
            </a:pPr>
            <a:r>
              <a:rPr lang="en-IN" sz="1100" b="1" dirty="0" smtClean="0"/>
              <a:t>77 </a:t>
            </a:r>
            <a:r>
              <a:rPr lang="en-IN" sz="1100" dirty="0" smtClean="0"/>
              <a:t>rows have been dropped  with interest rate &gt; 22.5%  (visible in box plot)</a:t>
            </a:r>
            <a:endParaRPr lang="en-IN" sz="1400" dirty="0" smtClean="0"/>
          </a:p>
          <a:p>
            <a:pPr marL="271463" indent="-271463">
              <a:lnSpc>
                <a:spcPct val="150000"/>
              </a:lnSpc>
              <a:buClr>
                <a:srgbClr val="FF0000"/>
              </a:buClr>
              <a:buFont typeface="Wingdings" pitchFamily="2" charset="2"/>
              <a:buChar char="Ø"/>
            </a:pPr>
            <a:r>
              <a:rPr lang="en-US" sz="1600" dirty="0" smtClean="0"/>
              <a:t>Further, </a:t>
            </a:r>
            <a:r>
              <a:rPr lang="en-US" sz="1600" b="1" dirty="0" smtClean="0"/>
              <a:t>7 columns removed</a:t>
            </a:r>
            <a:r>
              <a:rPr lang="en-US" sz="1600" dirty="0" smtClean="0"/>
              <a:t> as they are highly correlated with other variables- only 1 of the correlated values have been kept and others removed, as they won't be adding any value to our analysis. This has been established by creating a </a:t>
            </a:r>
            <a:r>
              <a:rPr lang="en-US" sz="1600" b="1" dirty="0" smtClean="0"/>
              <a:t>correlation matrix using </a:t>
            </a:r>
            <a:r>
              <a:rPr lang="en-US" sz="1600" b="1" dirty="0" smtClean="0"/>
              <a:t>Heatmap</a:t>
            </a:r>
            <a:endParaRPr lang="en-US" sz="1600" b="1" dirty="0" smtClean="0"/>
          </a:p>
          <a:p>
            <a:pPr marL="271463" indent="-271463">
              <a:lnSpc>
                <a:spcPct val="150000"/>
              </a:lnSpc>
              <a:buClr>
                <a:srgbClr val="FF0000"/>
              </a:buClr>
              <a:buFont typeface="Wingdings" pitchFamily="2" charset="2"/>
              <a:buChar char="Ø"/>
            </a:pPr>
            <a:r>
              <a:rPr lang="en-IN" sz="1600" b="1" dirty="0" smtClean="0"/>
              <a:t>Revised data set has 39242 rows and 34 columns</a:t>
            </a:r>
            <a:endParaRPr lang="en-US" sz="1600" b="1" dirty="0" smtClean="0"/>
          </a:p>
          <a:p>
            <a:pPr marL="271463" indent="-271463">
              <a:lnSpc>
                <a:spcPct val="150000"/>
              </a:lnSpc>
              <a:buClr>
                <a:srgbClr val="FF0000"/>
              </a:buClr>
              <a:buFont typeface="Wingdings" pitchFamily="2" charset="2"/>
              <a:buChar char="Ø"/>
            </a:pPr>
            <a:r>
              <a:rPr lang="en-IN" sz="1600" b="1" dirty="0" smtClean="0"/>
              <a:t>New variables </a:t>
            </a:r>
            <a:r>
              <a:rPr lang="en-IN" sz="1600" dirty="0" smtClean="0"/>
              <a:t>created</a:t>
            </a:r>
            <a:r>
              <a:rPr lang="en-IN" sz="1600" b="1" dirty="0" smtClean="0"/>
              <a:t> </a:t>
            </a:r>
            <a:r>
              <a:rPr lang="en-IN" sz="1600" dirty="0" smtClean="0"/>
              <a:t>for ease of analysis:</a:t>
            </a:r>
          </a:p>
          <a:p>
            <a:pPr marL="728663" lvl="1" indent="-271463">
              <a:lnSpc>
                <a:spcPct val="150000"/>
              </a:lnSpc>
              <a:buClr>
                <a:srgbClr val="FF0000"/>
              </a:buClr>
              <a:buFont typeface="Wingdings" pitchFamily="2" charset="2"/>
              <a:buChar char="q"/>
            </a:pPr>
            <a:r>
              <a:rPr lang="en-US" sz="1200" b="1" dirty="0" smtClean="0"/>
              <a:t>inc_category</a:t>
            </a:r>
            <a:r>
              <a:rPr lang="en-US" sz="1200" dirty="0" smtClean="0"/>
              <a:t> as low, medium, high category for annual income of borrower</a:t>
            </a:r>
          </a:p>
          <a:p>
            <a:pPr marL="728663" lvl="1" indent="-271463">
              <a:lnSpc>
                <a:spcPct val="150000"/>
              </a:lnSpc>
              <a:buClr>
                <a:srgbClr val="FF0000"/>
              </a:buClr>
              <a:buFont typeface="Wingdings" pitchFamily="2" charset="2"/>
              <a:buChar char="q"/>
            </a:pPr>
            <a:r>
              <a:rPr lang="en-US" sz="1200" b="1" dirty="0" smtClean="0"/>
              <a:t>dti_range</a:t>
            </a:r>
            <a:r>
              <a:rPr lang="en-US" sz="1200" dirty="0" smtClean="0"/>
              <a:t> as bins for debt-to-income ratio</a:t>
            </a:r>
          </a:p>
          <a:p>
            <a:pPr marL="728663" lvl="1" indent="-271463">
              <a:lnSpc>
                <a:spcPct val="150000"/>
              </a:lnSpc>
              <a:buClr>
                <a:srgbClr val="FF0000"/>
              </a:buClr>
              <a:buFont typeface="Wingdings" pitchFamily="2" charset="2"/>
              <a:buChar char="q"/>
            </a:pPr>
            <a:r>
              <a:rPr lang="en-US" sz="1200" b="1" dirty="0" smtClean="0"/>
              <a:t>revol_range</a:t>
            </a:r>
            <a:r>
              <a:rPr lang="en-US" sz="1200" b="1" dirty="0" smtClean="0"/>
              <a:t> </a:t>
            </a:r>
            <a:r>
              <a:rPr lang="en-US" sz="1200" dirty="0" smtClean="0"/>
              <a:t>as bins for credit utilization ratio</a:t>
            </a:r>
          </a:p>
          <a:p>
            <a:pPr marL="728663" lvl="1" indent="-271463">
              <a:lnSpc>
                <a:spcPct val="150000"/>
              </a:lnSpc>
              <a:buClr>
                <a:srgbClr val="FF0000"/>
              </a:buClr>
              <a:buFont typeface="Wingdings" pitchFamily="2" charset="2"/>
              <a:buChar char="q"/>
            </a:pPr>
            <a:r>
              <a:rPr lang="en-US" sz="1200" b="1" dirty="0" smtClean="0"/>
              <a:t>loan_amnt_range</a:t>
            </a:r>
            <a:r>
              <a:rPr lang="en-US" sz="1200" dirty="0" smtClean="0"/>
              <a:t> as bins for loan amount</a:t>
            </a:r>
          </a:p>
          <a:p>
            <a:pPr marL="728663" lvl="1" indent="-271463">
              <a:lnSpc>
                <a:spcPct val="150000"/>
              </a:lnSpc>
              <a:buClr>
                <a:srgbClr val="FF0000"/>
              </a:buClr>
              <a:buFont typeface="Wingdings" pitchFamily="2" charset="2"/>
              <a:buChar char="q"/>
            </a:pPr>
            <a:r>
              <a:rPr lang="en-US" sz="1200" b="1" dirty="0" smtClean="0">
                <a:solidFill>
                  <a:prstClr val="black"/>
                </a:solidFill>
              </a:rPr>
              <a:t>int_cat</a:t>
            </a:r>
            <a:r>
              <a:rPr lang="en-US" sz="1200" dirty="0" smtClean="0">
                <a:solidFill>
                  <a:prstClr val="black"/>
                </a:solidFill>
              </a:rPr>
              <a:t> as bins for interest rate</a:t>
            </a:r>
          </a:p>
          <a:p>
            <a:pPr marL="0" indent="0">
              <a:lnSpc>
                <a:spcPct val="150000"/>
              </a:lnSpc>
              <a:buClr>
                <a:srgbClr val="FF0000"/>
              </a:buClr>
              <a:buFont typeface="Wingdings" pitchFamily="2" charset="2"/>
              <a:buChar char="v"/>
            </a:pPr>
            <a:endParaRPr lang="en-US" sz="1600" dirty="0" smtClean="0"/>
          </a:p>
        </p:txBody>
      </p:sp>
      <p:sp>
        <p:nvSpPr>
          <p:cNvPr id="8" name="Title 1"/>
          <p:cNvSpPr>
            <a:spLocks noGrp="1"/>
          </p:cNvSpPr>
          <p:nvPr>
            <p:ph type="title"/>
          </p:nvPr>
        </p:nvSpPr>
        <p:spPr>
          <a:xfrm>
            <a:off x="1136469" y="41350"/>
            <a:ext cx="9313817" cy="856138"/>
          </a:xfrm>
        </p:spPr>
        <p:txBody>
          <a:bodyPr/>
          <a:lstStyle/>
          <a:p>
            <a:r>
              <a:rPr lang="en-IN" sz="2800" b="1" dirty="0" smtClean="0">
                <a:solidFill>
                  <a:srgbClr val="C00000"/>
                </a:solidFill>
              </a:rPr>
              <a:t>Data understanding and key assumptions (2/2)</a:t>
            </a:r>
            <a:endParaRPr lang="en-IN" sz="2800" b="1" dirty="0">
              <a:solidFill>
                <a:srgbClr val="C00000"/>
              </a:solidFill>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376" y="1419496"/>
            <a:ext cx="11514909" cy="5159433"/>
          </a:xfrm>
        </p:spPr>
        <p:txBody>
          <a:bodyPr>
            <a:normAutofit fontScale="77500" lnSpcReduction="20000"/>
          </a:bodyPr>
          <a:lstStyle/>
          <a:p>
            <a:pPr marL="271463" indent="-271463">
              <a:lnSpc>
                <a:spcPct val="150000"/>
              </a:lnSpc>
              <a:buClr>
                <a:srgbClr val="FF0000"/>
              </a:buClr>
              <a:buFont typeface="Wingdings" pitchFamily="2" charset="2"/>
              <a:buChar char="v"/>
            </a:pPr>
            <a:r>
              <a:rPr lang="en-IN" sz="2100" b="1" dirty="0" smtClean="0"/>
              <a:t>Consumer attributes</a:t>
            </a:r>
          </a:p>
          <a:p>
            <a:pPr marL="271463" indent="-271463">
              <a:lnSpc>
                <a:spcPct val="150000"/>
              </a:lnSpc>
              <a:buClr>
                <a:srgbClr val="FF0000"/>
              </a:buClr>
              <a:buFont typeface="Wingdings" pitchFamily="2" charset="2"/>
              <a:buChar char="Ø"/>
            </a:pPr>
            <a:r>
              <a:rPr lang="en-IN" sz="1600" dirty="0" smtClean="0">
                <a:solidFill>
                  <a:srgbClr val="0070C0"/>
                </a:solidFill>
              </a:rPr>
              <a:t>Id and member id</a:t>
            </a:r>
            <a:r>
              <a:rPr lang="en-IN" sz="1600" dirty="0" smtClean="0"/>
              <a:t> : They </a:t>
            </a:r>
            <a:r>
              <a:rPr lang="en-US" sz="1600" dirty="0" smtClean="0"/>
              <a:t>have unique values and anyone of them can be referred as unique identifier for every row</a:t>
            </a:r>
            <a:r>
              <a:rPr lang="en-IN" sz="1600" dirty="0" smtClean="0">
                <a:solidFill>
                  <a:srgbClr val="0070C0"/>
                </a:solidFill>
              </a:rPr>
              <a:t> </a:t>
            </a:r>
          </a:p>
          <a:p>
            <a:pPr marL="271463" indent="-271463">
              <a:lnSpc>
                <a:spcPct val="150000"/>
              </a:lnSpc>
              <a:buClr>
                <a:srgbClr val="FF0000"/>
              </a:buClr>
              <a:buFont typeface="Wingdings" pitchFamily="2" charset="2"/>
              <a:buChar char="Ø"/>
            </a:pPr>
            <a:r>
              <a:rPr lang="en-IN" sz="1600" dirty="0" smtClean="0">
                <a:solidFill>
                  <a:srgbClr val="0070C0"/>
                </a:solidFill>
              </a:rPr>
              <a:t>Grade</a:t>
            </a:r>
            <a:r>
              <a:rPr lang="en-IN" sz="1600" dirty="0" smtClean="0"/>
              <a:t>: </a:t>
            </a:r>
            <a:r>
              <a:rPr lang="en-US" sz="1600" dirty="0" smtClean="0"/>
              <a:t>Maximum no. of loans issued to applicant’s classified as ‘B’ Grade and minimum in ‘G’ grade. Grading starts with A and ends with G in decreasing order</a:t>
            </a:r>
          </a:p>
          <a:p>
            <a:pPr marL="271463" indent="-271463">
              <a:lnSpc>
                <a:spcPct val="150000"/>
              </a:lnSpc>
              <a:buClr>
                <a:srgbClr val="FF0000"/>
              </a:buClr>
              <a:buFont typeface="Wingdings" pitchFamily="2" charset="2"/>
              <a:buChar char="Ø"/>
            </a:pPr>
            <a:r>
              <a:rPr lang="en-IN" sz="1600" dirty="0" smtClean="0">
                <a:solidFill>
                  <a:srgbClr val="0070C0"/>
                </a:solidFill>
              </a:rPr>
              <a:t>Employment length</a:t>
            </a:r>
            <a:r>
              <a:rPr lang="en-IN" sz="1600" dirty="0" smtClean="0"/>
              <a:t>: </a:t>
            </a:r>
            <a:r>
              <a:rPr lang="en-US" sz="1600" dirty="0" smtClean="0"/>
              <a:t>Maximum no. of loans(22%) have been taken by people with more than 10 years in service and second highest is by people who have just started or are not in job</a:t>
            </a:r>
          </a:p>
          <a:p>
            <a:pPr marL="271463" indent="-271463">
              <a:lnSpc>
                <a:spcPct val="150000"/>
              </a:lnSpc>
              <a:buClr>
                <a:srgbClr val="FF0000"/>
              </a:buClr>
              <a:buFont typeface="Wingdings" pitchFamily="2" charset="2"/>
              <a:buChar char="Ø"/>
            </a:pPr>
            <a:r>
              <a:rPr lang="en-IN" sz="1600" dirty="0" smtClean="0">
                <a:solidFill>
                  <a:srgbClr val="0070C0"/>
                </a:solidFill>
              </a:rPr>
              <a:t>Home ownerhip</a:t>
            </a:r>
            <a:r>
              <a:rPr lang="en-IN" sz="1600" dirty="0" smtClean="0"/>
              <a:t>: </a:t>
            </a:r>
            <a:r>
              <a:rPr lang="en-US" sz="1600" dirty="0" smtClean="0"/>
              <a:t>Most of the borrowers have their homes on rent or mortgage. Only ~8% own their homes</a:t>
            </a:r>
          </a:p>
          <a:p>
            <a:pPr marL="271463" indent="-271463">
              <a:lnSpc>
                <a:spcPct val="150000"/>
              </a:lnSpc>
              <a:buClr>
                <a:srgbClr val="FF0000"/>
              </a:buClr>
              <a:buFont typeface="Wingdings" pitchFamily="2" charset="2"/>
              <a:buChar char="Ø"/>
            </a:pPr>
            <a:r>
              <a:rPr lang="en-IN" sz="1600" dirty="0" smtClean="0">
                <a:solidFill>
                  <a:srgbClr val="0070C0"/>
                </a:solidFill>
              </a:rPr>
              <a:t>Public derogatory records/ </a:t>
            </a:r>
            <a:r>
              <a:rPr lang="en-US" sz="1600" dirty="0" smtClean="0">
                <a:solidFill>
                  <a:srgbClr val="0070C0"/>
                </a:solidFill>
              </a:rPr>
              <a:t> public bankruptcies records </a:t>
            </a:r>
            <a:r>
              <a:rPr lang="en-IN" sz="1600" dirty="0" smtClean="0"/>
              <a:t>: </a:t>
            </a:r>
            <a:r>
              <a:rPr lang="en-US" sz="1600" dirty="0" smtClean="0"/>
              <a:t>~95% of borrowers had 0 public derogatory records</a:t>
            </a:r>
          </a:p>
          <a:p>
            <a:pPr marL="271463" indent="-271463">
              <a:lnSpc>
                <a:spcPct val="150000"/>
              </a:lnSpc>
              <a:buClr>
                <a:srgbClr val="FF0000"/>
              </a:buClr>
              <a:buFont typeface="Wingdings" pitchFamily="2" charset="2"/>
              <a:buChar char="Ø"/>
            </a:pPr>
            <a:r>
              <a:rPr lang="en-IN" sz="1600" dirty="0" smtClean="0">
                <a:solidFill>
                  <a:srgbClr val="0070C0"/>
                </a:solidFill>
              </a:rPr>
              <a:t>State</a:t>
            </a:r>
            <a:r>
              <a:rPr lang="en-IN" sz="1600" dirty="0" smtClean="0"/>
              <a:t>: </a:t>
            </a:r>
            <a:r>
              <a:rPr lang="en-US" sz="1600" dirty="0" smtClean="0"/>
              <a:t>CA state took maximum no. of loans followed by NY</a:t>
            </a:r>
          </a:p>
          <a:p>
            <a:pPr marL="271463" lvl="0" indent="-271463">
              <a:lnSpc>
                <a:spcPct val="150000"/>
              </a:lnSpc>
              <a:buClr>
                <a:srgbClr val="FF0000"/>
              </a:buClr>
              <a:buFont typeface="Wingdings" pitchFamily="2" charset="2"/>
              <a:buChar char="v"/>
            </a:pPr>
            <a:r>
              <a:rPr lang="en-IN" sz="2000" b="1" dirty="0" smtClean="0">
                <a:solidFill>
                  <a:prstClr val="black"/>
                </a:solidFill>
              </a:rPr>
              <a:t>Loan attributes</a:t>
            </a:r>
            <a:endParaRPr lang="en-US" sz="1600" dirty="0" smtClean="0"/>
          </a:p>
          <a:p>
            <a:pPr marL="271463" indent="-271463">
              <a:lnSpc>
                <a:spcPct val="150000"/>
              </a:lnSpc>
              <a:buClr>
                <a:srgbClr val="FF0000"/>
              </a:buClr>
              <a:buFont typeface="Wingdings" pitchFamily="2" charset="2"/>
              <a:buChar char="Ø"/>
            </a:pPr>
            <a:r>
              <a:rPr lang="en-IN" sz="1600" dirty="0" smtClean="0">
                <a:solidFill>
                  <a:srgbClr val="0070C0"/>
                </a:solidFill>
              </a:rPr>
              <a:t>Loan status</a:t>
            </a:r>
            <a:r>
              <a:rPr lang="en-IN" sz="1600" dirty="0" smtClean="0"/>
              <a:t>: </a:t>
            </a:r>
            <a:r>
              <a:rPr lang="en-US" sz="1600" dirty="0" smtClean="0"/>
              <a:t>~83% of loans have been fully paid and ~14% are defaulters. Nearly 3% have  their  loan status as </a:t>
            </a:r>
            <a:r>
              <a:rPr lang="en-US" sz="1600" b="1" u="sng" dirty="0" smtClean="0">
                <a:solidFill>
                  <a:srgbClr val="FF0000"/>
                </a:solidFill>
              </a:rPr>
              <a:t>“current”  </a:t>
            </a:r>
            <a:r>
              <a:rPr lang="en-US" sz="1600" dirty="0" smtClean="0"/>
              <a:t>and this </a:t>
            </a:r>
            <a:r>
              <a:rPr lang="en-US" sz="1600" u="sng" dirty="0" smtClean="0">
                <a:solidFill>
                  <a:srgbClr val="FF0000"/>
                </a:solidFill>
              </a:rPr>
              <a:t>has been  ignored from loan status analysis in further slides</a:t>
            </a:r>
          </a:p>
          <a:p>
            <a:pPr marL="271463" indent="-271463">
              <a:lnSpc>
                <a:spcPct val="150000"/>
              </a:lnSpc>
              <a:buClr>
                <a:srgbClr val="FF0000"/>
              </a:buClr>
              <a:buFont typeface="Wingdings" pitchFamily="2" charset="2"/>
              <a:buChar char="Ø"/>
            </a:pPr>
            <a:r>
              <a:rPr lang="en-IN" sz="1600" dirty="0" smtClean="0">
                <a:solidFill>
                  <a:srgbClr val="0070C0"/>
                </a:solidFill>
              </a:rPr>
              <a:t>Term</a:t>
            </a:r>
            <a:r>
              <a:rPr lang="en-IN" sz="1600" dirty="0" smtClean="0"/>
              <a:t>: </a:t>
            </a:r>
            <a:r>
              <a:rPr lang="en-US" sz="1600" dirty="0" smtClean="0"/>
              <a:t>~73% of loans have 36 months of term and ~27% have 60 months of term</a:t>
            </a:r>
          </a:p>
          <a:p>
            <a:pPr marL="271463" indent="-271463">
              <a:lnSpc>
                <a:spcPct val="150000"/>
              </a:lnSpc>
              <a:buClr>
                <a:srgbClr val="FF0000"/>
              </a:buClr>
              <a:buFont typeface="Wingdings" pitchFamily="2" charset="2"/>
              <a:buChar char="Ø"/>
            </a:pPr>
            <a:r>
              <a:rPr lang="en-US" sz="1600" dirty="0" smtClean="0">
                <a:solidFill>
                  <a:srgbClr val="0070C0"/>
                </a:solidFill>
              </a:rPr>
              <a:t>Verification status</a:t>
            </a:r>
            <a:r>
              <a:rPr lang="en-US" sz="1600" dirty="0" smtClean="0"/>
              <a:t>: Income was verified for only about 32% of total loans issued. Rest of them were not verified at all or had only source verified</a:t>
            </a:r>
          </a:p>
          <a:p>
            <a:pPr marL="271463" indent="-271463">
              <a:lnSpc>
                <a:spcPct val="150000"/>
              </a:lnSpc>
              <a:buClr>
                <a:srgbClr val="FF0000"/>
              </a:buClr>
              <a:buFont typeface="Wingdings" pitchFamily="2" charset="2"/>
              <a:buChar char="Ø"/>
            </a:pPr>
            <a:r>
              <a:rPr lang="en-IN" sz="1600" dirty="0" smtClean="0">
                <a:solidFill>
                  <a:srgbClr val="0070C0"/>
                </a:solidFill>
              </a:rPr>
              <a:t>Loan purpose</a:t>
            </a:r>
            <a:r>
              <a:rPr lang="en-IN" sz="1600" dirty="0" smtClean="0"/>
              <a:t>: </a:t>
            </a:r>
            <a:r>
              <a:rPr lang="en-US" sz="1600" dirty="0" smtClean="0"/>
              <a:t>46% of loan was taken for debt consolidation followed by credit card settlement</a:t>
            </a:r>
            <a:endParaRPr lang="en-IN" sz="1600" dirty="0" smtClean="0"/>
          </a:p>
        </p:txBody>
      </p:sp>
      <p:sp>
        <p:nvSpPr>
          <p:cNvPr id="8" name="Title 1"/>
          <p:cNvSpPr>
            <a:spLocks noGrp="1"/>
          </p:cNvSpPr>
          <p:nvPr>
            <p:ph type="title"/>
          </p:nvPr>
        </p:nvSpPr>
        <p:spPr>
          <a:xfrm>
            <a:off x="1136469" y="41350"/>
            <a:ext cx="9313817" cy="856138"/>
          </a:xfrm>
        </p:spPr>
        <p:txBody>
          <a:bodyPr/>
          <a:lstStyle/>
          <a:p>
            <a:r>
              <a:rPr lang="en-IN" sz="2800" b="1" dirty="0" smtClean="0">
                <a:solidFill>
                  <a:srgbClr val="C00000"/>
                </a:solidFill>
              </a:rPr>
              <a:t>Key findings from Univariate analysis</a:t>
            </a:r>
            <a:endParaRPr lang="en-IN" sz="2800" b="1" dirty="0">
              <a:solidFill>
                <a:srgbClr val="C00000"/>
              </a:solidFill>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235034"/>
            <a:ext cx="8889238" cy="5303137"/>
          </a:xfrm>
          <a:prstGeom prst="rect">
            <a:avLst/>
          </a:prstGeom>
          <a:noFill/>
          <a:ln w="9525">
            <a:noFill/>
            <a:miter lim="800000"/>
            <a:headEnd/>
            <a:tailEnd/>
          </a:ln>
          <a:effectLst/>
        </p:spPr>
      </p:pic>
      <p:sp>
        <p:nvSpPr>
          <p:cNvPr id="8" name="Title 1"/>
          <p:cNvSpPr>
            <a:spLocks noGrp="1"/>
          </p:cNvSpPr>
          <p:nvPr>
            <p:ph type="title"/>
          </p:nvPr>
        </p:nvSpPr>
        <p:spPr>
          <a:xfrm>
            <a:off x="1136469" y="41350"/>
            <a:ext cx="9313817" cy="856138"/>
          </a:xfrm>
        </p:spPr>
        <p:txBody>
          <a:bodyPr>
            <a:normAutofit fontScale="90000"/>
          </a:bodyPr>
          <a:lstStyle/>
          <a:p>
            <a:r>
              <a:rPr lang="en-IN" sz="2800" b="1" dirty="0" smtClean="0">
                <a:solidFill>
                  <a:srgbClr val="C00000"/>
                </a:solidFill>
              </a:rPr>
              <a:t>Understanding relationship of loan status with grade- sub grade assigned to borrower by the company (Bivariate)</a:t>
            </a:r>
            <a:endParaRPr lang="en-IN" sz="2800" b="1" dirty="0">
              <a:solidFill>
                <a:srgbClr val="C00000"/>
              </a:solidFill>
            </a:endParaRPr>
          </a:p>
        </p:txBody>
      </p:sp>
      <p:sp>
        <p:nvSpPr>
          <p:cNvPr id="6" name="Rounded Rectangle 5"/>
          <p:cNvSpPr/>
          <p:nvPr/>
        </p:nvSpPr>
        <p:spPr>
          <a:xfrm>
            <a:off x="8977745" y="1255822"/>
            <a:ext cx="2980708" cy="4266204"/>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Loan status has a very strong relation to the grade and subgrade. </a:t>
            </a:r>
          </a:p>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As the grade/ subgrade increases the percentage of defaulters (loan status as 'Charged-off' ) also increases.</a:t>
            </a:r>
          </a:p>
          <a:p>
            <a:pPr marL="174625" indent="-174625">
              <a:lnSpc>
                <a:spcPct val="150000"/>
              </a:lnSpc>
              <a:buClr>
                <a:srgbClr val="FF0000"/>
              </a:buClr>
              <a:buFont typeface="Arial" pitchFamily="34" charset="0"/>
              <a:buChar char="•"/>
            </a:pPr>
            <a:r>
              <a:rPr lang="en-IN" sz="1400" b="1" dirty="0" smtClean="0">
                <a:solidFill>
                  <a:srgbClr val="FF0000"/>
                </a:solidFill>
                <a:latin typeface="Times New Roman" pitchFamily="18" charset="0"/>
                <a:cs typeface="Times New Roman" pitchFamily="18" charset="0"/>
              </a:rPr>
              <a:t>‘Higher grade classified borrower’</a:t>
            </a:r>
            <a:r>
              <a:rPr lang="en-IN" sz="1400" b="1" dirty="0" smtClean="0">
                <a:solidFill>
                  <a:schemeClr val="tx1"/>
                </a:solidFill>
                <a:latin typeface="Times New Roman" pitchFamily="18" charset="0"/>
                <a:cs typeface="Times New Roman" pitchFamily="18" charset="0"/>
              </a:rPr>
              <a:t> </a:t>
            </a:r>
            <a:r>
              <a:rPr lang="en-IN" sz="1400" dirty="0" smtClean="0">
                <a:solidFill>
                  <a:schemeClr val="tx1"/>
                </a:solidFill>
                <a:latin typeface="Times New Roman" pitchFamily="18" charset="0"/>
                <a:cs typeface="Times New Roman" pitchFamily="18" charset="0"/>
              </a:rPr>
              <a:t>likely to default more</a:t>
            </a:r>
          </a:p>
        </p:txBody>
      </p:sp>
      <p:sp>
        <p:nvSpPr>
          <p:cNvPr id="7" name="Rectangle 6"/>
          <p:cNvSpPr/>
          <p:nvPr/>
        </p:nvSpPr>
        <p:spPr>
          <a:xfrm>
            <a:off x="6416632" y="3610100"/>
            <a:ext cx="2359233" cy="2838203"/>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4"/>
          <p:cNvPicPr>
            <a:picLocks noChangeAspect="1" noChangeArrowheads="1"/>
          </p:cNvPicPr>
          <p:nvPr/>
        </p:nvPicPr>
        <p:blipFill>
          <a:blip r:embed="rId3"/>
          <a:srcRect/>
          <a:stretch>
            <a:fillRect/>
          </a:stretch>
        </p:blipFill>
        <p:spPr bwMode="auto">
          <a:xfrm>
            <a:off x="9070460" y="6045469"/>
            <a:ext cx="1152525" cy="657225"/>
          </a:xfrm>
          <a:prstGeom prst="rect">
            <a:avLst/>
          </a:prstGeom>
          <a:noFill/>
          <a:ln w="9525">
            <a:noFill/>
            <a:miter lim="800000"/>
            <a:headEnd/>
            <a:tailEnd/>
          </a:ln>
          <a:effec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7925977" y="1507229"/>
            <a:ext cx="4206648" cy="2880000"/>
          </a:xfrm>
          <a:prstGeom prst="rect">
            <a:avLst/>
          </a:prstGeom>
          <a:noFill/>
          <a:ln w="9525">
            <a:no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3681413" y="1291229"/>
            <a:ext cx="4283633" cy="3312000"/>
          </a:xfrm>
          <a:prstGeom prst="rect">
            <a:avLst/>
          </a:prstGeom>
          <a:noFill/>
          <a:ln w="9525">
            <a:noFill/>
            <a:miter lim="800000"/>
            <a:headEnd/>
            <a:tailEnd/>
          </a:ln>
          <a:effectLst/>
        </p:spPr>
      </p:pic>
      <p:pic>
        <p:nvPicPr>
          <p:cNvPr id="2" name="Picture 2"/>
          <p:cNvPicPr>
            <a:picLocks noChangeAspect="1" noChangeArrowheads="1"/>
          </p:cNvPicPr>
          <p:nvPr/>
        </p:nvPicPr>
        <p:blipFill>
          <a:blip r:embed="rId4"/>
          <a:srcRect/>
          <a:stretch>
            <a:fillRect/>
          </a:stretch>
        </p:blipFill>
        <p:spPr bwMode="auto">
          <a:xfrm>
            <a:off x="249375" y="1291229"/>
            <a:ext cx="3005781" cy="3312000"/>
          </a:xfrm>
          <a:prstGeom prst="rect">
            <a:avLst/>
          </a:prstGeom>
          <a:noFill/>
          <a:ln w="9525">
            <a:noFill/>
            <a:miter lim="800000"/>
            <a:headEnd/>
            <a:tailEnd/>
          </a:ln>
          <a:effectLst/>
        </p:spPr>
      </p:pic>
      <p:sp>
        <p:nvSpPr>
          <p:cNvPr id="8" name="Title 1"/>
          <p:cNvSpPr>
            <a:spLocks noGrp="1"/>
          </p:cNvSpPr>
          <p:nvPr>
            <p:ph type="title"/>
          </p:nvPr>
        </p:nvSpPr>
        <p:spPr>
          <a:xfrm>
            <a:off x="1136469" y="41350"/>
            <a:ext cx="9313817" cy="856138"/>
          </a:xfrm>
        </p:spPr>
        <p:txBody>
          <a:bodyPr>
            <a:normAutofit fontScale="90000"/>
          </a:bodyPr>
          <a:lstStyle/>
          <a:p>
            <a:r>
              <a:rPr lang="en-IN" sz="2800" b="1" dirty="0" smtClean="0">
                <a:solidFill>
                  <a:srgbClr val="C00000"/>
                </a:solidFill>
              </a:rPr>
              <a:t>Understanding relationship of loan status with borrower attributes (Bivariate)</a:t>
            </a:r>
            <a:endParaRPr lang="en-IN" sz="2800" b="1" dirty="0">
              <a:solidFill>
                <a:srgbClr val="C00000"/>
              </a:solidFill>
            </a:endParaRPr>
          </a:p>
        </p:txBody>
      </p:sp>
      <p:cxnSp>
        <p:nvCxnSpPr>
          <p:cNvPr id="11" name="Straight Connector 10"/>
          <p:cNvCxnSpPr/>
          <p:nvPr/>
        </p:nvCxnSpPr>
        <p:spPr>
          <a:xfrm rot="16200000" flipH="1">
            <a:off x="699933" y="3788956"/>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4996708" y="3810731"/>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49382" y="4723417"/>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IN" sz="1400" dirty="0" smtClean="0">
                <a:solidFill>
                  <a:schemeClr val="tx1"/>
                </a:solidFill>
                <a:latin typeface="Times New Roman" pitchFamily="18" charset="0"/>
                <a:cs typeface="Times New Roman" pitchFamily="18" charset="0"/>
              </a:rPr>
              <a:t>As annual income increases from low to high, defaulters % reduces from 15% to 8.6%</a:t>
            </a:r>
          </a:p>
          <a:p>
            <a:pPr marL="174625" indent="-174625">
              <a:lnSpc>
                <a:spcPct val="150000"/>
              </a:lnSpc>
              <a:buClr>
                <a:srgbClr val="FF0000"/>
              </a:buClr>
              <a:buFont typeface="Arial" pitchFamily="34" charset="0"/>
              <a:buChar char="•"/>
            </a:pPr>
            <a:r>
              <a:rPr lang="en-IN" sz="1400" b="1" dirty="0" smtClean="0">
                <a:solidFill>
                  <a:srgbClr val="FF0000"/>
                </a:solidFill>
                <a:latin typeface="Times New Roman" pitchFamily="18" charset="0"/>
                <a:cs typeface="Times New Roman" pitchFamily="18" charset="0"/>
              </a:rPr>
              <a:t>‘Low income group’</a:t>
            </a:r>
            <a:r>
              <a:rPr lang="en-IN" sz="1400" b="1" dirty="0" smtClean="0">
                <a:solidFill>
                  <a:schemeClr val="tx1"/>
                </a:solidFill>
                <a:latin typeface="Times New Roman" pitchFamily="18" charset="0"/>
                <a:cs typeface="Times New Roman" pitchFamily="18" charset="0"/>
              </a:rPr>
              <a:t> </a:t>
            </a:r>
            <a:r>
              <a:rPr lang="en-IN" sz="1400" dirty="0" smtClean="0">
                <a:solidFill>
                  <a:schemeClr val="tx1"/>
                </a:solidFill>
                <a:latin typeface="Times New Roman" pitchFamily="18" charset="0"/>
                <a:cs typeface="Times New Roman" pitchFamily="18" charset="0"/>
              </a:rPr>
              <a:t>likely to default more</a:t>
            </a:r>
          </a:p>
        </p:txBody>
      </p:sp>
      <p:sp>
        <p:nvSpPr>
          <p:cNvPr id="16" name="Rectangle 15"/>
          <p:cNvSpPr/>
          <p:nvPr/>
        </p:nvSpPr>
        <p:spPr>
          <a:xfrm>
            <a:off x="692725" y="3313215"/>
            <a:ext cx="577936" cy="1009403"/>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4308657" y="4723417"/>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No significant difference in the % of  default loan status on the home ownership</a:t>
            </a:r>
            <a:endParaRPr lang="en-IN" sz="1400" dirty="0" smtClean="0">
              <a:solidFill>
                <a:schemeClr val="tx1"/>
              </a:solidFill>
              <a:latin typeface="Times New Roman" pitchFamily="18" charset="0"/>
              <a:cs typeface="Times New Roman" pitchFamily="18" charset="0"/>
            </a:endParaRPr>
          </a:p>
        </p:txBody>
      </p:sp>
      <p:sp>
        <p:nvSpPr>
          <p:cNvPr id="18" name="Rounded Rectangle 17"/>
          <p:cNvSpPr/>
          <p:nvPr/>
        </p:nvSpPr>
        <p:spPr>
          <a:xfrm>
            <a:off x="8771785" y="4723417"/>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No significant difference in the % of  default loan status on the employment length</a:t>
            </a:r>
            <a:endParaRPr lang="en-IN" sz="1400" dirty="0" smtClean="0">
              <a:solidFill>
                <a:schemeClr val="tx1"/>
              </a:solidFill>
              <a:latin typeface="Times New Roman" pitchFamily="18" charset="0"/>
              <a:cs typeface="Times New Roman" pitchFamily="18" charset="0"/>
            </a:endParaRPr>
          </a:p>
        </p:txBody>
      </p:sp>
      <p:pic>
        <p:nvPicPr>
          <p:cNvPr id="19" name="Picture 4"/>
          <p:cNvPicPr>
            <a:picLocks noChangeAspect="1" noChangeArrowheads="1"/>
          </p:cNvPicPr>
          <p:nvPr/>
        </p:nvPicPr>
        <p:blipFill>
          <a:blip r:embed="rId5"/>
          <a:srcRect/>
          <a:stretch>
            <a:fillRect/>
          </a:stretch>
        </p:blipFill>
        <p:spPr bwMode="auto">
          <a:xfrm>
            <a:off x="11039475" y="808450"/>
            <a:ext cx="1152525" cy="657225"/>
          </a:xfrm>
          <a:prstGeom prst="rect">
            <a:avLst/>
          </a:prstGeom>
          <a:noFill/>
          <a:ln w="9525">
            <a:noFill/>
            <a:miter lim="800000"/>
            <a:headEnd/>
            <a:tailEnd/>
          </a:ln>
          <a:effec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8135956" y="1048893"/>
            <a:ext cx="3926802" cy="3312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102927" y="1048893"/>
            <a:ext cx="3979636" cy="33120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0" y="1030893"/>
            <a:ext cx="4024296" cy="3348000"/>
          </a:xfrm>
          <a:prstGeom prst="rect">
            <a:avLst/>
          </a:prstGeom>
          <a:noFill/>
          <a:ln w="9525">
            <a:noFill/>
            <a:miter lim="800000"/>
            <a:headEnd/>
            <a:tailEnd/>
          </a:ln>
          <a:effectLst/>
        </p:spPr>
      </p:pic>
      <p:pic>
        <p:nvPicPr>
          <p:cNvPr id="21" name="Picture 4"/>
          <p:cNvPicPr>
            <a:picLocks noChangeAspect="1" noChangeArrowheads="1"/>
          </p:cNvPicPr>
          <p:nvPr/>
        </p:nvPicPr>
        <p:blipFill>
          <a:blip r:embed="rId5"/>
          <a:srcRect/>
          <a:stretch>
            <a:fillRect/>
          </a:stretch>
        </p:blipFill>
        <p:spPr bwMode="auto">
          <a:xfrm>
            <a:off x="11039475" y="618445"/>
            <a:ext cx="1152525" cy="657225"/>
          </a:xfrm>
          <a:prstGeom prst="rect">
            <a:avLst/>
          </a:prstGeom>
          <a:noFill/>
          <a:ln w="9525">
            <a:noFill/>
            <a:miter lim="800000"/>
            <a:headEnd/>
            <a:tailEnd/>
          </a:ln>
          <a:effectLst/>
        </p:spPr>
      </p:pic>
      <p:sp>
        <p:nvSpPr>
          <p:cNvPr id="8" name="Title 1"/>
          <p:cNvSpPr>
            <a:spLocks noGrp="1"/>
          </p:cNvSpPr>
          <p:nvPr>
            <p:ph type="title"/>
          </p:nvPr>
        </p:nvSpPr>
        <p:spPr>
          <a:xfrm>
            <a:off x="1136469" y="41350"/>
            <a:ext cx="9313817" cy="856138"/>
          </a:xfrm>
        </p:spPr>
        <p:txBody>
          <a:bodyPr>
            <a:normAutofit fontScale="90000"/>
          </a:bodyPr>
          <a:lstStyle/>
          <a:p>
            <a:r>
              <a:rPr lang="en-IN" sz="2800" b="1" dirty="0" smtClean="0">
                <a:solidFill>
                  <a:srgbClr val="C00000"/>
                </a:solidFill>
              </a:rPr>
              <a:t>Understanding relationship of loan status with credit history of the borrower (Bivariate) -1/2</a:t>
            </a:r>
            <a:endParaRPr lang="en-IN" sz="2800" b="1" dirty="0">
              <a:solidFill>
                <a:srgbClr val="C00000"/>
              </a:solidFill>
            </a:endParaRPr>
          </a:p>
        </p:txBody>
      </p:sp>
      <p:cxnSp>
        <p:nvCxnSpPr>
          <p:cNvPr id="11" name="Straight Connector 10"/>
          <p:cNvCxnSpPr/>
          <p:nvPr/>
        </p:nvCxnSpPr>
        <p:spPr>
          <a:xfrm rot="16200000" flipH="1">
            <a:off x="1139308" y="3788956"/>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5127333" y="3810731"/>
            <a:ext cx="5979223" cy="1636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22636" y="4735292"/>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IN" sz="1400" dirty="0" smtClean="0">
                <a:solidFill>
                  <a:schemeClr val="tx1"/>
                </a:solidFill>
                <a:latin typeface="Times New Roman" pitchFamily="18" charset="0"/>
                <a:cs typeface="Times New Roman" pitchFamily="18" charset="0"/>
              </a:rPr>
              <a:t>Defaulters % </a:t>
            </a:r>
            <a:r>
              <a:rPr lang="en-US" sz="1400" dirty="0" smtClean="0">
                <a:solidFill>
                  <a:schemeClr val="tx1"/>
                </a:solidFill>
                <a:latin typeface="Times New Roman" pitchFamily="18" charset="0"/>
                <a:cs typeface="Times New Roman" pitchFamily="18" charset="0"/>
              </a:rPr>
              <a:t>increases as </a:t>
            </a:r>
            <a:r>
              <a:rPr lang="en-US" sz="1400" dirty="0" smtClean="0">
                <a:solidFill>
                  <a:schemeClr val="tx1"/>
                </a:solidFill>
                <a:latin typeface="Times New Roman" pitchFamily="18" charset="0"/>
                <a:cs typeface="Times New Roman" pitchFamily="18" charset="0"/>
              </a:rPr>
              <a:t>dti</a:t>
            </a:r>
            <a:r>
              <a:rPr lang="en-US" sz="1400" dirty="0" smtClean="0">
                <a:solidFill>
                  <a:schemeClr val="tx1"/>
                </a:solidFill>
                <a:latin typeface="Times New Roman" pitchFamily="18" charset="0"/>
                <a:cs typeface="Times New Roman" pitchFamily="18" charset="0"/>
              </a:rPr>
              <a:t> increases but it decreases between 25-30 %</a:t>
            </a:r>
            <a:endParaRPr lang="en-IN" sz="1400" dirty="0" smtClean="0">
              <a:solidFill>
                <a:schemeClr val="tx1"/>
              </a:solidFill>
              <a:latin typeface="Times New Roman" pitchFamily="18" charset="0"/>
              <a:cs typeface="Times New Roman" pitchFamily="18" charset="0"/>
            </a:endParaRPr>
          </a:p>
          <a:p>
            <a:pPr marL="174625" indent="-174625">
              <a:lnSpc>
                <a:spcPct val="150000"/>
              </a:lnSpc>
              <a:buClr>
                <a:srgbClr val="FF0000"/>
              </a:buClr>
              <a:buFont typeface="Arial" pitchFamily="34" charset="0"/>
              <a:buChar char="•"/>
            </a:pPr>
            <a:r>
              <a:rPr lang="en-IN" sz="1400" b="1" dirty="0" smtClean="0">
                <a:solidFill>
                  <a:srgbClr val="FF0000"/>
                </a:solidFill>
                <a:latin typeface="Times New Roman" pitchFamily="18" charset="0"/>
                <a:cs typeface="Times New Roman" pitchFamily="18" charset="0"/>
              </a:rPr>
              <a:t>‘Higher </a:t>
            </a:r>
            <a:r>
              <a:rPr lang="en-IN" sz="1400" b="1" dirty="0" smtClean="0">
                <a:solidFill>
                  <a:srgbClr val="FF0000"/>
                </a:solidFill>
                <a:latin typeface="Times New Roman" pitchFamily="18" charset="0"/>
                <a:cs typeface="Times New Roman" pitchFamily="18" charset="0"/>
              </a:rPr>
              <a:t>dti</a:t>
            </a:r>
            <a:r>
              <a:rPr lang="en-IN" sz="1400" b="1" dirty="0" smtClean="0">
                <a:solidFill>
                  <a:srgbClr val="FF0000"/>
                </a:solidFill>
                <a:latin typeface="Times New Roman" pitchFamily="18" charset="0"/>
                <a:cs typeface="Times New Roman" pitchFamily="18" charset="0"/>
              </a:rPr>
              <a:t> slab’</a:t>
            </a:r>
            <a:r>
              <a:rPr lang="en-IN" sz="1400" b="1" dirty="0" smtClean="0">
                <a:solidFill>
                  <a:schemeClr val="tx1"/>
                </a:solidFill>
                <a:latin typeface="Times New Roman" pitchFamily="18" charset="0"/>
                <a:cs typeface="Times New Roman" pitchFamily="18" charset="0"/>
              </a:rPr>
              <a:t> </a:t>
            </a:r>
            <a:r>
              <a:rPr lang="en-IN" sz="1400" dirty="0" smtClean="0">
                <a:solidFill>
                  <a:schemeClr val="tx1"/>
                </a:solidFill>
                <a:latin typeface="Times New Roman" pitchFamily="18" charset="0"/>
                <a:cs typeface="Times New Roman" pitchFamily="18" charset="0"/>
              </a:rPr>
              <a:t>likely to default more</a:t>
            </a:r>
          </a:p>
        </p:txBody>
      </p:sp>
      <p:sp>
        <p:nvSpPr>
          <p:cNvPr id="16" name="Rounded Rectangle 15"/>
          <p:cNvSpPr/>
          <p:nvPr/>
        </p:nvSpPr>
        <p:spPr>
          <a:xfrm>
            <a:off x="4381995" y="4735292"/>
            <a:ext cx="3538847"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ts val="2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Strong positive correlation between credit utilization% and default %</a:t>
            </a:r>
          </a:p>
          <a:p>
            <a:pPr marL="174625" indent="-174625">
              <a:lnSpc>
                <a:spcPts val="2000"/>
              </a:lnSpc>
              <a:buClr>
                <a:srgbClr val="FF0000"/>
              </a:buClr>
              <a:buFont typeface="Arial" pitchFamily="34" charset="0"/>
              <a:buChar char="•"/>
            </a:pPr>
            <a:r>
              <a:rPr lang="en-IN" sz="1400" dirty="0" smtClean="0">
                <a:solidFill>
                  <a:schemeClr val="tx1"/>
                </a:solidFill>
                <a:latin typeface="Times New Roman" pitchFamily="18" charset="0"/>
                <a:cs typeface="Times New Roman" pitchFamily="18" charset="0"/>
              </a:rPr>
              <a:t>90-100% revolving credit slab showing 21% default vs. 9.8% in 0-10% slab</a:t>
            </a:r>
          </a:p>
          <a:p>
            <a:pPr marL="174625" indent="-174625">
              <a:lnSpc>
                <a:spcPts val="2000"/>
              </a:lnSpc>
              <a:buClr>
                <a:srgbClr val="FF0000"/>
              </a:buClr>
              <a:buFont typeface="Arial" pitchFamily="34" charset="0"/>
              <a:buChar char="•"/>
            </a:pPr>
            <a:r>
              <a:rPr lang="en-IN" sz="1400" b="1" dirty="0" smtClean="0">
                <a:solidFill>
                  <a:srgbClr val="FF0000"/>
                </a:solidFill>
                <a:latin typeface="Times New Roman" pitchFamily="18" charset="0"/>
                <a:cs typeface="Times New Roman" pitchFamily="18" charset="0"/>
              </a:rPr>
              <a:t>‘Higher revolving utilization’</a:t>
            </a:r>
            <a:r>
              <a:rPr lang="en-IN" sz="1400" b="1" dirty="0" smtClean="0">
                <a:solidFill>
                  <a:schemeClr val="tx1"/>
                </a:solidFill>
                <a:latin typeface="Times New Roman" pitchFamily="18" charset="0"/>
                <a:cs typeface="Times New Roman" pitchFamily="18" charset="0"/>
              </a:rPr>
              <a:t> </a:t>
            </a:r>
            <a:r>
              <a:rPr lang="en-IN" sz="1400" dirty="0" smtClean="0">
                <a:solidFill>
                  <a:schemeClr val="tx1"/>
                </a:solidFill>
                <a:latin typeface="Times New Roman" pitchFamily="18" charset="0"/>
                <a:cs typeface="Times New Roman" pitchFamily="18" charset="0"/>
              </a:rPr>
              <a:t>likely to default more</a:t>
            </a:r>
          </a:p>
        </p:txBody>
      </p:sp>
      <p:sp>
        <p:nvSpPr>
          <p:cNvPr id="17" name="Rounded Rectangle 16"/>
          <p:cNvSpPr/>
          <p:nvPr/>
        </p:nvSpPr>
        <p:spPr>
          <a:xfrm>
            <a:off x="8605652" y="4735292"/>
            <a:ext cx="3146961" cy="1710046"/>
          </a:xfrm>
          <a:prstGeom prst="round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lnSpc>
                <a:spcPct val="150000"/>
              </a:lnSpc>
              <a:buClr>
                <a:srgbClr val="FF0000"/>
              </a:buClr>
              <a:buFont typeface="Arial" pitchFamily="34" charset="0"/>
              <a:buChar char="•"/>
            </a:pPr>
            <a:r>
              <a:rPr lang="en-US" sz="1400" dirty="0" smtClean="0">
                <a:solidFill>
                  <a:schemeClr val="tx1"/>
                </a:solidFill>
                <a:latin typeface="Times New Roman" pitchFamily="18" charset="0"/>
                <a:cs typeface="Times New Roman" pitchFamily="18" charset="0"/>
              </a:rPr>
              <a:t>A borrower with </a:t>
            </a:r>
            <a:r>
              <a:rPr lang="en-US" sz="1400" b="1" dirty="0" smtClean="0">
                <a:solidFill>
                  <a:srgbClr val="FF0000"/>
                </a:solidFill>
                <a:latin typeface="Times New Roman" pitchFamily="18" charset="0"/>
                <a:cs typeface="Times New Roman" pitchFamily="18" charset="0"/>
              </a:rPr>
              <a:t>7 -8 number of 30+ days past-due incidences of delinquency in past 2 years</a:t>
            </a:r>
            <a:r>
              <a:rPr lang="en-US" sz="1400" dirty="0" smtClean="0">
                <a:solidFill>
                  <a:schemeClr val="tx1"/>
                </a:solidFill>
                <a:latin typeface="Times New Roman" pitchFamily="18" charset="0"/>
                <a:cs typeface="Times New Roman" pitchFamily="18" charset="0"/>
              </a:rPr>
              <a:t> is most likely to default</a:t>
            </a:r>
            <a:endParaRPr lang="en-IN" sz="1400" dirty="0" smtClean="0">
              <a:solidFill>
                <a:schemeClr val="tx1"/>
              </a:solidFill>
              <a:latin typeface="Times New Roman" pitchFamily="18" charset="0"/>
              <a:cs typeface="Times New Roman" pitchFamily="18" charset="0"/>
            </a:endParaRPr>
          </a:p>
        </p:txBody>
      </p:sp>
      <p:sp>
        <p:nvSpPr>
          <p:cNvPr id="18" name="Rectangle 17"/>
          <p:cNvSpPr/>
          <p:nvPr/>
        </p:nvSpPr>
        <p:spPr>
          <a:xfrm>
            <a:off x="2735283" y="3170712"/>
            <a:ext cx="696688" cy="115190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7647708" y="3156856"/>
            <a:ext cx="356261" cy="1177637"/>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0685812" y="2549235"/>
            <a:ext cx="690749" cy="186838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3076</TotalTime>
  <Words>1476</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Office Theme</vt:lpstr>
      <vt:lpstr>EDA CASE STUDY  SUBMISSION </vt:lpstr>
      <vt:lpstr> Business objective and problem statement</vt:lpstr>
      <vt:lpstr> Goal of data analysis and approach</vt:lpstr>
      <vt:lpstr>Data understanding and key assumptions (1/2)</vt:lpstr>
      <vt:lpstr>Data understanding and key assumptions (2/2)</vt:lpstr>
      <vt:lpstr>Key findings from Univariate analysis</vt:lpstr>
      <vt:lpstr>Understanding relationship of loan status with grade- sub grade assigned to borrower by the company (Bivariate)</vt:lpstr>
      <vt:lpstr>Understanding relationship of loan status with borrower attributes (Bivariate)</vt:lpstr>
      <vt:lpstr>Understanding relationship of loan status with credit history of the borrower (Bivariate) -1/2</vt:lpstr>
      <vt:lpstr>Understanding relationship of loan status with credit history of the borrower (Bivariate) -2/2</vt:lpstr>
      <vt:lpstr>Understanding relationship of loan status with loan attributes (Bivariate)</vt:lpstr>
      <vt:lpstr>Understanding relationship of loan status with loan attributes (Bivariate)</vt:lpstr>
      <vt:lpstr> Likely indicators to identify borrowers who ‘default’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RUCHITA GUPTA</cp:lastModifiedBy>
  <cp:revision>157</cp:revision>
  <dcterms:created xsi:type="dcterms:W3CDTF">2016-06-09T08:16:28Z</dcterms:created>
  <dcterms:modified xsi:type="dcterms:W3CDTF">2018-12-29T19:14:44Z</dcterms:modified>
</cp:coreProperties>
</file>