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Raleway Medium" charset="0"/>
      <p:regular r:id="rId13"/>
    </p:embeddedFont>
    <p:embeddedFont>
      <p:font typeface="Raleway Semi-Bold" charset="0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Raleway" charset="0"/>
      <p:regular r:id="rId19"/>
    </p:embeddedFont>
    <p:embeddedFont>
      <p:font typeface="Raleway Bold" charset="0"/>
      <p:regular r:id="rId20"/>
    </p:embeddedFont>
    <p:embeddedFont>
      <p:font typeface="Arimo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-65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datasets/shwetabh123/mall-customer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923791" y="-783256"/>
            <a:ext cx="11853512" cy="11853512"/>
          </a:xfrm>
          <a:custGeom>
            <a:avLst/>
            <a:gdLst/>
            <a:ahLst/>
            <a:cxnLst/>
            <a:rect l="l" t="t" r="r" b="b"/>
            <a:pathLst>
              <a:path w="11853512" h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708050" y="2014066"/>
            <a:ext cx="5746778" cy="6258867"/>
          </a:xfrm>
          <a:custGeom>
            <a:avLst/>
            <a:gdLst/>
            <a:ahLst/>
            <a:cxnLst/>
            <a:rect l="l" t="t" r="r" b="b"/>
            <a:pathLst>
              <a:path w="5746778" h="6258867">
                <a:moveTo>
                  <a:pt x="0" y="0"/>
                </a:moveTo>
                <a:lnTo>
                  <a:pt x="5746778" y="0"/>
                </a:lnTo>
                <a:lnTo>
                  <a:pt x="5746778" y="6258868"/>
                </a:lnTo>
                <a:lnTo>
                  <a:pt x="0" y="6258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88919" y="665334"/>
            <a:ext cx="10136395" cy="4678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9037"/>
              </a:lnSpc>
            </a:pPr>
            <a:r>
              <a:rPr lang="en-US" sz="10041" b="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Customer Segmentation using K-Means Clustering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203477" y="7610301"/>
            <a:ext cx="9179504" cy="381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2700"/>
              </a:lnSpc>
            </a:pPr>
            <a:r>
              <a:rPr lang="en-US" sz="3000" b="1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Presented by Ruchita Jadhav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1296" y="2168830"/>
            <a:ext cx="16698004" cy="6211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20"/>
              </a:lnSpc>
            </a:pPr>
            <a:endParaRPr/>
          </a:p>
          <a:p>
            <a:pPr algn="l">
              <a:lnSpc>
                <a:spcPts val="2720"/>
              </a:lnSpc>
            </a:pPr>
            <a:r>
              <a:rPr lang="en-US" sz="3023" b="1" spc="-139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   </a:t>
            </a:r>
            <a:r>
              <a:rPr lang="en-US" sz="3023" b="1" spc="-139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 1. Optimal Number of Clusters (Elbow Method)</a:t>
            </a:r>
          </a:p>
          <a:p>
            <a:pPr algn="l">
              <a:lnSpc>
                <a:spcPts val="2720"/>
              </a:lnSpc>
            </a:pPr>
            <a:r>
              <a:rPr lang="en-US" sz="3023" spc="-139">
                <a:solidFill>
                  <a:srgbClr val="00694C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marL="652691" lvl="1" indent="-326345" algn="l">
              <a:lnSpc>
                <a:spcPts val="2720"/>
              </a:lnSpc>
              <a:buFont typeface="Arial"/>
              <a:buChar char="•"/>
            </a:pPr>
            <a:r>
              <a:rPr lang="en-US" sz="3023" b="1" spc="-139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Using the Elbow Method, the optimal number of clusters was determined to be 5.</a:t>
            </a:r>
          </a:p>
          <a:p>
            <a:pPr algn="l">
              <a:lnSpc>
                <a:spcPts val="2720"/>
              </a:lnSpc>
            </a:pPr>
            <a:endParaRPr/>
          </a:p>
          <a:p>
            <a:pPr marL="652691" lvl="1" indent="-326345" algn="l">
              <a:lnSpc>
                <a:spcPts val="2720"/>
              </a:lnSpc>
              <a:buFont typeface="Arial"/>
              <a:buChar char="•"/>
            </a:pPr>
            <a:r>
              <a:rPr lang="en-US" sz="3023" b="1" spc="-139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Plot saved as: Elbow_Method.png</a:t>
            </a:r>
          </a:p>
          <a:p>
            <a:pPr algn="l">
              <a:lnSpc>
                <a:spcPts val="2720"/>
              </a:lnSpc>
            </a:pPr>
            <a:endParaRPr/>
          </a:p>
          <a:p>
            <a:pPr marL="652691" lvl="1" indent="-326345" algn="l">
              <a:lnSpc>
                <a:spcPts val="2720"/>
              </a:lnSpc>
              <a:buFont typeface="Arial"/>
              <a:buChar char="•"/>
            </a:pPr>
            <a:r>
              <a:rPr lang="en-US" sz="3023" b="1" spc="-139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Ensures balance between segmentation accuracy and simplicity.</a:t>
            </a:r>
          </a:p>
          <a:p>
            <a:pPr algn="l">
              <a:lnSpc>
                <a:spcPts val="2720"/>
              </a:lnSpc>
            </a:pPr>
            <a:endParaRPr/>
          </a:p>
          <a:p>
            <a:pPr algn="l">
              <a:lnSpc>
                <a:spcPts val="2720"/>
              </a:lnSpc>
            </a:pPr>
            <a:r>
              <a:rPr lang="en-US" sz="3023" b="1" spc="-139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    </a:t>
            </a:r>
            <a:r>
              <a:rPr lang="en-US" sz="3023" b="1" spc="-139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2. Customer Segmentation (K-Means Clustering)</a:t>
            </a:r>
          </a:p>
          <a:p>
            <a:pPr algn="l">
              <a:lnSpc>
                <a:spcPts val="2720"/>
              </a:lnSpc>
            </a:pPr>
            <a:endParaRPr/>
          </a:p>
          <a:p>
            <a:pPr marL="652691" lvl="1" indent="-326345" algn="l">
              <a:lnSpc>
                <a:spcPts val="2720"/>
              </a:lnSpc>
              <a:buFont typeface="Arial"/>
              <a:buChar char="•"/>
            </a:pPr>
            <a:r>
              <a:rPr lang="en-US" sz="3023" b="1" spc="-139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5 distinct clusters identified based on Annual Income and Spending Score.</a:t>
            </a:r>
          </a:p>
          <a:p>
            <a:pPr algn="l">
              <a:lnSpc>
                <a:spcPts val="2720"/>
              </a:lnSpc>
            </a:pPr>
            <a:endParaRPr/>
          </a:p>
          <a:p>
            <a:pPr marL="652691" lvl="1" indent="-326345" algn="l">
              <a:lnSpc>
                <a:spcPts val="2720"/>
              </a:lnSpc>
              <a:buFont typeface="Arial"/>
              <a:buChar char="•"/>
            </a:pPr>
            <a:r>
              <a:rPr lang="en-US" sz="3023" b="1" spc="-139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Scatter plot saved as: Customer_Segments.png</a:t>
            </a:r>
          </a:p>
          <a:p>
            <a:pPr algn="l">
              <a:lnSpc>
                <a:spcPts val="2720"/>
              </a:lnSpc>
            </a:pPr>
            <a:endParaRPr/>
          </a:p>
          <a:p>
            <a:pPr marL="652691" lvl="1" indent="-326345" algn="l">
              <a:lnSpc>
                <a:spcPts val="2720"/>
              </a:lnSpc>
              <a:buFont typeface="Arial"/>
              <a:buChar char="•"/>
            </a:pPr>
            <a:r>
              <a:rPr lang="en-US" sz="3023" b="1" spc="-139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Cluster centroids highlighted to show the “average profile” of each segment.</a:t>
            </a:r>
          </a:p>
          <a:p>
            <a:pPr algn="l">
              <a:lnSpc>
                <a:spcPts val="2720"/>
              </a:lnSpc>
            </a:pPr>
            <a:endParaRPr/>
          </a:p>
          <a:p>
            <a:pPr marL="0" lvl="1" indent="0" algn="l">
              <a:lnSpc>
                <a:spcPts val="2720"/>
              </a:lnSpc>
            </a:pPr>
            <a:r>
              <a:rPr lang="en-US" sz="3023" spc="-139">
                <a:solidFill>
                  <a:srgbClr val="00694C"/>
                </a:solidFill>
                <a:latin typeface="Raleway"/>
                <a:ea typeface="Raleway"/>
                <a:cs typeface="Raleway"/>
                <a:sym typeface="Raleway"/>
              </a:rPr>
              <a:t>     </a:t>
            </a:r>
            <a:r>
              <a:rPr lang="en-US" sz="3023" b="1" spc="-139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3</a:t>
            </a:r>
            <a:r>
              <a:rPr lang="en-US" sz="3023" spc="-139">
                <a:solidFill>
                  <a:srgbClr val="00694C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-US" sz="3023" b="1" spc="-139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Cluster Summary with Business Interpretation  saved as  Cluster_Summary.csv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61296" y="848329"/>
            <a:ext cx="12827391" cy="1238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just">
              <a:lnSpc>
                <a:spcPts val="8999"/>
              </a:lnSpc>
            </a:pPr>
            <a:r>
              <a:rPr lang="en-US" sz="9999" b="1" spc="-459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923791" y="-783256"/>
            <a:ext cx="11853512" cy="11853512"/>
          </a:xfrm>
          <a:custGeom>
            <a:avLst/>
            <a:gdLst/>
            <a:ahLst/>
            <a:cxnLst/>
            <a:rect l="l" t="t" r="r" b="b"/>
            <a:pathLst>
              <a:path w="11853512" h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19200" y="2646761"/>
            <a:ext cx="8144502" cy="5212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3331"/>
              </a:lnSpc>
            </a:pPr>
            <a:r>
              <a:rPr lang="en-US" sz="14812" b="1" spc="-68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Thank you very much!</a:t>
            </a:r>
          </a:p>
        </p:txBody>
      </p:sp>
      <p:sp>
        <p:nvSpPr>
          <p:cNvPr id="4" name="Freeform 4"/>
          <p:cNvSpPr/>
          <p:nvPr/>
        </p:nvSpPr>
        <p:spPr>
          <a:xfrm>
            <a:off x="11697892" y="1028700"/>
            <a:ext cx="5561408" cy="7533927"/>
          </a:xfrm>
          <a:custGeom>
            <a:avLst/>
            <a:gdLst/>
            <a:ahLst/>
            <a:cxnLst/>
            <a:rect l="l" t="t" r="r" b="b"/>
            <a:pathLst>
              <a:path w="5561408" h="7533927">
                <a:moveTo>
                  <a:pt x="0" y="0"/>
                </a:moveTo>
                <a:lnTo>
                  <a:pt x="5561408" y="0"/>
                </a:lnTo>
                <a:lnTo>
                  <a:pt x="5561408" y="7533927"/>
                </a:lnTo>
                <a:lnTo>
                  <a:pt x="0" y="75339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F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14010" y="1650076"/>
            <a:ext cx="6270790" cy="6446606"/>
          </a:xfrm>
          <a:custGeom>
            <a:avLst/>
            <a:gdLst/>
            <a:ahLst/>
            <a:cxnLst/>
            <a:rect l="l" t="t" r="r" b="b"/>
            <a:pathLst>
              <a:path w="6270790" h="6446606">
                <a:moveTo>
                  <a:pt x="0" y="0"/>
                </a:moveTo>
                <a:lnTo>
                  <a:pt x="6270790" y="0"/>
                </a:lnTo>
                <a:lnTo>
                  <a:pt x="6270790" y="6446607"/>
                </a:lnTo>
                <a:lnTo>
                  <a:pt x="0" y="64466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370494" y="719869"/>
            <a:ext cx="8773506" cy="1384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0004"/>
              </a:lnSpc>
            </a:pPr>
            <a:r>
              <a:rPr lang="en-US" sz="11116" b="1" spc="-51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Introduction: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70494" y="2513226"/>
            <a:ext cx="11143516" cy="9900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 dirty="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Have you ever received a promotional offer that felt like it was made just for you? 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 dirty="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That's the power of customer segmentation!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 dirty="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In today's competitive market, understanding customer behavior is not just nice-to-have - it's essential for survival. 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 dirty="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This project uses AI to uncover hidden customer patterns and transform how businesses connect with their audience.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 dirty="0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Goal: Segment customers using spending patterns and income to deliver actionable marketing insights.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1349" y="1419225"/>
            <a:ext cx="9342932" cy="1249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9037"/>
              </a:lnSpc>
            </a:pPr>
            <a:r>
              <a:rPr lang="en-US" sz="10041" b="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Objective: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907978"/>
            <a:ext cx="10274155" cy="5938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0925" lvl="1" indent="-305463" algn="l">
              <a:lnSpc>
                <a:spcPts val="3961"/>
              </a:lnSpc>
              <a:buFont typeface="Arial"/>
              <a:buChar char="•"/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Segment customers into meaningful groups based on income and spending.</a:t>
            </a:r>
          </a:p>
          <a:p>
            <a:pPr marL="610925" lvl="1" indent="-305463" algn="l">
              <a:lnSpc>
                <a:spcPts val="3961"/>
              </a:lnSpc>
              <a:buFont typeface="Arial"/>
              <a:buChar char="•"/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Identify groups such as:</a:t>
            </a:r>
          </a:p>
          <a:p>
            <a:pPr algn="l">
              <a:lnSpc>
                <a:spcPts val="3961"/>
              </a:lnSpc>
            </a:pPr>
            <a:r>
              <a:rPr lang="en-US" sz="2829">
                <a:solidFill>
                  <a:srgbClr val="00694C"/>
                </a:solidFill>
                <a:latin typeface="Raleway"/>
                <a:ea typeface="Raleway"/>
                <a:cs typeface="Raleway"/>
                <a:sym typeface="Raleway"/>
              </a:rPr>
              <a:t>         </a:t>
            </a: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High-income, high-spenders → “Luxury Buyers”</a:t>
            </a:r>
            <a:r>
              <a:rPr lang="en-US" sz="2829">
                <a:solidFill>
                  <a:srgbClr val="00694C"/>
                </a:solidFill>
                <a:latin typeface="Raleway"/>
                <a:ea typeface="Raleway"/>
                <a:cs typeface="Raleway"/>
                <a:sym typeface="Raleway"/>
              </a:rPr>
              <a:t>    </a:t>
            </a:r>
          </a:p>
          <a:p>
            <a:pPr algn="l">
              <a:lnSpc>
                <a:spcPts val="3961"/>
              </a:lnSpc>
            </a:pPr>
            <a:r>
              <a:rPr lang="en-US" sz="2829">
                <a:solidFill>
                  <a:srgbClr val="00694C"/>
                </a:solidFill>
                <a:latin typeface="Raleway"/>
                <a:ea typeface="Raleway"/>
                <a:cs typeface="Raleway"/>
                <a:sym typeface="Raleway"/>
              </a:rPr>
              <a:t>         </a:t>
            </a: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Low-income, low-spenders → “Budget Customers”</a:t>
            </a:r>
          </a:p>
          <a:p>
            <a:pPr algn="l">
              <a:lnSpc>
                <a:spcPts val="3961"/>
              </a:lnSpc>
            </a:pPr>
            <a:r>
              <a:rPr lang="en-US" sz="2829">
                <a:solidFill>
                  <a:srgbClr val="00694C"/>
                </a:solidFill>
                <a:latin typeface="Raleway"/>
                <a:ea typeface="Raleway"/>
                <a:cs typeface="Raleway"/>
                <a:sym typeface="Raleway"/>
              </a:rPr>
              <a:t>     </a:t>
            </a: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High-income, low-spenders → “Potential Customers</a:t>
            </a:r>
          </a:p>
          <a:p>
            <a:pPr marL="610925" lvl="1" indent="-305463" algn="l">
              <a:lnSpc>
                <a:spcPts val="3961"/>
              </a:lnSpc>
              <a:buFont typeface="Arial"/>
              <a:buChar char="•"/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Provide actionable recommendations for business strategies.</a:t>
            </a:r>
          </a:p>
          <a:p>
            <a:pPr marL="610925" lvl="1" indent="-305463" algn="l">
              <a:lnSpc>
                <a:spcPts val="3961"/>
              </a:lnSpc>
              <a:buFont typeface="Arial"/>
              <a:buChar char="•"/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Provide data -driven marketing strategies.</a:t>
            </a:r>
          </a:p>
          <a:p>
            <a:pPr marL="610925" lvl="1" indent="-305463" algn="l">
              <a:lnSpc>
                <a:spcPts val="3961"/>
              </a:lnSpc>
              <a:buFont typeface="Arial"/>
              <a:buChar char="•"/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Enable personalized customer experiences.</a:t>
            </a:r>
          </a:p>
          <a:p>
            <a:pPr algn="l">
              <a:lnSpc>
                <a:spcPts val="3961"/>
              </a:lnSpc>
            </a:pPr>
            <a:endParaRPr/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193" y="975881"/>
            <a:ext cx="8539631" cy="8340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F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33372" y="8084666"/>
            <a:ext cx="5277926" cy="4404669"/>
          </a:xfrm>
          <a:custGeom>
            <a:avLst/>
            <a:gdLst/>
            <a:ahLst/>
            <a:cxnLst/>
            <a:rect l="l" t="t" r="r" b="b"/>
            <a:pathLst>
              <a:path w="5277926" h="4404669">
                <a:moveTo>
                  <a:pt x="0" y="0"/>
                </a:moveTo>
                <a:lnTo>
                  <a:pt x="5277926" y="0"/>
                </a:lnTo>
                <a:lnTo>
                  <a:pt x="5277926" y="4404668"/>
                </a:lnTo>
                <a:lnTo>
                  <a:pt x="0" y="4404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247610" y="799930"/>
            <a:ext cx="11130167" cy="1249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9037"/>
              </a:lnSpc>
            </a:pPr>
            <a:r>
              <a:rPr lang="en-US" sz="10041" b="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Dataset Overview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150207"/>
            <a:ext cx="15693344" cy="7424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61"/>
              </a:lnSpc>
              <a:spcBef>
                <a:spcPct val="0"/>
              </a:spcBef>
            </a:pPr>
            <a:r>
              <a:rPr lang="en-US" sz="2829" b="1" spc="-130" dirty="0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Dataset Source:</a:t>
            </a:r>
          </a:p>
          <a:p>
            <a:pPr algn="just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just">
              <a:lnSpc>
                <a:spcPts val="3961"/>
              </a:lnSpc>
              <a:spcBef>
                <a:spcPct val="0"/>
              </a:spcBef>
            </a:pPr>
            <a:r>
              <a:rPr lang="en-US" sz="2829" b="1" u="sng" spc="-130" dirty="0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  <a:hlinkClick r:id="rId4" tooltip="https://www.kaggle.com/datasets/shwetabh123/mall-customers"/>
              </a:rPr>
              <a:t>Mall Customers Dataset (200+ customer records)</a:t>
            </a:r>
          </a:p>
          <a:p>
            <a:pPr algn="just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just">
              <a:lnSpc>
                <a:spcPts val="3961"/>
              </a:lnSpc>
              <a:spcBef>
                <a:spcPct val="0"/>
              </a:spcBef>
            </a:pPr>
            <a:r>
              <a:rPr lang="en-US" sz="2829" b="1" spc="-130" dirty="0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Key Features Used:</a:t>
            </a:r>
          </a:p>
          <a:p>
            <a:pPr algn="just">
              <a:lnSpc>
                <a:spcPts val="3961"/>
              </a:lnSpc>
              <a:spcBef>
                <a:spcPct val="0"/>
              </a:spcBef>
            </a:pPr>
            <a:r>
              <a:rPr lang="en-US" sz="2829" b="1" spc="-130" dirty="0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Age – demographic context</a:t>
            </a:r>
          </a:p>
          <a:p>
            <a:pPr algn="just">
              <a:lnSpc>
                <a:spcPts val="3961"/>
              </a:lnSpc>
              <a:spcBef>
                <a:spcPct val="0"/>
              </a:spcBef>
            </a:pPr>
            <a:r>
              <a:rPr lang="en-US" sz="2829" b="1" spc="-130" dirty="0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Annual Income (k$) – purchasing power</a:t>
            </a:r>
          </a:p>
          <a:p>
            <a:pPr algn="just">
              <a:lnSpc>
                <a:spcPts val="3961"/>
              </a:lnSpc>
              <a:spcBef>
                <a:spcPct val="0"/>
              </a:spcBef>
            </a:pPr>
            <a:r>
              <a:rPr lang="en-US" sz="2829" b="1" spc="-130" dirty="0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Spending Score (1–100) – customer engagement and buying behavior</a:t>
            </a:r>
          </a:p>
          <a:p>
            <a:pPr algn="just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just">
              <a:lnSpc>
                <a:spcPts val="3961"/>
              </a:lnSpc>
              <a:spcBef>
                <a:spcPct val="0"/>
              </a:spcBef>
            </a:pPr>
            <a:r>
              <a:rPr lang="en-US" sz="2829" b="1" spc="-130" dirty="0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Data Format:</a:t>
            </a:r>
          </a:p>
          <a:p>
            <a:pPr algn="just">
              <a:lnSpc>
                <a:spcPts val="3961"/>
              </a:lnSpc>
              <a:spcBef>
                <a:spcPct val="0"/>
              </a:spcBef>
            </a:pPr>
            <a:r>
              <a:rPr lang="en-US" sz="2829" b="1" spc="-130" dirty="0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CSV, clean and pre-processed, ready for analysis</a:t>
            </a:r>
          </a:p>
          <a:p>
            <a:pPr algn="just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just">
              <a:lnSpc>
                <a:spcPts val="3961"/>
              </a:lnSpc>
              <a:spcBef>
                <a:spcPct val="0"/>
              </a:spcBef>
            </a:pPr>
            <a:r>
              <a:rPr lang="en-US" sz="2829" b="1" spc="-130" dirty="0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Rationale for Feature Selection:</a:t>
            </a:r>
          </a:p>
          <a:p>
            <a:pPr algn="just">
              <a:lnSpc>
                <a:spcPts val="3961"/>
              </a:lnSpc>
              <a:spcBef>
                <a:spcPct val="0"/>
              </a:spcBef>
            </a:pPr>
            <a:r>
              <a:rPr lang="en-US" sz="2829" b="1" spc="-130" dirty="0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Income → segment customers by financial capability.</a:t>
            </a:r>
          </a:p>
          <a:p>
            <a:pPr algn="just">
              <a:lnSpc>
                <a:spcPts val="3961"/>
              </a:lnSpc>
              <a:spcBef>
                <a:spcPct val="0"/>
              </a:spcBef>
            </a:pPr>
            <a:r>
              <a:rPr lang="en-US" sz="2829" b="1" spc="-130" dirty="0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Spending Score → identify engagement patterns and high-value potential.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02003" y="3741801"/>
            <a:ext cx="16902699" cy="2870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6"/>
              </a:lnSpc>
            </a:pPr>
            <a:endParaRPr/>
          </a:p>
          <a:p>
            <a:pPr marL="610996" lvl="1" indent="-305498" algn="l">
              <a:lnSpc>
                <a:spcPts val="2546"/>
              </a:lnSpc>
              <a:buFont typeface="Arial"/>
              <a:buChar char="•"/>
            </a:pPr>
            <a:r>
              <a:rPr lang="en-US" sz="2829" b="1" spc="-130" dirty="0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Python </a:t>
            </a:r>
            <a:r>
              <a:rPr lang="en-US" sz="2829" b="1" spc="-130" dirty="0" smtClean="0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</a:t>
            </a:r>
            <a:r>
              <a:rPr lang="en-US" sz="2829" b="1" spc="-130" dirty="0" smtClean="0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</a:t>
            </a:r>
            <a:r>
              <a:rPr lang="en-US" sz="2829" b="1" spc="-130" dirty="0" smtClean="0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oogle </a:t>
            </a:r>
            <a:r>
              <a:rPr lang="en-US" sz="2829" b="1" spc="-130" dirty="0" err="1" smtClean="0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colab</a:t>
            </a:r>
            <a:endParaRPr lang="en-US" sz="2829" b="1" spc="-130" dirty="0">
              <a:solidFill>
                <a:srgbClr val="00694C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algn="l">
              <a:lnSpc>
                <a:spcPts val="2546"/>
              </a:lnSpc>
            </a:pPr>
            <a:endParaRPr/>
          </a:p>
          <a:p>
            <a:pPr marL="610996" lvl="1" indent="-305498" algn="l">
              <a:lnSpc>
                <a:spcPts val="2546"/>
              </a:lnSpc>
              <a:buFont typeface="Arial"/>
              <a:buChar char="•"/>
            </a:pPr>
            <a:r>
              <a:rPr lang="en-US" sz="2829" b="1" spc="-130" dirty="0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Pandas → data manipulation</a:t>
            </a:r>
          </a:p>
          <a:p>
            <a:pPr algn="l">
              <a:lnSpc>
                <a:spcPts val="2546"/>
              </a:lnSpc>
            </a:pPr>
            <a:endParaRPr/>
          </a:p>
          <a:p>
            <a:pPr marL="610996" lvl="1" indent="-305498" algn="l">
              <a:lnSpc>
                <a:spcPts val="2546"/>
              </a:lnSpc>
              <a:buFont typeface="Arial"/>
              <a:buChar char="•"/>
            </a:pPr>
            <a:r>
              <a:rPr lang="en-US" sz="2829" b="1" spc="-130" dirty="0" err="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Matplotlib</a:t>
            </a:r>
            <a:r>
              <a:rPr lang="en-US" sz="2829" b="1" spc="-130" dirty="0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&amp; </a:t>
            </a:r>
            <a:r>
              <a:rPr lang="en-US" sz="2829" b="1" spc="-130" dirty="0" err="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Seaborn</a:t>
            </a:r>
            <a:r>
              <a:rPr lang="en-US" sz="2829" b="1" spc="-130" dirty="0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→ data visualization</a:t>
            </a:r>
          </a:p>
          <a:p>
            <a:pPr algn="l">
              <a:lnSpc>
                <a:spcPts val="2546"/>
              </a:lnSpc>
            </a:pPr>
            <a:endParaRPr/>
          </a:p>
          <a:p>
            <a:pPr marL="610996" lvl="1" indent="-305498" algn="l">
              <a:lnSpc>
                <a:spcPts val="2546"/>
              </a:lnSpc>
              <a:buFont typeface="Arial"/>
              <a:buChar char="•"/>
            </a:pPr>
            <a:r>
              <a:rPr lang="en-US" sz="2829" b="1" spc="-130" dirty="0" err="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Scikit</a:t>
            </a:r>
            <a:r>
              <a:rPr lang="en-US" sz="2829" b="1" spc="-130" dirty="0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-learn → K-Means clustering</a:t>
            </a:r>
          </a:p>
          <a:p>
            <a:pPr marL="0" lvl="1" indent="0" algn="l">
              <a:lnSpc>
                <a:spcPts val="2546"/>
              </a:lnSpc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229148" y="1289279"/>
            <a:ext cx="11204486" cy="1238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8999"/>
              </a:lnSpc>
            </a:pPr>
            <a:r>
              <a:rPr lang="en-US" sz="9999" b="1" spc="-459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Tools &amp; Libraries: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193" y="975881"/>
            <a:ext cx="8539631" cy="8340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13709" y="3084298"/>
            <a:ext cx="5293498" cy="6357544"/>
            <a:chOff x="0" y="0"/>
            <a:chExt cx="1394172" cy="16744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172" cy="1674415"/>
            </a:xfrm>
            <a:custGeom>
              <a:avLst/>
              <a:gdLst/>
              <a:ahLst/>
              <a:cxnLst/>
              <a:rect l="l" t="t" r="r" b="b"/>
              <a:pathLst>
                <a:path w="1394172" h="1674415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1662715"/>
                  </a:lnTo>
                  <a:cubicBezTo>
                    <a:pt x="1394172" y="1669176"/>
                    <a:pt x="1388934" y="1674415"/>
                    <a:pt x="1382472" y="1674415"/>
                  </a:cubicBezTo>
                  <a:lnTo>
                    <a:pt x="11700" y="1674415"/>
                  </a:lnTo>
                  <a:cubicBezTo>
                    <a:pt x="5238" y="1674415"/>
                    <a:pt x="0" y="1669176"/>
                    <a:pt x="0" y="1662715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4172" cy="1712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87484" y="1304925"/>
            <a:ext cx="13856669" cy="1249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9037"/>
              </a:lnSpc>
            </a:pPr>
            <a:r>
              <a:rPr lang="en-US" sz="10041" b="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Methodology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845158" y="3165028"/>
            <a:ext cx="5293498" cy="6276814"/>
            <a:chOff x="0" y="0"/>
            <a:chExt cx="1394172" cy="165315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94172" cy="1653153"/>
            </a:xfrm>
            <a:custGeom>
              <a:avLst/>
              <a:gdLst/>
              <a:ahLst/>
              <a:cxnLst/>
              <a:rect l="l" t="t" r="r" b="b"/>
              <a:pathLst>
                <a:path w="1394172" h="1653153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1641453"/>
                  </a:lnTo>
                  <a:cubicBezTo>
                    <a:pt x="1394172" y="1647914"/>
                    <a:pt x="1388934" y="1653153"/>
                    <a:pt x="1382472" y="1653153"/>
                  </a:cubicBezTo>
                  <a:lnTo>
                    <a:pt x="11700" y="1653153"/>
                  </a:lnTo>
                  <a:cubicBezTo>
                    <a:pt x="5238" y="1653153"/>
                    <a:pt x="0" y="1647914"/>
                    <a:pt x="0" y="1641453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94172" cy="16912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782260" y="3084298"/>
            <a:ext cx="5293498" cy="6357544"/>
            <a:chOff x="0" y="0"/>
            <a:chExt cx="1394172" cy="167441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94172" cy="1674415"/>
            </a:xfrm>
            <a:custGeom>
              <a:avLst/>
              <a:gdLst/>
              <a:ahLst/>
              <a:cxnLst/>
              <a:rect l="l" t="t" r="r" b="b"/>
              <a:pathLst>
                <a:path w="1394172" h="1674415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1662715"/>
                  </a:lnTo>
                  <a:cubicBezTo>
                    <a:pt x="1394172" y="1669176"/>
                    <a:pt x="1388934" y="1674415"/>
                    <a:pt x="1382472" y="1674415"/>
                  </a:cubicBezTo>
                  <a:lnTo>
                    <a:pt x="11700" y="1674415"/>
                  </a:lnTo>
                  <a:cubicBezTo>
                    <a:pt x="5238" y="1674415"/>
                    <a:pt x="0" y="1669176"/>
                    <a:pt x="0" y="1662715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94172" cy="1712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348033" y="3131342"/>
            <a:ext cx="2420710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800"/>
              </a:lnSpc>
            </a:pPr>
            <a:r>
              <a:rPr lang="en-US" sz="12000" b="1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01.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50103" y="3131342"/>
            <a:ext cx="2420710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800"/>
              </a:lnSpc>
            </a:pPr>
            <a:r>
              <a:rPr lang="en-US" sz="12000" b="1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02.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150257" y="3009492"/>
            <a:ext cx="2420710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800"/>
              </a:lnSpc>
            </a:pPr>
            <a:r>
              <a:rPr lang="en-US" sz="12000" b="1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03.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4569617"/>
            <a:ext cx="4960874" cy="2644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51"/>
              </a:lnSpc>
            </a:pPr>
            <a:r>
              <a:rPr lang="en-US" sz="267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Feature Selection</a:t>
            </a:r>
          </a:p>
          <a:p>
            <a:pPr marL="449071" lvl="1" indent="-224536" algn="just">
              <a:lnSpc>
                <a:spcPts val="2911"/>
              </a:lnSpc>
              <a:buFont typeface="Arial"/>
              <a:buChar char="•"/>
            </a:pPr>
            <a:r>
              <a:rPr lang="en-US" sz="207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Chose Annual Income andSpending Score as key features.</a:t>
            </a:r>
          </a:p>
          <a:p>
            <a:pPr marL="449071" lvl="1" indent="-224536" algn="just">
              <a:lnSpc>
                <a:spcPts val="2911"/>
              </a:lnSpc>
              <a:buFont typeface="Arial"/>
              <a:buChar char="•"/>
            </a:pPr>
            <a:r>
              <a:rPr lang="en-US" sz="207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Reason: Income reflects purchasing power; spending score indicates customer engagement.</a:t>
            </a:r>
          </a:p>
          <a:p>
            <a:pPr algn="just">
              <a:lnSpc>
                <a:spcPts val="2911"/>
              </a:lnSpc>
              <a:spcBef>
                <a:spcPct val="0"/>
              </a:spcBef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6505971" y="4346160"/>
            <a:ext cx="4834098" cy="4930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51"/>
              </a:lnSpc>
            </a:pPr>
            <a:r>
              <a:rPr lang="en-US" sz="267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Determine Optimal Number of Clusters</a:t>
            </a:r>
          </a:p>
          <a:p>
            <a:pPr marL="449071" lvl="1" indent="-224536" algn="just">
              <a:lnSpc>
                <a:spcPts val="2911"/>
              </a:lnSpc>
              <a:buFont typeface="Arial"/>
              <a:buChar char="•"/>
            </a:pPr>
            <a:r>
              <a:rPr lang="en-US" sz="207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Used Elbow Method to identify the ideal number of customer segments.</a:t>
            </a:r>
          </a:p>
          <a:p>
            <a:pPr marL="449071" lvl="1" indent="-224536" algn="just">
              <a:lnSpc>
                <a:spcPts val="2911"/>
              </a:lnSpc>
              <a:buFont typeface="Arial"/>
              <a:buChar char="•"/>
            </a:pPr>
            <a:r>
              <a:rPr lang="en-US" sz="207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Plotted Within-Cluster Sum of Squares (WCSS) against cluster numbers.</a:t>
            </a:r>
          </a:p>
          <a:p>
            <a:pPr marL="449071" lvl="1" indent="-224536" algn="just">
              <a:lnSpc>
                <a:spcPts val="2911"/>
              </a:lnSpc>
              <a:buFont typeface="Arial"/>
              <a:buChar char="•"/>
            </a:pPr>
            <a:r>
              <a:rPr lang="en-US" sz="207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Selected the point where adding more clusters does not significantly improve segmentation (Optimal K = 5).</a:t>
            </a:r>
          </a:p>
          <a:p>
            <a:pPr algn="just">
              <a:lnSpc>
                <a:spcPts val="2911"/>
              </a:lnSpc>
              <a:spcBef>
                <a:spcPct val="0"/>
              </a:spcBef>
            </a:pPr>
            <a:endParaRPr/>
          </a:p>
        </p:txBody>
      </p:sp>
      <p:sp>
        <p:nvSpPr>
          <p:cNvPr id="17" name="TextBox 17"/>
          <p:cNvSpPr txBox="1"/>
          <p:nvPr/>
        </p:nvSpPr>
        <p:spPr>
          <a:xfrm>
            <a:off x="11978682" y="4346160"/>
            <a:ext cx="4613910" cy="2962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51"/>
              </a:lnSpc>
            </a:pPr>
            <a:r>
              <a:rPr lang="en-US" sz="267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Apply K-Means Clustering</a:t>
            </a:r>
          </a:p>
          <a:p>
            <a:pPr marL="449071" lvl="1" indent="-224536" algn="just">
              <a:lnSpc>
                <a:spcPts val="2911"/>
              </a:lnSpc>
              <a:buFont typeface="Arial"/>
              <a:buChar char="•"/>
            </a:pPr>
            <a:r>
              <a:rPr lang="en-US" sz="207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Grouped customers into 5 clusters based on similarity in income and spending behavior.</a:t>
            </a:r>
          </a:p>
          <a:p>
            <a:pPr marL="449071" lvl="1" indent="-224536" algn="just">
              <a:lnSpc>
                <a:spcPts val="2911"/>
              </a:lnSpc>
              <a:buFont typeface="Arial"/>
              <a:buChar char="•"/>
            </a:pPr>
            <a:r>
              <a:rPr lang="en-US" sz="207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Each cluster has a centroid, representing the average profile of that segment.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64653" y="2985378"/>
            <a:ext cx="5627357" cy="6272922"/>
            <a:chOff x="0" y="0"/>
            <a:chExt cx="1482102" cy="16521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2102" cy="1652127"/>
            </a:xfrm>
            <a:custGeom>
              <a:avLst/>
              <a:gdLst/>
              <a:ahLst/>
              <a:cxnLst/>
              <a:rect l="l" t="t" r="r" b="b"/>
              <a:pathLst>
                <a:path w="1482102" h="1652127">
                  <a:moveTo>
                    <a:pt x="11006" y="0"/>
                  </a:moveTo>
                  <a:lnTo>
                    <a:pt x="1471096" y="0"/>
                  </a:lnTo>
                  <a:cubicBezTo>
                    <a:pt x="1477175" y="0"/>
                    <a:pt x="1482102" y="4928"/>
                    <a:pt x="1482102" y="11006"/>
                  </a:cubicBezTo>
                  <a:lnTo>
                    <a:pt x="1482102" y="1641121"/>
                  </a:lnTo>
                  <a:cubicBezTo>
                    <a:pt x="1482102" y="1647200"/>
                    <a:pt x="1477175" y="1652127"/>
                    <a:pt x="1471096" y="1652127"/>
                  </a:cubicBezTo>
                  <a:lnTo>
                    <a:pt x="11006" y="1652127"/>
                  </a:lnTo>
                  <a:cubicBezTo>
                    <a:pt x="8087" y="1652127"/>
                    <a:pt x="5288" y="1650968"/>
                    <a:pt x="3224" y="1648904"/>
                  </a:cubicBezTo>
                  <a:cubicBezTo>
                    <a:pt x="1160" y="1646840"/>
                    <a:pt x="0" y="1644040"/>
                    <a:pt x="0" y="1641121"/>
                  </a:cubicBezTo>
                  <a:lnTo>
                    <a:pt x="0" y="11006"/>
                  </a:lnTo>
                  <a:cubicBezTo>
                    <a:pt x="0" y="8087"/>
                    <a:pt x="1160" y="5288"/>
                    <a:pt x="3224" y="3224"/>
                  </a:cubicBezTo>
                  <a:cubicBezTo>
                    <a:pt x="5288" y="1160"/>
                    <a:pt x="8087" y="0"/>
                    <a:pt x="11006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82102" cy="16902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304925"/>
            <a:ext cx="11808997" cy="1249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9037"/>
              </a:lnSpc>
            </a:pPr>
            <a:r>
              <a:rPr lang="en-US" sz="10041" b="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Methodology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296101" y="2985378"/>
            <a:ext cx="5293498" cy="6272922"/>
            <a:chOff x="0" y="0"/>
            <a:chExt cx="1394172" cy="165212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94172" cy="1652127"/>
            </a:xfrm>
            <a:custGeom>
              <a:avLst/>
              <a:gdLst/>
              <a:ahLst/>
              <a:cxnLst/>
              <a:rect l="l" t="t" r="r" b="b"/>
              <a:pathLst>
                <a:path w="1394172" h="1652127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1640427"/>
                  </a:lnTo>
                  <a:cubicBezTo>
                    <a:pt x="1394172" y="1646889"/>
                    <a:pt x="1388934" y="1652127"/>
                    <a:pt x="1382472" y="1652127"/>
                  </a:cubicBezTo>
                  <a:lnTo>
                    <a:pt x="11700" y="1652127"/>
                  </a:lnTo>
                  <a:cubicBezTo>
                    <a:pt x="5238" y="1652127"/>
                    <a:pt x="0" y="1646889"/>
                    <a:pt x="0" y="1640427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94172" cy="16902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32495" y="2921135"/>
            <a:ext cx="2420710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800"/>
              </a:lnSpc>
            </a:pPr>
            <a:r>
              <a:rPr lang="en-US" sz="12000" b="1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04.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01047" y="2921135"/>
            <a:ext cx="2420710" cy="149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0800"/>
              </a:lnSpc>
            </a:pPr>
            <a:r>
              <a:rPr lang="en-US" sz="12000" b="1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05.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78456" y="4359410"/>
            <a:ext cx="4728789" cy="2635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49"/>
              </a:lnSpc>
            </a:pPr>
            <a:r>
              <a:rPr lang="en-US" sz="2678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Visualization</a:t>
            </a:r>
          </a:p>
          <a:p>
            <a:pPr marL="448756" lvl="1" indent="-224378" algn="just">
              <a:lnSpc>
                <a:spcPts val="2909"/>
              </a:lnSpc>
              <a:buFont typeface="Arial"/>
              <a:buChar char="•"/>
            </a:pPr>
            <a:r>
              <a:rPr lang="en-US" sz="2078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Created scatter plots showing clusters and centroids.</a:t>
            </a:r>
          </a:p>
          <a:p>
            <a:pPr marL="448756" lvl="1" indent="-224378" algn="just">
              <a:lnSpc>
                <a:spcPts val="2909"/>
              </a:lnSpc>
              <a:buFont typeface="Arial"/>
              <a:buChar char="•"/>
            </a:pPr>
            <a:r>
              <a:rPr lang="en-US" sz="2078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Color-coded clusters to easily distinguish between different customer groups.</a:t>
            </a:r>
          </a:p>
          <a:p>
            <a:pPr algn="just">
              <a:lnSpc>
                <a:spcPts val="2909"/>
              </a:lnSpc>
              <a:spcBef>
                <a:spcPct val="0"/>
              </a:spcBef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9028197" y="4359410"/>
            <a:ext cx="5029953" cy="2899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11"/>
              </a:lnSpc>
            </a:pPr>
            <a:r>
              <a:rPr lang="en-US" sz="207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Insights Extraction</a:t>
            </a:r>
          </a:p>
          <a:p>
            <a:pPr marL="449071" lvl="1" indent="-224536" algn="just">
              <a:lnSpc>
                <a:spcPts val="2911"/>
              </a:lnSpc>
              <a:buFont typeface="Arial"/>
              <a:buChar char="•"/>
            </a:pPr>
            <a:r>
              <a:rPr lang="en-US" sz="207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Analyzed cluster characteristics (income, spending) to derive actionable business strategies.</a:t>
            </a:r>
          </a:p>
          <a:p>
            <a:pPr marL="449071" lvl="1" indent="-224536" algn="just">
              <a:lnSpc>
                <a:spcPts val="2911"/>
              </a:lnSpc>
              <a:buFont typeface="Arial"/>
              <a:buChar char="•"/>
            </a:pPr>
            <a:r>
              <a:rPr lang="en-US" sz="207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Identified which segments to target with premium offers, promotions, or engagement campaigns.</a:t>
            </a:r>
          </a:p>
          <a:p>
            <a:pPr algn="just">
              <a:lnSpc>
                <a:spcPts val="2911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F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0076" y="2217788"/>
            <a:ext cx="6567924" cy="5851423"/>
          </a:xfrm>
          <a:custGeom>
            <a:avLst/>
            <a:gdLst/>
            <a:ahLst/>
            <a:cxnLst/>
            <a:rect l="l" t="t" r="r" b="b"/>
            <a:pathLst>
              <a:path w="6567924" h="5851423">
                <a:moveTo>
                  <a:pt x="0" y="0"/>
                </a:moveTo>
                <a:lnTo>
                  <a:pt x="6567924" y="0"/>
                </a:lnTo>
                <a:lnTo>
                  <a:pt x="6567924" y="5851424"/>
                </a:lnTo>
                <a:lnTo>
                  <a:pt x="0" y="5851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705171" y="307151"/>
            <a:ext cx="13015724" cy="250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60"/>
              </a:lnSpc>
            </a:pPr>
            <a:r>
              <a:rPr lang="en-US" sz="8900">
                <a:solidFill>
                  <a:srgbClr val="00694C"/>
                </a:solidFill>
                <a:latin typeface="Arimo"/>
                <a:ea typeface="Arimo"/>
                <a:cs typeface="Arimo"/>
                <a:sym typeface="Arimo"/>
              </a:rPr>
              <a:t>From Data To Actions:</a:t>
            </a:r>
          </a:p>
          <a:p>
            <a:pPr algn="l">
              <a:lnSpc>
                <a:spcPts val="3019"/>
              </a:lnSpc>
            </a:pPr>
            <a:endParaRPr/>
          </a:p>
          <a:p>
            <a:pPr marL="0" lvl="1" indent="0" algn="l">
              <a:lnSpc>
                <a:spcPts val="3019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408950" y="2151113"/>
            <a:ext cx="9282427" cy="3461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1. 🏆 HIGH-VALUE CUSTOMERS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• Profile: High income + High spending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• Strategy: Target premium products &amp; personalized marketing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• Action: Exclusive offers, VIP treatment, personal shopping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418475" y="5803049"/>
            <a:ext cx="8811463" cy="5443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2. 💼 HIGH-INCOME, LOW SPENDERS 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 • Profile: High income + Low spending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• Strategy: Engage with campaigns to increase spending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• Action: Demonstrate value, build trust, showcase benefits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9DF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720076" y="2482379"/>
            <a:ext cx="6567924" cy="5851423"/>
          </a:xfrm>
          <a:custGeom>
            <a:avLst/>
            <a:gdLst/>
            <a:ahLst/>
            <a:cxnLst/>
            <a:rect l="l" t="t" r="r" b="b"/>
            <a:pathLst>
              <a:path w="6567924" h="5851423">
                <a:moveTo>
                  <a:pt x="0" y="0"/>
                </a:moveTo>
                <a:lnTo>
                  <a:pt x="6567924" y="0"/>
                </a:lnTo>
                <a:lnTo>
                  <a:pt x="6567924" y="5851423"/>
                </a:lnTo>
                <a:lnTo>
                  <a:pt x="0" y="58514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705171" y="307151"/>
            <a:ext cx="13015724" cy="250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460"/>
              </a:lnSpc>
            </a:pPr>
            <a:r>
              <a:rPr lang="en-US" sz="8900">
                <a:solidFill>
                  <a:srgbClr val="00694C"/>
                </a:solidFill>
                <a:latin typeface="Arimo"/>
                <a:ea typeface="Arimo"/>
                <a:cs typeface="Arimo"/>
                <a:sym typeface="Arimo"/>
              </a:rPr>
              <a:t>From Data To Actions:</a:t>
            </a:r>
          </a:p>
          <a:p>
            <a:pPr algn="l">
              <a:lnSpc>
                <a:spcPts val="3019"/>
              </a:lnSpc>
            </a:pPr>
            <a:endParaRPr/>
          </a:p>
          <a:p>
            <a:pPr marL="0" lvl="1" indent="0" algn="l">
              <a:lnSpc>
                <a:spcPts val="3019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408950" y="2151113"/>
            <a:ext cx="8971890" cy="2966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3. 🌟 LOW-INCOME, HIGH SPENDERS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• Profile: Low income + High spending 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• Strategy: Offer budget-friendly products &amp; upselling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• Action: Great deals, loyalty rewards, value bundles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408950" y="4062707"/>
            <a:ext cx="10080013" cy="64336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4. 📝 LOW-VALUE SEGMENT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• Profile: Low income + Low spending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• Strategy: Focus on discounts and affordable offers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• Action: Essential products, clearance sales, basic deals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5. ⚖️ MODERATE SEGMENT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• Profile: Balanced income &amp; spending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• Strategy: General promotions &amp; loyalty programs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r>
              <a:rPr lang="en-US" sz="2829" b="1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  • Action: Volume discounts, seasonal offers, member benefits</a:t>
            </a:r>
          </a:p>
          <a:p>
            <a:pPr algn="l">
              <a:lnSpc>
                <a:spcPts val="3961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703</Words>
  <Application>Microsoft Office PowerPoint</Application>
  <PresentationFormat>Custom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Raleway Medium</vt:lpstr>
      <vt:lpstr>Raleway Semi-Bold</vt:lpstr>
      <vt:lpstr>Calibri</vt:lpstr>
      <vt:lpstr>Raleway</vt:lpstr>
      <vt:lpstr>Raleway Bold</vt:lpstr>
      <vt:lpstr>Arimo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Ruchita Jadhav</dc:title>
  <cp:lastModifiedBy>ADMIN9</cp:lastModifiedBy>
  <cp:revision>9</cp:revision>
  <dcterms:created xsi:type="dcterms:W3CDTF">2006-08-16T00:00:00Z</dcterms:created>
  <dcterms:modified xsi:type="dcterms:W3CDTF">2025-10-09T15:31:05Z</dcterms:modified>
  <dc:identifier>DAG0dzh7Pvw</dc:identifier>
</cp:coreProperties>
</file>