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0E2C94-64B6-4C0A-B310-77A1D839090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374155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4304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01900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4704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366768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70E2C94-64B6-4C0A-B310-77A1D8390904}"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18922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70E2C94-64B6-4C0A-B310-77A1D8390904}"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2443267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E2C94-64B6-4C0A-B310-77A1D839090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289805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E2C94-64B6-4C0A-B310-77A1D839090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6980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E2C94-64B6-4C0A-B310-77A1D839090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367187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0E2C94-64B6-4C0A-B310-77A1D839090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21069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367993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0E2C94-64B6-4C0A-B310-77A1D8390904}" type="datetimeFigureOut">
              <a:rPr lang="en-US" smtClean="0"/>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37876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0E2C94-64B6-4C0A-B310-77A1D8390904}"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230924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E2C94-64B6-4C0A-B310-77A1D8390904}" type="datetimeFigureOut">
              <a:rPr lang="en-US" smtClean="0"/>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22864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8723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E2C94-64B6-4C0A-B310-77A1D839090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249C1-A849-462A-916E-0F70657D5E26}" type="slidenum">
              <a:rPr lang="en-US" smtClean="0"/>
              <a:t>‹#›</a:t>
            </a:fld>
            <a:endParaRPr lang="en-US"/>
          </a:p>
        </p:txBody>
      </p:sp>
    </p:spTree>
    <p:extLst>
      <p:ext uri="{BB962C8B-B14F-4D97-AF65-F5344CB8AC3E}">
        <p14:creationId xmlns:p14="http://schemas.microsoft.com/office/powerpoint/2010/main" val="199057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0E2C94-64B6-4C0A-B310-77A1D8390904}" type="datetimeFigureOut">
              <a:rPr lang="en-US" smtClean="0"/>
              <a:t>8/4/2024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7249C1-A849-462A-916E-0F70657D5E26}" type="slidenum">
              <a:rPr lang="en-US" smtClean="0"/>
              <a:t>‹#›</a:t>
            </a:fld>
            <a:endParaRPr lang="en-US"/>
          </a:p>
        </p:txBody>
      </p:sp>
    </p:spTree>
    <p:extLst>
      <p:ext uri="{BB962C8B-B14F-4D97-AF65-F5344CB8AC3E}">
        <p14:creationId xmlns:p14="http://schemas.microsoft.com/office/powerpoint/2010/main" val="289324566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ograph.org.uk/photo/3583945"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ikist.com/free-photo-sgplj"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chevrolet-impala-supernatural-car-wallpaper-mpnsf/download/1920x1080"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2637-8711-47CA-8DD5-55F9692BD6BE}"/>
              </a:ext>
            </a:extLst>
          </p:cNvPr>
          <p:cNvSpPr>
            <a:spLocks noGrp="1"/>
          </p:cNvSpPr>
          <p:nvPr>
            <p:ph type="ctrTitle"/>
          </p:nvPr>
        </p:nvSpPr>
        <p:spPr>
          <a:xfrm>
            <a:off x="1479176" y="286871"/>
            <a:ext cx="8650942" cy="600635"/>
          </a:xfrm>
        </p:spPr>
        <p:txBody>
          <a:bodyPr>
            <a:normAutofit fontScale="90000"/>
          </a:bodyPr>
          <a:lstStyle/>
          <a:p>
            <a:r>
              <a:rPr lang="en-US" sz="3200" i="1" u="sng" dirty="0" err="1"/>
              <a:t>Symboisis</a:t>
            </a:r>
            <a:r>
              <a:rPr lang="en-US" sz="3200" i="1" u="sng" dirty="0"/>
              <a:t> Skills And Professional university (SSPU)</a:t>
            </a:r>
          </a:p>
        </p:txBody>
      </p:sp>
      <p:sp>
        <p:nvSpPr>
          <p:cNvPr id="3" name="Subtitle 2">
            <a:extLst>
              <a:ext uri="{FF2B5EF4-FFF2-40B4-BE49-F238E27FC236}">
                <a16:creationId xmlns:a16="http://schemas.microsoft.com/office/drawing/2014/main" id="{8BD48239-85C5-4F13-8282-0987AB3385A1}"/>
              </a:ext>
            </a:extLst>
          </p:cNvPr>
          <p:cNvSpPr>
            <a:spLocks noGrp="1"/>
          </p:cNvSpPr>
          <p:nvPr>
            <p:ph type="subTitle" idx="1"/>
          </p:nvPr>
        </p:nvSpPr>
        <p:spPr>
          <a:xfrm>
            <a:off x="-1089213" y="1075766"/>
            <a:ext cx="7427259" cy="1577788"/>
          </a:xfrm>
        </p:spPr>
        <p:txBody>
          <a:bodyPr>
            <a:normAutofit fontScale="92500" lnSpcReduction="20000"/>
          </a:bodyPr>
          <a:lstStyle/>
          <a:p>
            <a:r>
              <a:rPr lang="en-US" sz="4400" dirty="0">
                <a:solidFill>
                  <a:srgbClr val="FFFF00"/>
                </a:solidFill>
              </a:rPr>
              <a:t>project : -</a:t>
            </a:r>
          </a:p>
          <a:p>
            <a:r>
              <a:rPr lang="en-US" sz="4400" dirty="0"/>
              <a:t>                     </a:t>
            </a:r>
            <a:r>
              <a:rPr lang="en-US" sz="2800" dirty="0"/>
              <a:t>Car Price Prediction</a:t>
            </a:r>
          </a:p>
          <a:p>
            <a:endParaRPr lang="en-US" dirty="0"/>
          </a:p>
        </p:txBody>
      </p:sp>
      <p:pic>
        <p:nvPicPr>
          <p:cNvPr id="7" name="Picture 6">
            <a:extLst>
              <a:ext uri="{FF2B5EF4-FFF2-40B4-BE49-F238E27FC236}">
                <a16:creationId xmlns:a16="http://schemas.microsoft.com/office/drawing/2014/main" id="{75699A91-AECB-480C-8245-9D52D8F4B7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3527" y="2653449"/>
            <a:ext cx="7638473" cy="4204551"/>
          </a:xfrm>
          <a:prstGeom prst="rect">
            <a:avLst/>
          </a:prstGeom>
        </p:spPr>
      </p:pic>
    </p:spTree>
    <p:extLst>
      <p:ext uri="{BB962C8B-B14F-4D97-AF65-F5344CB8AC3E}">
        <p14:creationId xmlns:p14="http://schemas.microsoft.com/office/powerpoint/2010/main" val="265755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CB17-5E2E-4EA3-9BDA-1EF9709231A3}"/>
              </a:ext>
            </a:extLst>
          </p:cNvPr>
          <p:cNvSpPr>
            <a:spLocks noGrp="1"/>
          </p:cNvSpPr>
          <p:nvPr>
            <p:ph type="title"/>
          </p:nvPr>
        </p:nvSpPr>
        <p:spPr/>
        <p:txBody>
          <a:bodyPr/>
          <a:lstStyle/>
          <a:p>
            <a:pPr marL="571500" indent="-571500">
              <a:buFont typeface="Wingdings" panose="05000000000000000000" pitchFamily="2" charset="2"/>
              <a:buChar char="§"/>
            </a:pPr>
            <a:r>
              <a:rPr lang="en-US" dirty="0"/>
              <a:t>REFERENCE</a:t>
            </a:r>
          </a:p>
        </p:txBody>
      </p:sp>
      <p:sp>
        <p:nvSpPr>
          <p:cNvPr id="3" name="Content Placeholder 2">
            <a:extLst>
              <a:ext uri="{FF2B5EF4-FFF2-40B4-BE49-F238E27FC236}">
                <a16:creationId xmlns:a16="http://schemas.microsoft.com/office/drawing/2014/main" id="{59BD4757-E689-4D83-9349-6BFDCAFE811B}"/>
              </a:ext>
            </a:extLst>
          </p:cNvPr>
          <p:cNvSpPr>
            <a:spLocks noGrp="1"/>
          </p:cNvSpPr>
          <p:nvPr>
            <p:ph idx="1"/>
          </p:nvPr>
        </p:nvSpPr>
        <p:spPr>
          <a:xfrm>
            <a:off x="1484310" y="2510119"/>
            <a:ext cx="10018713" cy="3281082"/>
          </a:xfrm>
        </p:spPr>
        <p:txBody>
          <a:bodyPr/>
          <a:lstStyle/>
          <a:p>
            <a:r>
              <a:rPr lang="en-US" sz="4000" dirty="0"/>
              <a:t>Kaggle link : -</a:t>
            </a:r>
            <a:r>
              <a:rPr lang="en-US" dirty="0"/>
              <a:t>https://www.kaggle.com/datasets/nehalbirla/vehicle-dataset-from-cardekho?select=car+data.csv</a:t>
            </a:r>
          </a:p>
        </p:txBody>
      </p:sp>
    </p:spTree>
    <p:extLst>
      <p:ext uri="{BB962C8B-B14F-4D97-AF65-F5344CB8AC3E}">
        <p14:creationId xmlns:p14="http://schemas.microsoft.com/office/powerpoint/2010/main" val="75739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0309-EBE1-4074-A7C5-C17E069C685A}"/>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E8B051B5-0F1C-49F1-BD10-2048B931583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16308" y="1739153"/>
            <a:ext cx="8875692" cy="5047129"/>
          </a:xfrm>
        </p:spPr>
      </p:pic>
    </p:spTree>
    <p:extLst>
      <p:ext uri="{BB962C8B-B14F-4D97-AF65-F5344CB8AC3E}">
        <p14:creationId xmlns:p14="http://schemas.microsoft.com/office/powerpoint/2010/main" val="270695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C06F-4149-4915-94CD-B9CDFD273C49}"/>
              </a:ext>
            </a:extLst>
          </p:cNvPr>
          <p:cNvSpPr>
            <a:spLocks noGrp="1"/>
          </p:cNvSpPr>
          <p:nvPr>
            <p:ph type="title"/>
          </p:nvPr>
        </p:nvSpPr>
        <p:spPr>
          <a:xfrm>
            <a:off x="-779929" y="376517"/>
            <a:ext cx="12282953" cy="1703295"/>
          </a:xfrm>
        </p:spPr>
        <p:txBody>
          <a:bodyPr/>
          <a:lstStyle/>
          <a:p>
            <a:r>
              <a:rPr lang="en-US" dirty="0"/>
              <a:t>Certificate Course in Data Associate</a:t>
            </a:r>
          </a:p>
        </p:txBody>
      </p:sp>
      <p:sp>
        <p:nvSpPr>
          <p:cNvPr id="3" name="Content Placeholder 2">
            <a:extLst>
              <a:ext uri="{FF2B5EF4-FFF2-40B4-BE49-F238E27FC236}">
                <a16:creationId xmlns:a16="http://schemas.microsoft.com/office/drawing/2014/main" id="{8924E979-3676-41C6-93FF-C5DD333831C5}"/>
              </a:ext>
            </a:extLst>
          </p:cNvPr>
          <p:cNvSpPr>
            <a:spLocks noGrp="1"/>
          </p:cNvSpPr>
          <p:nvPr>
            <p:ph idx="1"/>
          </p:nvPr>
        </p:nvSpPr>
        <p:spPr>
          <a:xfrm>
            <a:off x="1484310" y="2079813"/>
            <a:ext cx="10018713" cy="3711388"/>
          </a:xfrm>
        </p:spPr>
        <p:txBody>
          <a:bodyPr>
            <a:normAutofit fontScale="47500" lnSpcReduction="20000"/>
          </a:bodyPr>
          <a:lstStyle/>
          <a:p>
            <a:r>
              <a:rPr lang="en-US" sz="4500" dirty="0">
                <a:solidFill>
                  <a:srgbClr val="FFFF00"/>
                </a:solidFill>
              </a:rPr>
              <a:t>Represented By :-</a:t>
            </a:r>
          </a:p>
          <a:p>
            <a:r>
              <a:rPr lang="en-US" sz="3800" dirty="0"/>
              <a:t> Kshirsagar Monali Aba                                                                                 </a:t>
            </a:r>
          </a:p>
          <a:p>
            <a:r>
              <a:rPr lang="en-US" sz="3800" dirty="0"/>
              <a:t> </a:t>
            </a:r>
            <a:r>
              <a:rPr lang="en-US" sz="3800" dirty="0" err="1"/>
              <a:t>Marathe</a:t>
            </a:r>
            <a:r>
              <a:rPr lang="en-US" sz="3800" dirty="0"/>
              <a:t> </a:t>
            </a:r>
            <a:r>
              <a:rPr lang="en-US" sz="3800" dirty="0" err="1"/>
              <a:t>Ruchita</a:t>
            </a:r>
            <a:r>
              <a:rPr lang="en-US" sz="3800" dirty="0"/>
              <a:t> Anil</a:t>
            </a:r>
          </a:p>
          <a:p>
            <a:r>
              <a:rPr lang="en-US" sz="3800" dirty="0"/>
              <a:t> Shinde Mansi Mangesh                                                                 </a:t>
            </a:r>
          </a:p>
          <a:p>
            <a:r>
              <a:rPr lang="en-US" sz="3800" dirty="0"/>
              <a:t>Jadhav </a:t>
            </a:r>
            <a:r>
              <a:rPr lang="en-US" sz="3800" dirty="0" err="1"/>
              <a:t>Khushiya</a:t>
            </a:r>
            <a:r>
              <a:rPr lang="en-US" sz="3800" dirty="0"/>
              <a:t> Sunil</a:t>
            </a:r>
          </a:p>
          <a:p>
            <a:r>
              <a:rPr lang="en-US" sz="3800" dirty="0" err="1"/>
              <a:t>Gavate</a:t>
            </a:r>
            <a:r>
              <a:rPr lang="en-US" sz="3800" dirty="0"/>
              <a:t> Darshana Rajendra    </a:t>
            </a:r>
            <a:r>
              <a:rPr lang="en-US" dirty="0"/>
              <a:t>                                             </a:t>
            </a:r>
          </a:p>
          <a:p>
            <a:pPr marL="0" indent="0">
              <a:buNone/>
            </a:pPr>
            <a:r>
              <a:rPr lang="en-US" dirty="0"/>
              <a:t>                                                                                                                                                                                                            </a:t>
            </a:r>
            <a:r>
              <a:rPr lang="en-US" sz="4000" dirty="0">
                <a:solidFill>
                  <a:srgbClr val="FFFF00"/>
                </a:solidFill>
              </a:rPr>
              <a:t>Guided By : -</a:t>
            </a:r>
          </a:p>
          <a:p>
            <a:pPr marL="0" indent="0">
              <a:buNone/>
            </a:pPr>
            <a:r>
              <a:rPr lang="en-US" dirty="0"/>
              <a:t>                                                                                                                                                                                                                                      </a:t>
            </a:r>
            <a:r>
              <a:rPr lang="en-US" sz="5100" dirty="0"/>
              <a:t>Deepak </a:t>
            </a:r>
            <a:r>
              <a:rPr lang="en-US" sz="5100" dirty="0" err="1"/>
              <a:t>Gurav</a:t>
            </a:r>
            <a:r>
              <a:rPr lang="en-US" sz="5100" dirty="0"/>
              <a:t>   </a:t>
            </a:r>
            <a:r>
              <a:rPr lang="en-US" dirty="0"/>
              <a:t>                       </a:t>
            </a:r>
          </a:p>
          <a:p>
            <a:pPr marL="0" indent="0">
              <a:buNone/>
            </a:pPr>
            <a:r>
              <a:rPr lang="en-US" dirty="0"/>
              <a:t>                                                                                                         </a:t>
            </a:r>
          </a:p>
        </p:txBody>
      </p:sp>
    </p:spTree>
    <p:extLst>
      <p:ext uri="{BB962C8B-B14F-4D97-AF65-F5344CB8AC3E}">
        <p14:creationId xmlns:p14="http://schemas.microsoft.com/office/powerpoint/2010/main" val="109906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A409-490D-4EAD-9D6A-73F9530A8F5E}"/>
              </a:ext>
            </a:extLst>
          </p:cNvPr>
          <p:cNvSpPr>
            <a:spLocks noGrp="1"/>
          </p:cNvSpPr>
          <p:nvPr>
            <p:ph type="title"/>
          </p:nvPr>
        </p:nvSpPr>
        <p:spPr>
          <a:xfrm>
            <a:off x="1867226" y="676836"/>
            <a:ext cx="8457548" cy="936811"/>
          </a:xfrm>
        </p:spPr>
        <p:txBody>
          <a:bodyPr/>
          <a:lstStyle/>
          <a:p>
            <a:pPr marL="571500" indent="-571500">
              <a:buFont typeface="Wingdings" panose="05000000000000000000" pitchFamily="2" charset="2"/>
              <a:buChar char="v"/>
            </a:pPr>
            <a:r>
              <a:rPr lang="en-US" dirty="0"/>
              <a:t>Contents</a:t>
            </a:r>
          </a:p>
        </p:txBody>
      </p:sp>
      <p:sp>
        <p:nvSpPr>
          <p:cNvPr id="3" name="Content Placeholder 2">
            <a:extLst>
              <a:ext uri="{FF2B5EF4-FFF2-40B4-BE49-F238E27FC236}">
                <a16:creationId xmlns:a16="http://schemas.microsoft.com/office/drawing/2014/main" id="{F0E25340-7D3E-425A-AAD8-EF7B6D4ABCE2}"/>
              </a:ext>
            </a:extLst>
          </p:cNvPr>
          <p:cNvSpPr>
            <a:spLocks noGrp="1"/>
          </p:cNvSpPr>
          <p:nvPr>
            <p:ph idx="1"/>
          </p:nvPr>
        </p:nvSpPr>
        <p:spPr>
          <a:xfrm>
            <a:off x="1484310" y="1613647"/>
            <a:ext cx="10018713" cy="4177554"/>
          </a:xfrm>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Libraries</a:t>
            </a:r>
          </a:p>
          <a:p>
            <a:pPr>
              <a:buFont typeface="Wingdings" panose="05000000000000000000" pitchFamily="2" charset="2"/>
              <a:buChar char="Ø"/>
            </a:pPr>
            <a:r>
              <a:rPr lang="en-US" dirty="0"/>
              <a:t>Dataset and Tools</a:t>
            </a:r>
          </a:p>
          <a:p>
            <a:pPr>
              <a:buFont typeface="Wingdings" panose="05000000000000000000" pitchFamily="2" charset="2"/>
              <a:buChar char="Ø"/>
            </a:pPr>
            <a:r>
              <a:rPr lang="en-US" dirty="0"/>
              <a:t>Algorithms</a:t>
            </a:r>
          </a:p>
          <a:p>
            <a:pPr>
              <a:buFont typeface="Wingdings" panose="05000000000000000000" pitchFamily="2" charset="2"/>
              <a:buChar char="Ø"/>
            </a:pPr>
            <a:r>
              <a:rPr lang="en-US" dirty="0" err="1"/>
              <a:t>Adavantages</a:t>
            </a:r>
            <a:endParaRPr lang="en-US" dirty="0"/>
          </a:p>
          <a:p>
            <a:pPr>
              <a:buFont typeface="Wingdings" panose="05000000000000000000" pitchFamily="2" charset="2"/>
              <a:buChar char="Ø"/>
            </a:pPr>
            <a:r>
              <a:rPr lang="en-US" dirty="0"/>
              <a:t>Disadvantages</a:t>
            </a:r>
          </a:p>
          <a:p>
            <a:pPr>
              <a:buFont typeface="Wingdings" panose="05000000000000000000" pitchFamily="2" charset="2"/>
              <a:buChar char="Ø"/>
            </a:pPr>
            <a:r>
              <a:rPr lang="en-US" dirty="0"/>
              <a:t>Reference</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40DAF9E5-967E-4635-9E7D-E5EFC2BEC4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33376" y="3012141"/>
            <a:ext cx="6558626" cy="3903329"/>
          </a:xfrm>
          <a:prstGeom prst="rect">
            <a:avLst/>
          </a:prstGeom>
        </p:spPr>
      </p:pic>
    </p:spTree>
    <p:extLst>
      <p:ext uri="{BB962C8B-B14F-4D97-AF65-F5344CB8AC3E}">
        <p14:creationId xmlns:p14="http://schemas.microsoft.com/office/powerpoint/2010/main" val="80667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67A1-BD52-472E-8FFC-030A6DC21007}"/>
              </a:ext>
            </a:extLst>
          </p:cNvPr>
          <p:cNvSpPr>
            <a:spLocks noGrp="1"/>
          </p:cNvSpPr>
          <p:nvPr>
            <p:ph type="title"/>
          </p:nvPr>
        </p:nvSpPr>
        <p:spPr>
          <a:xfrm>
            <a:off x="1484311" y="685801"/>
            <a:ext cx="10018713" cy="1268506"/>
          </a:xfrm>
        </p:spPr>
        <p:txBody>
          <a:bodyPr/>
          <a:lstStyle/>
          <a:p>
            <a:pPr marL="571500" indent="-571500">
              <a:buFont typeface="Wingdings" panose="05000000000000000000" pitchFamily="2" charset="2"/>
              <a:buChar char="v"/>
            </a:pPr>
            <a:r>
              <a:rPr lang="en-US" i="1" dirty="0"/>
              <a:t>INTRODUCTION</a:t>
            </a:r>
          </a:p>
        </p:txBody>
      </p:sp>
      <p:sp>
        <p:nvSpPr>
          <p:cNvPr id="3" name="Content Placeholder 2">
            <a:extLst>
              <a:ext uri="{FF2B5EF4-FFF2-40B4-BE49-F238E27FC236}">
                <a16:creationId xmlns:a16="http://schemas.microsoft.com/office/drawing/2014/main" id="{3F682BA6-D18F-4864-90BA-AFFEAD8E5EA1}"/>
              </a:ext>
            </a:extLst>
          </p:cNvPr>
          <p:cNvSpPr>
            <a:spLocks noGrp="1"/>
          </p:cNvSpPr>
          <p:nvPr>
            <p:ph idx="1"/>
          </p:nvPr>
        </p:nvSpPr>
        <p:spPr>
          <a:xfrm>
            <a:off x="1484310" y="2026025"/>
            <a:ext cx="10018713" cy="3765176"/>
          </a:xfrm>
        </p:spPr>
        <p:txBody>
          <a:bodyPr>
            <a:normAutofit/>
          </a:bodyPr>
          <a:lstStyle/>
          <a:p>
            <a:pPr>
              <a:buFont typeface="Wingdings" panose="05000000000000000000" pitchFamily="2" charset="2"/>
              <a:buChar char="v"/>
            </a:pPr>
            <a:r>
              <a:rPr lang="en-US" dirty="0"/>
              <a:t>In the automotive industry, accurately predicting the price of a used car is a complex task due to the variety of factors that influence a car's value. These factors include the make and model of the car, its age, mileage, condition, location, and additional features. A machine learning model can help in making more accurate predictions by analyzing large datasets of car listings and sales. Car price prediction using machine learning is a valuable tool that can streamline the buying and selling process in the used car market. By leveraging historical data and advanced algorithms, we can provide more accurate price estimates, benefiting both sellers and buyers</a:t>
            </a:r>
          </a:p>
        </p:txBody>
      </p:sp>
    </p:spTree>
    <p:extLst>
      <p:ext uri="{BB962C8B-B14F-4D97-AF65-F5344CB8AC3E}">
        <p14:creationId xmlns:p14="http://schemas.microsoft.com/office/powerpoint/2010/main" val="319087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2036-C465-42B8-A258-8856D0F8B1D3}"/>
              </a:ext>
            </a:extLst>
          </p:cNvPr>
          <p:cNvSpPr>
            <a:spLocks noGrp="1"/>
          </p:cNvSpPr>
          <p:nvPr>
            <p:ph type="title"/>
          </p:nvPr>
        </p:nvSpPr>
        <p:spPr>
          <a:xfrm>
            <a:off x="0" y="-44824"/>
            <a:ext cx="10549544" cy="1891552"/>
          </a:xfrm>
        </p:spPr>
        <p:txBody>
          <a:bodyPr/>
          <a:lstStyle/>
          <a:p>
            <a:pPr marL="571500" indent="-571500">
              <a:buFont typeface="Wingdings" panose="05000000000000000000" pitchFamily="2" charset="2"/>
              <a:buChar char="q"/>
            </a:pPr>
            <a:r>
              <a:rPr lang="en-US" dirty="0"/>
              <a:t>Libraries</a:t>
            </a:r>
          </a:p>
        </p:txBody>
      </p:sp>
      <p:sp>
        <p:nvSpPr>
          <p:cNvPr id="3" name="Content Placeholder 2">
            <a:extLst>
              <a:ext uri="{FF2B5EF4-FFF2-40B4-BE49-F238E27FC236}">
                <a16:creationId xmlns:a16="http://schemas.microsoft.com/office/drawing/2014/main" id="{0722BA41-638C-413F-9E12-9DC84BE018FE}"/>
              </a:ext>
            </a:extLst>
          </p:cNvPr>
          <p:cNvSpPr>
            <a:spLocks noGrp="1"/>
          </p:cNvSpPr>
          <p:nvPr>
            <p:ph idx="1"/>
          </p:nvPr>
        </p:nvSpPr>
        <p:spPr>
          <a:xfrm>
            <a:off x="1403628" y="1694329"/>
            <a:ext cx="9862482" cy="4580965"/>
          </a:xfrm>
        </p:spPr>
        <p:txBody>
          <a:bodyPr/>
          <a:lstStyle/>
          <a:p>
            <a:pPr>
              <a:buFont typeface="Courier New" panose="02070309020205020404" pitchFamily="49" charset="0"/>
              <a:buChar char="o"/>
            </a:pPr>
            <a:r>
              <a:rPr lang="en-IN" b="1" dirty="0"/>
              <a:t>import</a:t>
            </a:r>
            <a:r>
              <a:rPr lang="en-IN" dirty="0"/>
              <a:t> pandas as pd</a:t>
            </a:r>
          </a:p>
          <a:p>
            <a:pPr>
              <a:buFont typeface="Courier New" panose="02070309020205020404" pitchFamily="49" charset="0"/>
              <a:buChar char="o"/>
            </a:pPr>
            <a:r>
              <a:rPr lang="en-IN" b="1" dirty="0"/>
              <a:t>import</a:t>
            </a:r>
            <a:r>
              <a:rPr lang="en-IN" dirty="0"/>
              <a:t> </a:t>
            </a:r>
            <a:r>
              <a:rPr lang="en-IN" dirty="0" err="1"/>
              <a:t>matplotlib.pyplot</a:t>
            </a:r>
            <a:r>
              <a:rPr lang="en-IN" dirty="0"/>
              <a:t> as </a:t>
            </a:r>
            <a:r>
              <a:rPr lang="en-IN" dirty="0" err="1"/>
              <a:t>plt</a:t>
            </a:r>
            <a:endParaRPr lang="en-IN" dirty="0"/>
          </a:p>
          <a:p>
            <a:pPr>
              <a:buFont typeface="Courier New" panose="02070309020205020404" pitchFamily="49" charset="0"/>
              <a:buChar char="o"/>
            </a:pPr>
            <a:r>
              <a:rPr lang="en-IN" b="1" dirty="0"/>
              <a:t>import</a:t>
            </a:r>
            <a:r>
              <a:rPr lang="en-IN" dirty="0"/>
              <a:t> seaborn as </a:t>
            </a:r>
            <a:r>
              <a:rPr lang="en-IN" dirty="0" err="1"/>
              <a:t>sns</a:t>
            </a:r>
            <a:endParaRPr lang="en-IN" dirty="0"/>
          </a:p>
          <a:p>
            <a:pPr>
              <a:buFont typeface="Courier New" panose="02070309020205020404" pitchFamily="49" charset="0"/>
              <a:buChar char="o"/>
            </a:pPr>
            <a:r>
              <a:rPr lang="en-IN" b="1" dirty="0"/>
              <a:t>from</a:t>
            </a:r>
            <a:r>
              <a:rPr lang="en-IN" dirty="0"/>
              <a:t> </a:t>
            </a:r>
            <a:r>
              <a:rPr lang="en-IN" dirty="0" err="1"/>
              <a:t>sklearn.preprocessing</a:t>
            </a:r>
            <a:r>
              <a:rPr lang="en-IN" dirty="0"/>
              <a:t>  </a:t>
            </a:r>
            <a:r>
              <a:rPr lang="en-IN" b="1" dirty="0"/>
              <a:t>import </a:t>
            </a:r>
            <a:r>
              <a:rPr lang="en-IN" dirty="0" err="1"/>
              <a:t>Standardscaler</a:t>
            </a:r>
            <a:endParaRPr lang="en-IN" dirty="0"/>
          </a:p>
          <a:p>
            <a:pPr>
              <a:buFont typeface="Courier New" panose="02070309020205020404" pitchFamily="49" charset="0"/>
              <a:buChar char="o"/>
            </a:pPr>
            <a:r>
              <a:rPr lang="en-US" altLang="en-US" b="1" dirty="0">
                <a:latin typeface="inherit"/>
              </a:rPr>
              <a:t>from</a:t>
            </a:r>
            <a:r>
              <a:rPr lang="en-US" altLang="en-US" dirty="0">
                <a:latin typeface="inherit"/>
              </a:rPr>
              <a:t> </a:t>
            </a:r>
            <a:r>
              <a:rPr lang="en-US" altLang="en-US" dirty="0" err="1">
                <a:latin typeface="inherit"/>
              </a:rPr>
              <a:t>sklearn.model_selection</a:t>
            </a:r>
            <a:r>
              <a:rPr lang="en-US" altLang="en-US" dirty="0">
                <a:latin typeface="inherit"/>
              </a:rPr>
              <a:t> </a:t>
            </a:r>
            <a:r>
              <a:rPr lang="en-US" altLang="en-US" b="1" dirty="0">
                <a:latin typeface="inherit"/>
              </a:rPr>
              <a:t>import</a:t>
            </a:r>
            <a:r>
              <a:rPr lang="en-US" altLang="en-US" dirty="0">
                <a:solidFill>
                  <a:srgbClr val="212121"/>
                </a:solidFill>
                <a:latin typeface="inherit"/>
              </a:rPr>
              <a:t> </a:t>
            </a:r>
            <a:r>
              <a:rPr lang="en-US" altLang="en-US" dirty="0" err="1">
                <a:latin typeface="Arial" panose="020B0604020202020204" pitchFamily="34" charset="0"/>
              </a:rPr>
              <a:t>train_test_split</a:t>
            </a:r>
            <a:endParaRPr lang="en-IN" dirty="0"/>
          </a:p>
          <a:p>
            <a:pPr marL="342900" indent="-342900">
              <a:buFont typeface="Courier New" panose="02070309020205020404" pitchFamily="49" charset="0"/>
              <a:buChar char="o"/>
            </a:pPr>
            <a:r>
              <a:rPr lang="en-IN" altLang="en-US" dirty="0"/>
              <a:t> </a:t>
            </a:r>
            <a:r>
              <a:rPr lang="en-US" altLang="en-US" b="1" dirty="0">
                <a:latin typeface="inherit"/>
              </a:rPr>
              <a:t>from</a:t>
            </a:r>
            <a:r>
              <a:rPr lang="en-US" altLang="en-US" dirty="0">
                <a:latin typeface="inherit"/>
              </a:rPr>
              <a:t> </a:t>
            </a:r>
            <a:r>
              <a:rPr lang="en-US" altLang="en-US" dirty="0" err="1">
                <a:latin typeface="inherit"/>
              </a:rPr>
              <a:t>sklearn.linear_model</a:t>
            </a:r>
            <a:r>
              <a:rPr lang="en-US" altLang="en-US" dirty="0">
                <a:latin typeface="inherit"/>
              </a:rPr>
              <a:t> </a:t>
            </a:r>
            <a:r>
              <a:rPr lang="en-US" altLang="en-US" b="1" dirty="0">
                <a:latin typeface="inherit"/>
              </a:rPr>
              <a:t>import</a:t>
            </a:r>
            <a:r>
              <a:rPr lang="en-US" altLang="en-US" dirty="0">
                <a:latin typeface="inherit"/>
              </a:rPr>
              <a:t> </a:t>
            </a:r>
            <a:r>
              <a:rPr lang="en-US" altLang="en-US" dirty="0" err="1">
                <a:latin typeface="Arial" panose="020B0604020202020204" pitchFamily="34" charset="0"/>
              </a:rPr>
              <a:t>LinearRegression</a:t>
            </a:r>
            <a:endParaRPr lang="en-IN" dirty="0"/>
          </a:p>
          <a:p>
            <a:pPr>
              <a:buFont typeface="Courier New" panose="02070309020205020404" pitchFamily="49" charset="0"/>
              <a:buChar char="o"/>
            </a:pPr>
            <a:endParaRPr lang="en-IN" dirty="0"/>
          </a:p>
          <a:p>
            <a:pPr>
              <a:buFont typeface="Courier New" panose="02070309020205020404" pitchFamily="49" charset="0"/>
              <a:buChar char="o"/>
            </a:pPr>
            <a:endParaRPr lang="en-IN"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4270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AFA4-4748-406A-BB90-BDD86C76C94B}"/>
              </a:ext>
            </a:extLst>
          </p:cNvPr>
          <p:cNvSpPr>
            <a:spLocks noGrp="1"/>
          </p:cNvSpPr>
          <p:nvPr>
            <p:ph type="title"/>
          </p:nvPr>
        </p:nvSpPr>
        <p:spPr>
          <a:xfrm>
            <a:off x="1488142" y="-251012"/>
            <a:ext cx="7942730" cy="2689411"/>
          </a:xfrm>
        </p:spPr>
        <p:txBody>
          <a:bodyPr/>
          <a:lstStyle/>
          <a:p>
            <a:pPr marL="571500" indent="-571500">
              <a:buFont typeface="Wingdings" panose="05000000000000000000" pitchFamily="2" charset="2"/>
              <a:buChar char="§"/>
            </a:pPr>
            <a:r>
              <a:rPr lang="en-US" dirty="0"/>
              <a:t>Dataset and Tools</a:t>
            </a:r>
          </a:p>
        </p:txBody>
      </p:sp>
      <p:sp>
        <p:nvSpPr>
          <p:cNvPr id="3" name="Content Placeholder 2">
            <a:extLst>
              <a:ext uri="{FF2B5EF4-FFF2-40B4-BE49-F238E27FC236}">
                <a16:creationId xmlns:a16="http://schemas.microsoft.com/office/drawing/2014/main" id="{CEC4E98C-9538-4A93-9F93-378CD79945B1}"/>
              </a:ext>
            </a:extLst>
          </p:cNvPr>
          <p:cNvSpPr>
            <a:spLocks noGrp="1"/>
          </p:cNvSpPr>
          <p:nvPr>
            <p:ph idx="1"/>
          </p:nvPr>
        </p:nvSpPr>
        <p:spPr>
          <a:xfrm>
            <a:off x="1371600" y="1891553"/>
            <a:ext cx="10131423" cy="3899647"/>
          </a:xfrm>
        </p:spPr>
        <p:txBody>
          <a:bodyPr>
            <a:normAutofit/>
          </a:bodyPr>
          <a:lstStyle/>
          <a:p>
            <a:pPr>
              <a:buFont typeface="Wingdings" panose="05000000000000000000" pitchFamily="2" charset="2"/>
              <a:buChar char="Ø"/>
            </a:pPr>
            <a:r>
              <a:rPr lang="en-IN" sz="3600" b="1" dirty="0"/>
              <a:t>Tool used:-</a:t>
            </a:r>
          </a:p>
          <a:p>
            <a:pPr marL="457200" indent="-457200">
              <a:buFont typeface="+mj-lt"/>
              <a:buAutoNum type="arabicParenR"/>
            </a:pPr>
            <a:r>
              <a:rPr lang="en-IN" b="1" i="1" u="sng" dirty="0"/>
              <a:t>Python</a:t>
            </a:r>
          </a:p>
          <a:p>
            <a:pPr marL="457200" indent="-457200">
              <a:buFont typeface="+mj-lt"/>
              <a:buAutoNum type="arabicParenR"/>
            </a:pPr>
            <a:r>
              <a:rPr lang="en-IN" b="1" i="1" u="sng" dirty="0"/>
              <a:t> Pandas : </a:t>
            </a:r>
            <a:r>
              <a:rPr lang="en-IN" b="1" dirty="0"/>
              <a:t>for data analysis</a:t>
            </a:r>
            <a:endParaRPr lang="en-IN" b="1" i="1" u="sng" dirty="0"/>
          </a:p>
          <a:p>
            <a:pPr marL="457200" indent="-457200">
              <a:buFont typeface="+mj-lt"/>
              <a:buAutoNum type="arabicParenR"/>
            </a:pPr>
            <a:r>
              <a:rPr lang="en-IN" b="1" i="1" u="sng" dirty="0" err="1"/>
              <a:t>Numpy</a:t>
            </a:r>
            <a:r>
              <a:rPr lang="en-IN" b="1" i="1" u="sng" dirty="0"/>
              <a:t> : </a:t>
            </a:r>
            <a:r>
              <a:rPr lang="en-IN" b="1" dirty="0"/>
              <a:t>for numeric calculation</a:t>
            </a:r>
            <a:endParaRPr lang="en-IN" b="1" i="1" u="sng" dirty="0"/>
          </a:p>
          <a:p>
            <a:pPr marL="457200" indent="-457200">
              <a:buFont typeface="+mj-lt"/>
              <a:buAutoNum type="arabicParenR"/>
            </a:pPr>
            <a:r>
              <a:rPr lang="en-IN" b="1" i="1" u="sng" dirty="0"/>
              <a:t>Matplotlib : </a:t>
            </a:r>
            <a:r>
              <a:rPr lang="en-IN" b="1" dirty="0"/>
              <a:t>for data visualization</a:t>
            </a:r>
          </a:p>
          <a:p>
            <a:pPr marL="457200" indent="-457200">
              <a:buFont typeface="+mj-lt"/>
              <a:buAutoNum type="arabicParenR"/>
            </a:pPr>
            <a:r>
              <a:rPr lang="en-IN" b="1" i="1" u="sng" dirty="0"/>
              <a:t>Seaborn: </a:t>
            </a:r>
            <a:r>
              <a:rPr lang="en-IN" b="1" dirty="0"/>
              <a:t>for data visualization</a:t>
            </a:r>
            <a:endParaRPr lang="en-IN" b="1" i="1" u="sng" dirty="0"/>
          </a:p>
          <a:p>
            <a:pPr marL="457200" indent="-457200">
              <a:buFont typeface="+mj-lt"/>
              <a:buAutoNum type="arabicParenR"/>
            </a:pPr>
            <a:r>
              <a:rPr lang="en-IN" b="1" i="1" u="sng" dirty="0" err="1"/>
              <a:t>Sklearn</a:t>
            </a:r>
            <a:r>
              <a:rPr lang="en-IN" b="1" i="1" u="sng" dirty="0"/>
              <a:t> : </a:t>
            </a:r>
            <a:r>
              <a:rPr lang="en-IN" b="1" dirty="0"/>
              <a:t>for making statistical graphics</a:t>
            </a:r>
            <a:endParaRPr lang="en-IN" b="1" i="1" u="sng" dirty="0"/>
          </a:p>
          <a:p>
            <a:endParaRPr lang="en-US" dirty="0"/>
          </a:p>
        </p:txBody>
      </p:sp>
    </p:spTree>
    <p:extLst>
      <p:ext uri="{BB962C8B-B14F-4D97-AF65-F5344CB8AC3E}">
        <p14:creationId xmlns:p14="http://schemas.microsoft.com/office/powerpoint/2010/main" val="317438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3226-BFAC-44A5-AEA1-91F2F75EF16C}"/>
              </a:ext>
            </a:extLst>
          </p:cNvPr>
          <p:cNvSpPr>
            <a:spLocks noGrp="1"/>
          </p:cNvSpPr>
          <p:nvPr>
            <p:ph type="title"/>
          </p:nvPr>
        </p:nvSpPr>
        <p:spPr>
          <a:xfrm>
            <a:off x="1484311" y="1"/>
            <a:ext cx="10018713" cy="986118"/>
          </a:xfrm>
        </p:spPr>
        <p:txBody>
          <a:bodyPr>
            <a:normAutofit/>
          </a:bodyPr>
          <a:lstStyle/>
          <a:p>
            <a:pPr marL="571500" indent="-571500">
              <a:buFont typeface="Wingdings" panose="05000000000000000000" pitchFamily="2" charset="2"/>
              <a:buChar char="v"/>
            </a:pPr>
            <a:r>
              <a:rPr lang="en-US" dirty="0"/>
              <a:t>Algorithms</a:t>
            </a:r>
          </a:p>
        </p:txBody>
      </p:sp>
      <p:sp>
        <p:nvSpPr>
          <p:cNvPr id="3" name="Content Placeholder 2">
            <a:extLst>
              <a:ext uri="{FF2B5EF4-FFF2-40B4-BE49-F238E27FC236}">
                <a16:creationId xmlns:a16="http://schemas.microsoft.com/office/drawing/2014/main" id="{D4F859DB-A97D-4AFF-AD63-FAFECEAEC937}"/>
              </a:ext>
            </a:extLst>
          </p:cNvPr>
          <p:cNvSpPr>
            <a:spLocks noGrp="1"/>
          </p:cNvSpPr>
          <p:nvPr>
            <p:ph idx="1"/>
          </p:nvPr>
        </p:nvSpPr>
        <p:spPr>
          <a:xfrm>
            <a:off x="1484310" y="421341"/>
            <a:ext cx="10018713" cy="5369859"/>
          </a:xfrm>
        </p:spPr>
        <p:txBody>
          <a:bodyPr>
            <a:normAutofit fontScale="92500" lnSpcReduction="20000"/>
          </a:bodyPr>
          <a:lstStyle/>
          <a:p>
            <a:endParaRPr lang="en-US" dirty="0"/>
          </a:p>
          <a:p>
            <a:endParaRPr lang="en-US" dirty="0"/>
          </a:p>
          <a:p>
            <a:r>
              <a:rPr lang="en-US" dirty="0">
                <a:solidFill>
                  <a:srgbClr val="FFFF00"/>
                </a:solidFill>
              </a:rPr>
              <a:t>Linear Regression :- </a:t>
            </a:r>
            <a:r>
              <a:rPr lang="en-US" dirty="0"/>
              <a:t>Linear Regression in Machine Learning analysis is important for evaluating data establishing a definite relationship between two or more variables.</a:t>
            </a:r>
          </a:p>
          <a:p>
            <a:r>
              <a:rPr lang="en-US" dirty="0">
                <a:solidFill>
                  <a:srgbClr val="FFFF00"/>
                </a:solidFill>
              </a:rPr>
              <a:t>Train test split : - </a:t>
            </a:r>
            <a:r>
              <a:rPr lang="en-US" dirty="0"/>
              <a:t>is a model validation process that allows you to check how your model would perform with a new dataset. The train validation test split helps access how well a </a:t>
            </a:r>
            <a:r>
              <a:rPr lang="en-US" dirty="0" err="1"/>
              <a:t>machinw</a:t>
            </a:r>
            <a:r>
              <a:rPr lang="en-US" dirty="0"/>
              <a:t> learning model will generalize to </a:t>
            </a:r>
            <a:r>
              <a:rPr lang="en-US" dirty="0" err="1"/>
              <a:t>new,unseen</a:t>
            </a:r>
            <a:r>
              <a:rPr lang="en-US" dirty="0"/>
              <a:t> data.</a:t>
            </a:r>
          </a:p>
          <a:p>
            <a:r>
              <a:rPr lang="en-US" dirty="0">
                <a:solidFill>
                  <a:srgbClr val="FFFF00"/>
                </a:solidFill>
              </a:rPr>
              <a:t>Ridge </a:t>
            </a:r>
            <a:r>
              <a:rPr lang="en-US" dirty="0" err="1">
                <a:solidFill>
                  <a:srgbClr val="FFFF00"/>
                </a:solidFill>
              </a:rPr>
              <a:t>Rregression</a:t>
            </a:r>
            <a:r>
              <a:rPr lang="en-US" dirty="0">
                <a:solidFill>
                  <a:srgbClr val="FFFF00"/>
                </a:solidFill>
              </a:rPr>
              <a:t> : - </a:t>
            </a:r>
            <a:r>
              <a:rPr lang="en-US" dirty="0"/>
              <a:t>ridge regression is a linear regression method that adds a bias to reduce overfitting and improve prediction </a:t>
            </a:r>
            <a:r>
              <a:rPr lang="en-US" dirty="0" err="1"/>
              <a:t>accurancy</a:t>
            </a:r>
            <a:endParaRPr lang="en-US" dirty="0"/>
          </a:p>
          <a:p>
            <a:r>
              <a:rPr lang="en-US" dirty="0">
                <a:solidFill>
                  <a:srgbClr val="FFFF00"/>
                </a:solidFill>
              </a:rPr>
              <a:t>Lasso Regression : - </a:t>
            </a:r>
            <a:r>
              <a:rPr lang="en-US" dirty="0"/>
              <a:t>[least absolute shrinkage and </a:t>
            </a:r>
            <a:r>
              <a:rPr lang="en-US" dirty="0" err="1"/>
              <a:t>slection</a:t>
            </a:r>
            <a:r>
              <a:rPr lang="en-US" dirty="0"/>
              <a:t> operator]</a:t>
            </a:r>
          </a:p>
          <a:p>
            <a:r>
              <a:rPr lang="en-US" dirty="0" err="1">
                <a:solidFill>
                  <a:srgbClr val="FFFF00"/>
                </a:solidFill>
              </a:rPr>
              <a:t>KNNeighborsRegression</a:t>
            </a:r>
            <a:r>
              <a:rPr lang="en-US" dirty="0">
                <a:solidFill>
                  <a:srgbClr val="FFFF00"/>
                </a:solidFill>
              </a:rPr>
              <a:t>: -</a:t>
            </a:r>
            <a:r>
              <a:rPr lang="en-US" dirty="0"/>
              <a:t> </a:t>
            </a:r>
            <a:r>
              <a:rPr lang="en-US" dirty="0" err="1"/>
              <a:t>kneighborregression</a:t>
            </a:r>
            <a:r>
              <a:rPr lang="en-US" dirty="0"/>
              <a:t> the predict continuous </a:t>
            </a:r>
            <a:r>
              <a:rPr lang="en-US" dirty="0" err="1"/>
              <a:t>values,KNN</a:t>
            </a:r>
            <a:r>
              <a:rPr lang="en-US" dirty="0"/>
              <a:t> takes the mean of the </a:t>
            </a:r>
            <a:r>
              <a:rPr lang="en-US" dirty="0" err="1"/>
              <a:t>narest</a:t>
            </a:r>
            <a:r>
              <a:rPr lang="en-US" dirty="0"/>
              <a:t> K neighbors</a:t>
            </a:r>
          </a:p>
          <a:p>
            <a:r>
              <a:rPr lang="en-US" dirty="0">
                <a:solidFill>
                  <a:srgbClr val="FFFF00"/>
                </a:solidFill>
              </a:rPr>
              <a:t>SVR :- </a:t>
            </a:r>
            <a:r>
              <a:rPr lang="en-US" dirty="0"/>
              <a:t>Support Vector Regression is a supervised learning algorithms that is used to predict discrete </a:t>
            </a:r>
            <a:r>
              <a:rPr lang="en-US" dirty="0" err="1"/>
              <a:t>values.The</a:t>
            </a:r>
            <a:r>
              <a:rPr lang="en-US" dirty="0"/>
              <a:t> basic idea behind SVR is to find the best fit </a:t>
            </a:r>
            <a:r>
              <a:rPr lang="en-US" dirty="0" err="1"/>
              <a:t>line.In</a:t>
            </a:r>
            <a:r>
              <a:rPr lang="en-US" dirty="0"/>
              <a:t> </a:t>
            </a:r>
            <a:r>
              <a:rPr lang="en-US" dirty="0" err="1"/>
              <a:t>SVR,the</a:t>
            </a:r>
            <a:r>
              <a:rPr lang="en-US" dirty="0"/>
              <a:t> best fit line is the </a:t>
            </a:r>
            <a:r>
              <a:rPr lang="en-US" dirty="0" err="1"/>
              <a:t>hyperplace</a:t>
            </a:r>
            <a:r>
              <a:rPr lang="en-US" dirty="0"/>
              <a:t> that has the maximum number of points.</a:t>
            </a:r>
          </a:p>
          <a:p>
            <a:endParaRPr lang="en-US" dirty="0"/>
          </a:p>
          <a:p>
            <a:endParaRPr lang="en-US" dirty="0"/>
          </a:p>
        </p:txBody>
      </p:sp>
    </p:spTree>
    <p:extLst>
      <p:ext uri="{BB962C8B-B14F-4D97-AF65-F5344CB8AC3E}">
        <p14:creationId xmlns:p14="http://schemas.microsoft.com/office/powerpoint/2010/main" val="2409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AB86-8FE2-48D8-804C-397477D15FEA}"/>
              </a:ext>
            </a:extLst>
          </p:cNvPr>
          <p:cNvSpPr>
            <a:spLocks noGrp="1"/>
          </p:cNvSpPr>
          <p:nvPr>
            <p:ph type="title"/>
          </p:nvPr>
        </p:nvSpPr>
        <p:spPr>
          <a:xfrm>
            <a:off x="1918446" y="376519"/>
            <a:ext cx="8355107" cy="744070"/>
          </a:xfrm>
        </p:spPr>
        <p:txBody>
          <a:bodyPr>
            <a:normAutofit/>
          </a:bodyPr>
          <a:lstStyle/>
          <a:p>
            <a:pPr marL="571500" indent="-571500">
              <a:buFont typeface="Wingdings" panose="05000000000000000000" pitchFamily="2" charset="2"/>
              <a:buChar char="v"/>
            </a:pPr>
            <a:r>
              <a:rPr lang="en-US" dirty="0"/>
              <a:t>Uses</a:t>
            </a:r>
          </a:p>
        </p:txBody>
      </p:sp>
      <p:sp>
        <p:nvSpPr>
          <p:cNvPr id="3" name="Content Placeholder 2">
            <a:extLst>
              <a:ext uri="{FF2B5EF4-FFF2-40B4-BE49-F238E27FC236}">
                <a16:creationId xmlns:a16="http://schemas.microsoft.com/office/drawing/2014/main" id="{51EAC11C-B6D3-4B10-BA34-65739DC49AD3}"/>
              </a:ext>
            </a:extLst>
          </p:cNvPr>
          <p:cNvSpPr>
            <a:spLocks noGrp="1"/>
          </p:cNvSpPr>
          <p:nvPr>
            <p:ph idx="1"/>
          </p:nvPr>
        </p:nvSpPr>
        <p:spPr>
          <a:xfrm>
            <a:off x="1484310" y="1281953"/>
            <a:ext cx="10018713" cy="5576047"/>
          </a:xfrm>
        </p:spPr>
        <p:txBody>
          <a:bodyPr>
            <a:normAutofit fontScale="85000" lnSpcReduction="10000"/>
          </a:bodyPr>
          <a:lstStyle/>
          <a:p>
            <a:pPr>
              <a:buFont typeface="Wingdings" panose="05000000000000000000" pitchFamily="2" charset="2"/>
              <a:buChar char="q"/>
            </a:pPr>
            <a:r>
              <a:rPr lang="en-US" b="1" dirty="0">
                <a:solidFill>
                  <a:schemeClr val="accent1"/>
                </a:solidFill>
              </a:rPr>
              <a:t>For Car Dealerships and Online Marketplaces</a:t>
            </a:r>
          </a:p>
          <a:p>
            <a:endParaRPr lang="en-US" b="1" dirty="0">
              <a:solidFill>
                <a:schemeClr val="accent1"/>
              </a:solidFill>
            </a:endParaRPr>
          </a:p>
          <a:p>
            <a:pPr>
              <a:buFont typeface="Arial" panose="020B0604020202020204" pitchFamily="34" charset="0"/>
              <a:buChar char="•"/>
            </a:pPr>
            <a:r>
              <a:rPr lang="en-US" b="1" dirty="0"/>
              <a:t>Pricing Strategy:</a:t>
            </a:r>
            <a:r>
              <a:rPr lang="en-US" dirty="0"/>
              <a:t> Dealerships can use predictive models to set competitive and fair prices for their inventory based on market trends, car specifications, and historical sales data.</a:t>
            </a:r>
          </a:p>
          <a:p>
            <a:pPr>
              <a:buFont typeface="Arial" panose="020B0604020202020204" pitchFamily="34" charset="0"/>
              <a:buChar char="•"/>
            </a:pPr>
            <a:r>
              <a:rPr lang="en-US" b="1" dirty="0"/>
              <a:t>Inventory Management:</a:t>
            </a:r>
            <a:r>
              <a:rPr lang="en-US" dirty="0"/>
              <a:t> Predicting the value of used cars can help in managing inventory more effectively by identifying vehicles that may depreciate faster.</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Wingdings" panose="05000000000000000000" pitchFamily="2" charset="2"/>
              <a:buChar char="q"/>
            </a:pPr>
            <a:r>
              <a:rPr lang="en-US" b="1" dirty="0">
                <a:solidFill>
                  <a:schemeClr val="accent1"/>
                </a:solidFill>
              </a:rPr>
              <a:t>For Consumers</a:t>
            </a:r>
          </a:p>
          <a:p>
            <a:endParaRPr lang="en-US" b="1" dirty="0"/>
          </a:p>
          <a:p>
            <a:pPr>
              <a:buFont typeface="Arial" panose="020B0604020202020204" pitchFamily="34" charset="0"/>
              <a:buChar char="•"/>
            </a:pPr>
            <a:r>
              <a:rPr lang="en-US" b="1" dirty="0"/>
              <a:t>Informed Purchasing Decisions:</a:t>
            </a:r>
            <a:r>
              <a:rPr lang="en-US" dirty="0"/>
              <a:t> Consumers can use car price prediction models to get an estimate of a fair price for a car, helping them negotiate better deals and avoid overpaying.</a:t>
            </a:r>
          </a:p>
          <a:p>
            <a:pPr>
              <a:buFont typeface="Arial" panose="020B0604020202020204" pitchFamily="34" charset="0"/>
              <a:buChar char="•"/>
            </a:pPr>
            <a:r>
              <a:rPr lang="en-US" b="1" dirty="0"/>
              <a:t>Budget Planning:</a:t>
            </a:r>
            <a:r>
              <a:rPr lang="en-US" dirty="0"/>
              <a:t> Prospective car buyers can use price predictions to determine the affordability of different car options within their budget.</a:t>
            </a:r>
          </a:p>
          <a:p>
            <a:endParaRPr lang="en-US" dirty="0"/>
          </a:p>
        </p:txBody>
      </p:sp>
    </p:spTree>
    <p:extLst>
      <p:ext uri="{BB962C8B-B14F-4D97-AF65-F5344CB8AC3E}">
        <p14:creationId xmlns:p14="http://schemas.microsoft.com/office/powerpoint/2010/main" val="138575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2326-55DA-4ACD-A5B6-DD498FB5B9F2}"/>
              </a:ext>
            </a:extLst>
          </p:cNvPr>
          <p:cNvSpPr>
            <a:spLocks noGrp="1"/>
          </p:cNvSpPr>
          <p:nvPr>
            <p:ph type="title"/>
          </p:nvPr>
        </p:nvSpPr>
        <p:spPr>
          <a:xfrm>
            <a:off x="1367770" y="-376519"/>
            <a:ext cx="10018713" cy="1775013"/>
          </a:xfrm>
        </p:spPr>
        <p:txBody>
          <a:bodyPr/>
          <a:lstStyle/>
          <a:p>
            <a:pPr marL="571500" indent="-571500">
              <a:buFont typeface="Wingdings" panose="05000000000000000000" pitchFamily="2" charset="2"/>
              <a:buChar char="q"/>
            </a:pPr>
            <a:r>
              <a:rPr lang="en-US" dirty="0"/>
              <a:t>Advantages of car price prediction</a:t>
            </a:r>
          </a:p>
        </p:txBody>
      </p:sp>
      <p:sp>
        <p:nvSpPr>
          <p:cNvPr id="3" name="Content Placeholder 2">
            <a:extLst>
              <a:ext uri="{FF2B5EF4-FFF2-40B4-BE49-F238E27FC236}">
                <a16:creationId xmlns:a16="http://schemas.microsoft.com/office/drawing/2014/main" id="{77B5519D-4552-409E-A5FC-65F50621E6B7}"/>
              </a:ext>
            </a:extLst>
          </p:cNvPr>
          <p:cNvSpPr>
            <a:spLocks noGrp="1"/>
          </p:cNvSpPr>
          <p:nvPr>
            <p:ph idx="1"/>
          </p:nvPr>
        </p:nvSpPr>
        <p:spPr>
          <a:xfrm>
            <a:off x="1484310" y="1497106"/>
            <a:ext cx="10018713" cy="4294094"/>
          </a:xfrm>
        </p:spPr>
        <p:txBody>
          <a:bodyPr>
            <a:normAutofit fontScale="70000" lnSpcReduction="20000"/>
          </a:bodyPr>
          <a:lstStyle/>
          <a:p>
            <a:pPr>
              <a:buFont typeface="+mj-lt"/>
              <a:buAutoNum type="arabicPeriod"/>
            </a:pPr>
            <a:r>
              <a:rPr lang="en-US" b="1" dirty="0"/>
              <a:t>Practical Application</a:t>
            </a:r>
            <a:r>
              <a:rPr lang="en-US" dirty="0"/>
              <a:t>: Car prediction projects have real-world applications, such as helping buyers make informed decisions, assisting sellers in setting competitive prices, and enabling insurers to assess risk.</a:t>
            </a:r>
          </a:p>
          <a:p>
            <a:pPr>
              <a:buFont typeface="+mj-lt"/>
              <a:buAutoNum type="arabicPeriod"/>
            </a:pPr>
            <a:endParaRPr lang="en-US" dirty="0"/>
          </a:p>
          <a:p>
            <a:pPr>
              <a:buFont typeface="+mj-lt"/>
              <a:buAutoNum type="arabicPeriod"/>
            </a:pPr>
            <a:r>
              <a:rPr lang="en-US" b="1" dirty="0"/>
              <a:t>Diverse Data Sources</a:t>
            </a:r>
            <a:r>
              <a:rPr lang="en-US" dirty="0"/>
              <a:t>: Car-related data is abundant and can be collected from various sources, such as online marketplaces, manufacturer specifications, and customer reviews</a:t>
            </a:r>
            <a:br>
              <a:rPr lang="en-US" dirty="0"/>
            </a:br>
            <a:endParaRPr lang="en-US" dirty="0"/>
          </a:p>
          <a:p>
            <a:pPr>
              <a:buFont typeface="Wingdings" panose="05000000000000000000" pitchFamily="2" charset="2"/>
              <a:buChar char="q"/>
            </a:pPr>
            <a:r>
              <a:rPr lang="en-IN" sz="3600" b="1" dirty="0"/>
              <a:t>Disadvantages </a:t>
            </a:r>
            <a:r>
              <a:rPr lang="en-US" sz="3600" b="1" dirty="0"/>
              <a:t>of car price </a:t>
            </a:r>
            <a:r>
              <a:rPr lang="en-US" sz="3600" b="1" dirty="0" err="1"/>
              <a:t>preductions</a:t>
            </a:r>
            <a:r>
              <a:rPr lang="en-US" sz="3600" b="1" dirty="0"/>
              <a:t> </a:t>
            </a:r>
            <a:br>
              <a:rPr lang="en-IN" dirty="0"/>
            </a:br>
            <a:endParaRPr lang="en-IN" dirty="0"/>
          </a:p>
          <a:p>
            <a:r>
              <a:rPr lang="en-US" b="1" dirty="0"/>
              <a:t>1.Data Quality</a:t>
            </a:r>
            <a:r>
              <a:rPr lang="en-US" dirty="0"/>
              <a:t>: Car-related data may suffer from inconsistencies, missing values, and inaccuracies, which can affect the model's performance.</a:t>
            </a:r>
          </a:p>
          <a:p>
            <a:endParaRPr lang="en-US" dirty="0"/>
          </a:p>
          <a:p>
            <a:r>
              <a:rPr lang="en-US" b="1" dirty="0"/>
              <a:t>2.Changing Market Conditions</a:t>
            </a:r>
            <a:r>
              <a:rPr lang="en-US" dirty="0"/>
              <a:t>: The car market is dynamic, with changing trends, new models, and fluctuating prices. A model trained on past data may not accurately predict future prices.</a:t>
            </a:r>
          </a:p>
          <a:p>
            <a:endParaRPr lang="en-US" dirty="0"/>
          </a:p>
        </p:txBody>
      </p:sp>
    </p:spTree>
    <p:extLst>
      <p:ext uri="{BB962C8B-B14F-4D97-AF65-F5344CB8AC3E}">
        <p14:creationId xmlns:p14="http://schemas.microsoft.com/office/powerpoint/2010/main" val="996936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92</TotalTime>
  <Words>706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Courier New</vt:lpstr>
      <vt:lpstr>inherit</vt:lpstr>
      <vt:lpstr>Rockwell</vt:lpstr>
      <vt:lpstr>Wingdings</vt:lpstr>
      <vt:lpstr>Damask</vt:lpstr>
      <vt:lpstr>Symboisis Skills And Professional university (SSPU)</vt:lpstr>
      <vt:lpstr>Certificate Course in Data Associate</vt:lpstr>
      <vt:lpstr>Contents</vt:lpstr>
      <vt:lpstr>INTRODUCTION</vt:lpstr>
      <vt:lpstr>Libraries</vt:lpstr>
      <vt:lpstr>Dataset and Tools</vt:lpstr>
      <vt:lpstr>Algorithms</vt:lpstr>
      <vt:lpstr>Uses</vt:lpstr>
      <vt:lpstr>Advantages of car price prediction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Symboisis Skills And Professional university (SSPU)</dc:title>
  <dc:creator>Monali Kshirsagar</dc:creator>
  <cp:lastModifiedBy>Monali Kshirsagar</cp:lastModifiedBy>
  <cp:revision>13</cp:revision>
  <dcterms:created xsi:type="dcterms:W3CDTF">2024-08-03T09:45:26Z</dcterms:created>
  <dcterms:modified xsi:type="dcterms:W3CDTF">2024-08-04T06:19:59Z</dcterms:modified>
</cp:coreProperties>
</file>