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0"/>
  </p:notesMasterIdLst>
  <p:sldIdLst>
    <p:sldId id="256" r:id="rId2"/>
    <p:sldId id="257" r:id="rId3"/>
    <p:sldId id="263" r:id="rId4"/>
    <p:sldId id="264" r:id="rId5"/>
    <p:sldId id="266" r:id="rId6"/>
    <p:sldId id="267" r:id="rId7"/>
    <p:sldId id="268"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8CBDC-3295-4D31-A6A4-19ED63780D52}" type="datetimeFigureOut">
              <a:rPr lang="en-IN" smtClean="0"/>
              <a:t>12-02-2023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CCF67-C921-47B3-8B77-E38ED80D24FD}" type="slidenum">
              <a:rPr lang="en-IN" smtClean="0"/>
              <a:t>‹#›</a:t>
            </a:fld>
            <a:endParaRPr lang="en-IN"/>
          </a:p>
        </p:txBody>
      </p:sp>
    </p:spTree>
    <p:extLst>
      <p:ext uri="{BB962C8B-B14F-4D97-AF65-F5344CB8AC3E}">
        <p14:creationId xmlns:p14="http://schemas.microsoft.com/office/powerpoint/2010/main" val="69287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CA404C-7088-40DA-92E4-FAC7E881ED79}" type="datetime1">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F0D01-A023-49ED-8A58-B5A4014D4DDA}" type="slidenum">
              <a:rPr lang="en-IN" smtClean="0"/>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27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6EC50-7A4B-48B2-B09F-FD92589C6ECD}" type="datetime1">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F0D01-A023-49ED-8A58-B5A4014D4DDA}" type="slidenum">
              <a:rPr lang="en-IN" smtClean="0"/>
              <a:t>‹#›</a:t>
            </a:fld>
            <a:endParaRPr lang="en-IN"/>
          </a:p>
        </p:txBody>
      </p:sp>
    </p:spTree>
    <p:extLst>
      <p:ext uri="{BB962C8B-B14F-4D97-AF65-F5344CB8AC3E}">
        <p14:creationId xmlns:p14="http://schemas.microsoft.com/office/powerpoint/2010/main" val="267426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1459E-9C50-461A-BACC-5FA648E42150}" type="datetime1">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F0D01-A023-49ED-8A58-B5A4014D4DDA}" type="slidenum">
              <a:rPr lang="en-IN" smtClean="0"/>
              <a:t>‹#›</a:t>
            </a:fld>
            <a:endParaRPr lang="en-IN"/>
          </a:p>
        </p:txBody>
      </p:sp>
    </p:spTree>
    <p:extLst>
      <p:ext uri="{BB962C8B-B14F-4D97-AF65-F5344CB8AC3E}">
        <p14:creationId xmlns:p14="http://schemas.microsoft.com/office/powerpoint/2010/main" val="260911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C8A0F-B87D-4CEE-A19C-8C26CE619567}" type="datetime1">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F0D01-A023-49ED-8A58-B5A4014D4DDA}" type="slidenum">
              <a:rPr lang="en-IN" smtClean="0"/>
              <a:t>‹#›</a:t>
            </a:fld>
            <a:endParaRPr lang="en-IN"/>
          </a:p>
        </p:txBody>
      </p:sp>
    </p:spTree>
    <p:extLst>
      <p:ext uri="{BB962C8B-B14F-4D97-AF65-F5344CB8AC3E}">
        <p14:creationId xmlns:p14="http://schemas.microsoft.com/office/powerpoint/2010/main" val="249878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7D82F-BCE5-454D-9E62-E137413383B0}" type="datetime1">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F0D01-A023-49ED-8A58-B5A4014D4DDA}" type="slidenum">
              <a:rPr lang="en-IN" smtClean="0"/>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94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967444-7AE7-4731-9FF4-16C6F821C576}" type="datetime1">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F0D01-A023-49ED-8A58-B5A4014D4DDA}" type="slidenum">
              <a:rPr lang="en-IN" smtClean="0"/>
              <a:t>‹#›</a:t>
            </a:fld>
            <a:endParaRPr lang="en-IN"/>
          </a:p>
        </p:txBody>
      </p:sp>
    </p:spTree>
    <p:extLst>
      <p:ext uri="{BB962C8B-B14F-4D97-AF65-F5344CB8AC3E}">
        <p14:creationId xmlns:p14="http://schemas.microsoft.com/office/powerpoint/2010/main" val="142604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9D76E9-6D8C-4AD3-9006-570BD2E97E09}" type="datetime1">
              <a:rPr lang="en-IN" smtClean="0"/>
              <a:t>12-02-2023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2F0D01-A023-49ED-8A58-B5A4014D4DDA}" type="slidenum">
              <a:rPr lang="en-IN" smtClean="0"/>
              <a:t>‹#›</a:t>
            </a:fld>
            <a:endParaRPr lang="en-IN"/>
          </a:p>
        </p:txBody>
      </p:sp>
    </p:spTree>
    <p:extLst>
      <p:ext uri="{BB962C8B-B14F-4D97-AF65-F5344CB8AC3E}">
        <p14:creationId xmlns:p14="http://schemas.microsoft.com/office/powerpoint/2010/main" val="164679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646E24-F9B2-48BA-A218-F7A9733EECD8}" type="datetime1">
              <a:rPr lang="en-IN" smtClean="0"/>
              <a:t>12-02-2023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2F0D01-A023-49ED-8A58-B5A4014D4DDA}" type="slidenum">
              <a:rPr lang="en-IN" smtClean="0"/>
              <a:t>‹#›</a:t>
            </a:fld>
            <a:endParaRPr lang="en-IN"/>
          </a:p>
        </p:txBody>
      </p:sp>
    </p:spTree>
    <p:extLst>
      <p:ext uri="{BB962C8B-B14F-4D97-AF65-F5344CB8AC3E}">
        <p14:creationId xmlns:p14="http://schemas.microsoft.com/office/powerpoint/2010/main" val="69081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E4946A-708D-489B-A085-DC5351DA6AE0}" type="datetime1">
              <a:rPr lang="en-IN" smtClean="0"/>
              <a:t>12-02-2023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D2F0D01-A023-49ED-8A58-B5A4014D4DDA}" type="slidenum">
              <a:rPr lang="en-IN" smtClean="0"/>
              <a:t>‹#›</a:t>
            </a:fld>
            <a:endParaRPr lang="en-IN"/>
          </a:p>
        </p:txBody>
      </p:sp>
    </p:spTree>
    <p:extLst>
      <p:ext uri="{BB962C8B-B14F-4D97-AF65-F5344CB8AC3E}">
        <p14:creationId xmlns:p14="http://schemas.microsoft.com/office/powerpoint/2010/main" val="440411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19F2C25-2DED-4DBD-A2E1-E438F7BE522D}" type="datetime1">
              <a:rPr lang="en-IN" smtClean="0"/>
              <a:t>12-02-2023</a:t>
            </a:fld>
            <a:endParaRPr lang="en-IN"/>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2F0D01-A023-49ED-8A58-B5A4014D4DDA}" type="slidenum">
              <a:rPr lang="en-IN" smtClean="0"/>
              <a:t>‹#›</a:t>
            </a:fld>
            <a:endParaRPr lang="en-IN"/>
          </a:p>
        </p:txBody>
      </p:sp>
    </p:spTree>
    <p:extLst>
      <p:ext uri="{BB962C8B-B14F-4D97-AF65-F5344CB8AC3E}">
        <p14:creationId xmlns:p14="http://schemas.microsoft.com/office/powerpoint/2010/main" val="3473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80D38-1128-4886-9CF3-35A57C90E8BC}" type="datetime1">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F0D01-A023-49ED-8A58-B5A4014D4DDA}" type="slidenum">
              <a:rPr lang="en-IN" smtClean="0"/>
              <a:t>‹#›</a:t>
            </a:fld>
            <a:endParaRPr lang="en-IN"/>
          </a:p>
        </p:txBody>
      </p:sp>
    </p:spTree>
    <p:extLst>
      <p:ext uri="{BB962C8B-B14F-4D97-AF65-F5344CB8AC3E}">
        <p14:creationId xmlns:p14="http://schemas.microsoft.com/office/powerpoint/2010/main" val="183038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705B946B-8F19-42D5-92E0-F4BE8715DD9A}" type="datetime1">
              <a:rPr lang="en-IN" smtClean="0"/>
              <a:t>12-02-2023</a:t>
            </a:fld>
            <a:endParaRPr lang="en-IN"/>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CD2F0D01-A023-49ED-8A58-B5A4014D4DD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40877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Food_delivery" TargetMode="External"/><Relationship Id="rId2" Type="http://schemas.openxmlformats.org/officeDocument/2006/relationships/hyperlink" Target="https://en.wikipedia.org/wiki/Online_food_ordering" TargetMode="External"/><Relationship Id="rId1" Type="http://schemas.openxmlformats.org/officeDocument/2006/relationships/slideLayout" Target="../slideLayouts/slideLayout2.xml"/><Relationship Id="rId6" Type="http://schemas.openxmlformats.org/officeDocument/2006/relationships/hyperlink" Target="https://en.wikipedia.org/wiki/Package_delivery#Same-day_delivery" TargetMode="External"/><Relationship Id="rId5" Type="http://schemas.openxmlformats.org/officeDocument/2006/relationships/hyperlink" Target="https://en.wikipedia.org/wiki/Bangalore" TargetMode="External"/><Relationship Id="rId4" Type="http://schemas.openxmlformats.org/officeDocument/2006/relationships/hyperlink" Target="https://en.wikipedia.org/wiki/Web_platfor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inyurl.com/ujtrw8n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1F8E-FDCA-342D-E843-D7D19E3ECB28}"/>
              </a:ext>
            </a:extLst>
          </p:cNvPr>
          <p:cNvSpPr>
            <a:spLocks noGrp="1"/>
          </p:cNvSpPr>
          <p:nvPr>
            <p:ph type="ctr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 ANALYZING SWIGGY</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Bangalore Outlet</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2B7D1A4-0E8F-5777-DAC1-7473F5E94F3F}"/>
              </a:ext>
            </a:extLst>
          </p:cNvPr>
          <p:cNvSpPr>
            <a:spLocks noGrp="1"/>
          </p:cNvSpPr>
          <p:nvPr>
            <p:ph type="subTitle" idx="1"/>
          </p:nvPr>
        </p:nvSpPr>
        <p:spPr>
          <a:xfrm>
            <a:off x="1097280" y="4455620"/>
            <a:ext cx="10058400" cy="1143000"/>
          </a:xfrm>
        </p:spPr>
        <p:txBody>
          <a:bodyPr>
            <a:normAutofit/>
          </a:bodyPr>
          <a:lstStyle/>
          <a:p>
            <a:pPr algn="ctr"/>
            <a:r>
              <a:rPr lang="en-US" dirty="0">
                <a:latin typeface="Times New Roman" panose="02020603050405020304" pitchFamily="18" charset="0"/>
                <a:cs typeface="Times New Roman" panose="02020603050405020304" pitchFamily="18" charset="0"/>
              </a:rPr>
              <a:t>Project Report by</a:t>
            </a:r>
          </a:p>
          <a:p>
            <a:pPr algn="ctr"/>
            <a:r>
              <a:rPr lang="en-US" dirty="0">
                <a:latin typeface="Times New Roman" panose="02020603050405020304" pitchFamily="18" charset="0"/>
                <a:cs typeface="Times New Roman" panose="02020603050405020304" pitchFamily="18" charset="0"/>
              </a:rPr>
              <a:t>Ruchita patel</a:t>
            </a:r>
          </a:p>
        </p:txBody>
      </p:sp>
      <p:pic>
        <p:nvPicPr>
          <p:cNvPr id="5" name="Picture 4">
            <a:extLst>
              <a:ext uri="{FF2B5EF4-FFF2-40B4-BE49-F238E27FC236}">
                <a16:creationId xmlns:a16="http://schemas.microsoft.com/office/drawing/2014/main" id="{DF2423DF-0BBB-414E-97A1-1BEC83451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4" y="874062"/>
            <a:ext cx="2214281" cy="2214281"/>
          </a:xfrm>
          <a:prstGeom prst="rect">
            <a:avLst/>
          </a:prstGeom>
        </p:spPr>
      </p:pic>
      <p:sp>
        <p:nvSpPr>
          <p:cNvPr id="4" name="Slide Number Placeholder 3">
            <a:extLst>
              <a:ext uri="{FF2B5EF4-FFF2-40B4-BE49-F238E27FC236}">
                <a16:creationId xmlns:a16="http://schemas.microsoft.com/office/drawing/2014/main" id="{1B536C48-B35F-B7FB-A4C3-B7A02176C11C}"/>
              </a:ext>
            </a:extLst>
          </p:cNvPr>
          <p:cNvSpPr>
            <a:spLocks noGrp="1"/>
          </p:cNvSpPr>
          <p:nvPr>
            <p:ph type="sldNum" sz="quarter" idx="12"/>
          </p:nvPr>
        </p:nvSpPr>
        <p:spPr/>
        <p:txBody>
          <a:bodyPr/>
          <a:lstStyle/>
          <a:p>
            <a:fld id="{CD2F0D01-A023-49ED-8A58-B5A4014D4DDA}" type="slidenum">
              <a:rPr lang="en-IN" smtClean="0"/>
              <a:t>1</a:t>
            </a:fld>
            <a:endParaRPr lang="en-IN"/>
          </a:p>
        </p:txBody>
      </p:sp>
    </p:spTree>
    <p:extLst>
      <p:ext uri="{BB962C8B-B14F-4D97-AF65-F5344CB8AC3E}">
        <p14:creationId xmlns:p14="http://schemas.microsoft.com/office/powerpoint/2010/main" val="277199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36C5-101D-286E-EF4D-D1638458F037}"/>
              </a:ext>
            </a:extLst>
          </p:cNvPr>
          <p:cNvSpPr>
            <a:spLocks noGrp="1"/>
          </p:cNvSpPr>
          <p:nvPr>
            <p:ph type="title"/>
          </p:nvPr>
        </p:nvSpPr>
        <p:spPr>
          <a:xfrm>
            <a:off x="1097280" y="286605"/>
            <a:ext cx="10058400" cy="1138785"/>
          </a:xfrm>
        </p:spPr>
        <p:txBody>
          <a:bodyPr>
            <a:normAutofit/>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DF1F78-BBB0-756B-C9D7-BE1529F39D01}"/>
              </a:ext>
            </a:extLst>
          </p:cNvPr>
          <p:cNvSpPr>
            <a:spLocks noGrp="1"/>
          </p:cNvSpPr>
          <p:nvPr>
            <p:ph idx="1"/>
          </p:nvPr>
        </p:nvSpPr>
        <p:spPr>
          <a:xfrm>
            <a:off x="1097280" y="2105711"/>
            <a:ext cx="10058400" cy="4023360"/>
          </a:xfrm>
        </p:spPr>
        <p:txBody>
          <a:bodyPr>
            <a:normAutofit/>
          </a:bodyPr>
          <a:lstStyle/>
          <a:p>
            <a:pPr>
              <a:lnSpc>
                <a:spcPct val="150000"/>
              </a:lnSpc>
              <a:buFont typeface="Arial" panose="020B0604020202020204" pitchFamily="34" charset="0"/>
              <a:buChar char="•"/>
            </a:pPr>
            <a:r>
              <a:rPr lang="en-US" sz="2200" b="1" i="0" dirty="0">
                <a:solidFill>
                  <a:schemeClr val="tx1"/>
                </a:solidFill>
                <a:effectLst/>
                <a:latin typeface="Times New Roman" panose="02020603050405020304" pitchFamily="18" charset="0"/>
                <a:cs typeface="Times New Roman" panose="02020603050405020304" pitchFamily="18" charset="0"/>
              </a:rPr>
              <a:t>Swiggy</a:t>
            </a:r>
            <a:r>
              <a:rPr lang="en-US" sz="2200" b="0" i="0" dirty="0">
                <a:solidFill>
                  <a:schemeClr val="tx1"/>
                </a:solidFill>
                <a:effectLst/>
                <a:latin typeface="Times New Roman" panose="02020603050405020304" pitchFamily="18" charset="0"/>
                <a:cs typeface="Times New Roman" panose="02020603050405020304" pitchFamily="18" charset="0"/>
              </a:rPr>
              <a:t> is an Indian </a:t>
            </a:r>
            <a:r>
              <a:rPr lang="en-US" sz="2200" b="0" i="0" u="none" strike="noStrike" dirty="0">
                <a:solidFill>
                  <a:schemeClr val="tx1"/>
                </a:solidFill>
                <a:effectLst/>
                <a:latin typeface="Times New Roman" panose="02020603050405020304" pitchFamily="18" charset="0"/>
                <a:cs typeface="Times New Roman" panose="02020603050405020304" pitchFamily="18" charset="0"/>
                <a:hlinkClick r:id="rId2" tooltip="Online food ordering">
                  <a:extLst>
                    <a:ext uri="{A12FA001-AC4F-418D-AE19-62706E023703}">
                      <ahyp:hlinkClr xmlns:ahyp="http://schemas.microsoft.com/office/drawing/2018/hyperlinkcolor" val="tx"/>
                    </a:ext>
                  </a:extLst>
                </a:hlinkClick>
              </a:rPr>
              <a:t>online food ordering</a:t>
            </a:r>
            <a:r>
              <a:rPr lang="en-US" sz="2200" b="0" i="0" dirty="0">
                <a:solidFill>
                  <a:schemeClr val="tx1"/>
                </a:solidFill>
                <a:effectLst/>
                <a:latin typeface="Times New Roman" panose="02020603050405020304" pitchFamily="18" charset="0"/>
                <a:cs typeface="Times New Roman" panose="02020603050405020304" pitchFamily="18" charset="0"/>
              </a:rPr>
              <a:t> and </a:t>
            </a:r>
            <a:r>
              <a:rPr lang="en-US" sz="2200" b="0" i="0" u="none" strike="noStrike" dirty="0">
                <a:solidFill>
                  <a:schemeClr val="tx1"/>
                </a:solidFill>
                <a:effectLst/>
                <a:latin typeface="Times New Roman" panose="02020603050405020304" pitchFamily="18" charset="0"/>
                <a:cs typeface="Times New Roman" panose="02020603050405020304" pitchFamily="18" charset="0"/>
                <a:hlinkClick r:id="rId3" tooltip="Food delivery">
                  <a:extLst>
                    <a:ext uri="{A12FA001-AC4F-418D-AE19-62706E023703}">
                      <ahyp:hlinkClr xmlns:ahyp="http://schemas.microsoft.com/office/drawing/2018/hyperlinkcolor" val="tx"/>
                    </a:ext>
                  </a:extLst>
                </a:hlinkClick>
              </a:rPr>
              <a:t>delivery</a:t>
            </a:r>
            <a:r>
              <a:rPr lang="en-US" sz="2200" b="0" i="0" dirty="0">
                <a:solidFill>
                  <a:schemeClr val="tx1"/>
                </a:solidFill>
                <a:effectLst/>
                <a:latin typeface="Times New Roman" panose="02020603050405020304" pitchFamily="18" charset="0"/>
                <a:cs typeface="Times New Roman" panose="02020603050405020304" pitchFamily="18" charset="0"/>
              </a:rPr>
              <a:t> </a:t>
            </a:r>
            <a:r>
              <a:rPr lang="en-US" sz="2200" b="0" i="0" u="none" strike="noStrike" dirty="0">
                <a:solidFill>
                  <a:schemeClr val="tx1"/>
                </a:solidFill>
                <a:effectLst/>
                <a:latin typeface="Times New Roman" panose="02020603050405020304" pitchFamily="18" charset="0"/>
                <a:cs typeface="Times New Roman" panose="02020603050405020304" pitchFamily="18" charset="0"/>
                <a:hlinkClick r:id="rId4" tooltip="Web platform">
                  <a:extLst>
                    <a:ext uri="{A12FA001-AC4F-418D-AE19-62706E023703}">
                      <ahyp:hlinkClr xmlns:ahyp="http://schemas.microsoft.com/office/drawing/2018/hyperlinkcolor" val="tx"/>
                    </a:ext>
                  </a:extLst>
                </a:hlinkClick>
              </a:rPr>
              <a:t>platform</a:t>
            </a:r>
            <a:r>
              <a:rPr lang="en-US" sz="2200" b="0" i="0" dirty="0">
                <a:solidFill>
                  <a:schemeClr val="tx1"/>
                </a:solidFill>
                <a:effectLst/>
                <a:latin typeface="Times New Roman" panose="02020603050405020304" pitchFamily="18" charset="0"/>
                <a:cs typeface="Times New Roman" panose="02020603050405020304" pitchFamily="18" charset="0"/>
              </a:rPr>
              <a:t>. Founded in July 2014, Swiggy is based in </a:t>
            </a:r>
            <a:r>
              <a:rPr lang="en-US" sz="2200" b="0" i="0" u="none" strike="noStrike" dirty="0">
                <a:solidFill>
                  <a:schemeClr val="tx1"/>
                </a:solidFill>
                <a:effectLst/>
                <a:latin typeface="Times New Roman" panose="02020603050405020304" pitchFamily="18" charset="0"/>
                <a:cs typeface="Times New Roman" panose="02020603050405020304" pitchFamily="18" charset="0"/>
                <a:hlinkClick r:id="rId5" tooltip="Bangalore">
                  <a:extLst>
                    <a:ext uri="{A12FA001-AC4F-418D-AE19-62706E023703}">
                      <ahyp:hlinkClr xmlns:ahyp="http://schemas.microsoft.com/office/drawing/2018/hyperlinkcolor" val="tx"/>
                    </a:ext>
                  </a:extLst>
                </a:hlinkClick>
              </a:rPr>
              <a:t>Bangalore</a:t>
            </a:r>
            <a:r>
              <a:rPr lang="en-US" sz="2200" b="0" i="0" dirty="0">
                <a:solidFill>
                  <a:schemeClr val="tx1"/>
                </a:solidFill>
                <a:effectLst/>
                <a:latin typeface="Times New Roman" panose="02020603050405020304" pitchFamily="18" charset="0"/>
                <a:cs typeface="Times New Roman" panose="02020603050405020304" pitchFamily="18" charset="0"/>
              </a:rPr>
              <a:t> and operates in 500 Indian cities as of September 2021.</a:t>
            </a:r>
          </a:p>
          <a:p>
            <a:pPr>
              <a:lnSpc>
                <a:spcPct val="150000"/>
              </a:lnSpc>
              <a:buFont typeface="Arial" panose="020B0604020202020204" pitchFamily="34" charset="0"/>
              <a:buChar char="•"/>
            </a:pPr>
            <a:r>
              <a:rPr lang="en-US" sz="2200" b="0" i="0" dirty="0">
                <a:solidFill>
                  <a:schemeClr val="tx1"/>
                </a:solidFill>
                <a:effectLst/>
                <a:latin typeface="Times New Roman" panose="02020603050405020304" pitchFamily="18" charset="0"/>
                <a:cs typeface="Times New Roman" panose="02020603050405020304" pitchFamily="18" charset="0"/>
              </a:rPr>
              <a:t>Besides food delivery, Swiggy also provides on-demand grocery deliveries under the name Instamart, and a same-day </a:t>
            </a:r>
            <a:r>
              <a:rPr lang="en-US" sz="2200" b="0" i="0" u="none" strike="noStrike" dirty="0">
                <a:solidFill>
                  <a:schemeClr val="tx1"/>
                </a:solidFill>
                <a:effectLst/>
                <a:latin typeface="Times New Roman" panose="02020603050405020304" pitchFamily="18" charset="0"/>
                <a:cs typeface="Times New Roman" panose="02020603050405020304" pitchFamily="18" charset="0"/>
                <a:hlinkClick r:id="rId6" tooltip="Package delivery">
                  <a:extLst>
                    <a:ext uri="{A12FA001-AC4F-418D-AE19-62706E023703}">
                      <ahyp:hlinkClr xmlns:ahyp="http://schemas.microsoft.com/office/drawing/2018/hyperlinkcolor" val="tx"/>
                    </a:ext>
                  </a:extLst>
                </a:hlinkClick>
              </a:rPr>
              <a:t>package delivery service</a:t>
            </a:r>
            <a:r>
              <a:rPr lang="en-US" sz="2200" b="0" i="0" dirty="0">
                <a:solidFill>
                  <a:schemeClr val="tx1"/>
                </a:solidFill>
                <a:effectLst/>
                <a:latin typeface="Times New Roman" panose="02020603050405020304" pitchFamily="18" charset="0"/>
                <a:cs typeface="Times New Roman" panose="02020603050405020304" pitchFamily="18" charset="0"/>
              </a:rPr>
              <a:t> called Swiggy Genie.</a:t>
            </a:r>
            <a:endParaRPr lang="en-US" sz="2200" b="0" i="0" u="none" strike="noStrike" baseline="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D9D6D-8B9D-2625-1C28-E13097E62094}"/>
              </a:ext>
            </a:extLst>
          </p:cNvPr>
          <p:cNvSpPr>
            <a:spLocks noGrp="1"/>
          </p:cNvSpPr>
          <p:nvPr>
            <p:ph type="sldNum" sz="quarter" idx="12"/>
          </p:nvPr>
        </p:nvSpPr>
        <p:spPr/>
        <p:txBody>
          <a:bodyPr/>
          <a:lstStyle/>
          <a:p>
            <a:fld id="{CD2F0D01-A023-49ED-8A58-B5A4014D4DDA}" type="slidenum">
              <a:rPr lang="en-IN" smtClean="0"/>
              <a:t>2</a:t>
            </a:fld>
            <a:endParaRPr lang="en-IN"/>
          </a:p>
        </p:txBody>
      </p:sp>
    </p:spTree>
    <p:extLst>
      <p:ext uri="{BB962C8B-B14F-4D97-AF65-F5344CB8AC3E}">
        <p14:creationId xmlns:p14="http://schemas.microsoft.com/office/powerpoint/2010/main" val="263105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2219-D857-5A20-77F3-F83C6C6CB0F0}"/>
              </a:ext>
            </a:extLst>
          </p:cNvPr>
          <p:cNvSpPr>
            <a:spLocks noGrp="1"/>
          </p:cNvSpPr>
          <p:nvPr>
            <p:ph type="title"/>
          </p:nvPr>
        </p:nvSpPr>
        <p:spPr>
          <a:xfrm>
            <a:off x="1097280" y="286606"/>
            <a:ext cx="10058400" cy="1183606"/>
          </a:xfrm>
        </p:spPr>
        <p:txBody>
          <a:bodyPr/>
          <a:lstStyle/>
          <a:p>
            <a:pPr algn="ct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DD5EBD-E85D-7612-626C-5090541F2B6A}"/>
              </a:ext>
            </a:extLst>
          </p:cNvPr>
          <p:cNvSpPr>
            <a:spLocks noGrp="1"/>
          </p:cNvSpPr>
          <p:nvPr>
            <p:ph idx="1"/>
          </p:nvPr>
        </p:nvSpPr>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The online food ordering market includes foods prepared by restaurants, prepared by independent people, and groceries being ordered online and then picked up or delivered. Online food ordering is the process of ordering food from a website or other application. The product can be either ready-to-eat food or food that has not been specially prepared for direct consumption. Do ETL: Extract-Transform-Load the dataset and find some information from this large data. This is a form of data mining. Find key metrics and factors and show the meaningful relationships between attributes.</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marL="0" indent="0">
              <a:lnSpc>
                <a:spcPct val="100000"/>
              </a:lnSpc>
              <a:buNone/>
            </a:pP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5A16FB-AA03-2EA5-D70B-5AF02CBED33E}"/>
              </a:ext>
            </a:extLst>
          </p:cNvPr>
          <p:cNvSpPr>
            <a:spLocks noGrp="1"/>
          </p:cNvSpPr>
          <p:nvPr>
            <p:ph type="sldNum" sz="quarter" idx="12"/>
          </p:nvPr>
        </p:nvSpPr>
        <p:spPr/>
        <p:txBody>
          <a:bodyPr/>
          <a:lstStyle/>
          <a:p>
            <a:fld id="{CD2F0D01-A023-49ED-8A58-B5A4014D4DDA}" type="slidenum">
              <a:rPr lang="en-IN" smtClean="0"/>
              <a:t>3</a:t>
            </a:fld>
            <a:endParaRPr lang="en-IN"/>
          </a:p>
        </p:txBody>
      </p:sp>
    </p:spTree>
    <p:extLst>
      <p:ext uri="{BB962C8B-B14F-4D97-AF65-F5344CB8AC3E}">
        <p14:creationId xmlns:p14="http://schemas.microsoft.com/office/powerpoint/2010/main" val="250711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62EB-5FA5-F37F-5E38-2A4154FD2EA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Cases Studied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7549A3-5B01-F3A6-5D16-F7E941AF9E78}"/>
              </a:ext>
            </a:extLst>
          </p:cNvPr>
          <p:cNvSpPr>
            <a:spLocks noGrp="1"/>
          </p:cNvSpPr>
          <p:nvPr>
            <p:ph idx="1"/>
          </p:nvPr>
        </p:nvSpPr>
        <p:spPr/>
        <p:txBody>
          <a:bodyPr>
            <a:normAutofit/>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Top 10 Restaurants by Rating</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Top 10 Cuisines ordered</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Total Restaurants </a:t>
            </a:r>
            <a:r>
              <a:rPr lang="en-IN" sz="2200" i="0" dirty="0">
                <a:solidFill>
                  <a:srgbClr val="202124"/>
                </a:solidFill>
                <a:effectLst/>
                <a:latin typeface="Times New Roman" panose="02020603050405020304" pitchFamily="18" charset="0"/>
                <a:cs typeface="Times New Roman" panose="02020603050405020304" pitchFamily="18" charset="0"/>
              </a:rPr>
              <a:t>with respect to </a:t>
            </a:r>
            <a:r>
              <a:rPr lang="en-US" sz="2200" dirty="0">
                <a:latin typeface="Times New Roman" panose="02020603050405020304" pitchFamily="18" charset="0"/>
                <a:cs typeface="Times New Roman" panose="02020603050405020304" pitchFamily="18" charset="0"/>
              </a:rPr>
              <a:t>location.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Cost vs Rating</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Top 10 Restaurants with minimum cost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Top 10 Restaurants with maximum cost</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5DEC4A0-5C42-4496-2265-CDDA8EBA45D5}"/>
              </a:ext>
            </a:extLst>
          </p:cNvPr>
          <p:cNvSpPr>
            <a:spLocks noGrp="1"/>
          </p:cNvSpPr>
          <p:nvPr>
            <p:ph type="sldNum" sz="quarter" idx="12"/>
          </p:nvPr>
        </p:nvSpPr>
        <p:spPr/>
        <p:txBody>
          <a:bodyPr/>
          <a:lstStyle/>
          <a:p>
            <a:fld id="{CD2F0D01-A023-49ED-8A58-B5A4014D4DDA}" type="slidenum">
              <a:rPr lang="en-IN" smtClean="0"/>
              <a:t>4</a:t>
            </a:fld>
            <a:endParaRPr lang="en-IN"/>
          </a:p>
        </p:txBody>
      </p:sp>
    </p:spTree>
    <p:extLst>
      <p:ext uri="{BB962C8B-B14F-4D97-AF65-F5344CB8AC3E}">
        <p14:creationId xmlns:p14="http://schemas.microsoft.com/office/powerpoint/2010/main" val="392985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FE47-A0D4-3220-5E8F-DFB10F9401B9}"/>
              </a:ext>
            </a:extLst>
          </p:cNvPr>
          <p:cNvSpPr>
            <a:spLocks noGrp="1"/>
          </p:cNvSpPr>
          <p:nvPr>
            <p:ph type="title"/>
          </p:nvPr>
        </p:nvSpPr>
        <p:spPr>
          <a:xfrm>
            <a:off x="1097280" y="286606"/>
            <a:ext cx="10058400" cy="968436"/>
          </a:xfrm>
        </p:spPr>
        <p:txBody>
          <a:bodyPr>
            <a:normAutofit/>
          </a:bodyPr>
          <a:lstStyle/>
          <a:p>
            <a:pPr algn="ctr"/>
            <a:r>
              <a:rPr lang="en-IN" i="0" u="none" strike="noStrike" baseline="0" dirty="0">
                <a:latin typeface="Times New Roman" panose="02020603050405020304" pitchFamily="18" charset="0"/>
                <a:cs typeface="Times New Roman" panose="02020603050405020304" pitchFamily="18" charset="0"/>
              </a:rPr>
              <a:t>Approaches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D2F4B3-2893-4CEA-1E08-4C3911B7F837}"/>
              </a:ext>
            </a:extLst>
          </p:cNvPr>
          <p:cNvSpPr>
            <a:spLocks noGrp="1"/>
          </p:cNvSpPr>
          <p:nvPr>
            <p:ph idx="1"/>
          </p:nvPr>
        </p:nvSpPr>
        <p:spPr/>
        <p:txBody>
          <a:bodyPr>
            <a:normAutofit/>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Python: Used for Data Cleaning</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Tableau: Used for creating Dashboards and Story - </a:t>
            </a:r>
            <a:r>
              <a:rPr lang="en-US" sz="2200" dirty="0">
                <a:latin typeface="Times New Roman" panose="02020603050405020304" pitchFamily="18" charset="0"/>
                <a:cs typeface="Times New Roman" panose="02020603050405020304" pitchFamily="18" charset="0"/>
                <a:hlinkClick r:id="rId2"/>
              </a:rPr>
              <a:t>(https://tinyurl.com/ujtrw8n4</a:t>
            </a:r>
            <a:r>
              <a:rPr lang="en-US" sz="22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8AE7EAA1-DD65-DC8A-F883-7E3EF59570DE}"/>
              </a:ext>
            </a:extLst>
          </p:cNvPr>
          <p:cNvSpPr>
            <a:spLocks noGrp="1"/>
          </p:cNvSpPr>
          <p:nvPr>
            <p:ph type="sldNum" sz="quarter" idx="12"/>
          </p:nvPr>
        </p:nvSpPr>
        <p:spPr/>
        <p:txBody>
          <a:bodyPr/>
          <a:lstStyle/>
          <a:p>
            <a:fld id="{CD2F0D01-A023-49ED-8A58-B5A4014D4DDA}" type="slidenum">
              <a:rPr lang="en-IN" smtClean="0"/>
              <a:t>5</a:t>
            </a:fld>
            <a:endParaRPr lang="en-IN"/>
          </a:p>
        </p:txBody>
      </p:sp>
    </p:spTree>
    <p:extLst>
      <p:ext uri="{BB962C8B-B14F-4D97-AF65-F5344CB8AC3E}">
        <p14:creationId xmlns:p14="http://schemas.microsoft.com/office/powerpoint/2010/main" val="415298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735EF2-08B5-71EF-C0B1-7D078D64D726}"/>
              </a:ext>
            </a:extLst>
          </p:cNvPr>
          <p:cNvSpPr>
            <a:spLocks noGrp="1"/>
          </p:cNvSpPr>
          <p:nvPr>
            <p:ph type="sldNum" sz="quarter" idx="12"/>
          </p:nvPr>
        </p:nvSpPr>
        <p:spPr/>
        <p:txBody>
          <a:bodyPr/>
          <a:lstStyle/>
          <a:p>
            <a:fld id="{CD2F0D01-A023-49ED-8A58-B5A4014D4DDA}" type="slidenum">
              <a:rPr lang="en-IN" smtClean="0"/>
              <a:t>6</a:t>
            </a:fld>
            <a:endParaRPr lang="en-IN"/>
          </a:p>
        </p:txBody>
      </p:sp>
      <p:sp>
        <p:nvSpPr>
          <p:cNvPr id="3" name="TextBox 2">
            <a:extLst>
              <a:ext uri="{FF2B5EF4-FFF2-40B4-BE49-F238E27FC236}">
                <a16:creationId xmlns:a16="http://schemas.microsoft.com/office/drawing/2014/main" id="{42E40F23-A5CB-05EE-9743-0CBFEF48BD9F}"/>
              </a:ext>
            </a:extLst>
          </p:cNvPr>
          <p:cNvSpPr txBox="1"/>
          <p:nvPr/>
        </p:nvSpPr>
        <p:spPr>
          <a:xfrm>
            <a:off x="4473388" y="140167"/>
            <a:ext cx="3245224"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My Design</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5BDF96-4420-F513-9FB8-77718F5D6E95}"/>
              </a:ext>
            </a:extLst>
          </p:cNvPr>
          <p:cNvPicPr>
            <a:picLocks noChangeAspect="1"/>
          </p:cNvPicPr>
          <p:nvPr/>
        </p:nvPicPr>
        <p:blipFill rotWithShape="1">
          <a:blip r:embed="rId2">
            <a:extLst>
              <a:ext uri="{28A0092B-C50C-407E-A947-70E740481C1C}">
                <a14:useLocalDpi xmlns:a14="http://schemas.microsoft.com/office/drawing/2010/main" val="0"/>
              </a:ext>
            </a:extLst>
          </a:blip>
          <a:srcRect b="3228"/>
          <a:stretch/>
        </p:blipFill>
        <p:spPr>
          <a:xfrm>
            <a:off x="1088031" y="848053"/>
            <a:ext cx="10015938" cy="5452119"/>
          </a:xfrm>
          <a:prstGeom prst="rect">
            <a:avLst/>
          </a:prstGeom>
        </p:spPr>
      </p:pic>
    </p:spTree>
    <p:extLst>
      <p:ext uri="{BB962C8B-B14F-4D97-AF65-F5344CB8AC3E}">
        <p14:creationId xmlns:p14="http://schemas.microsoft.com/office/powerpoint/2010/main" val="350856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735EF2-08B5-71EF-C0B1-7D078D64D726}"/>
              </a:ext>
            </a:extLst>
          </p:cNvPr>
          <p:cNvSpPr>
            <a:spLocks noGrp="1"/>
          </p:cNvSpPr>
          <p:nvPr>
            <p:ph type="sldNum" sz="quarter" idx="12"/>
          </p:nvPr>
        </p:nvSpPr>
        <p:spPr/>
        <p:txBody>
          <a:bodyPr/>
          <a:lstStyle/>
          <a:p>
            <a:fld id="{CD2F0D01-A023-49ED-8A58-B5A4014D4DDA}" type="slidenum">
              <a:rPr lang="en-IN" smtClean="0"/>
              <a:t>7</a:t>
            </a:fld>
            <a:endParaRPr lang="en-IN"/>
          </a:p>
        </p:txBody>
      </p:sp>
      <p:sp>
        <p:nvSpPr>
          <p:cNvPr id="3" name="TextBox 2">
            <a:extLst>
              <a:ext uri="{FF2B5EF4-FFF2-40B4-BE49-F238E27FC236}">
                <a16:creationId xmlns:a16="http://schemas.microsoft.com/office/drawing/2014/main" id="{42E40F23-A5CB-05EE-9743-0CBFEF48BD9F}"/>
              </a:ext>
            </a:extLst>
          </p:cNvPr>
          <p:cNvSpPr txBox="1"/>
          <p:nvPr/>
        </p:nvSpPr>
        <p:spPr>
          <a:xfrm>
            <a:off x="4473388" y="0"/>
            <a:ext cx="3245224"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My Design</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F824F0-E125-A7E6-4E41-86743F139593}"/>
              </a:ext>
            </a:extLst>
          </p:cNvPr>
          <p:cNvPicPr>
            <a:picLocks noChangeAspect="1"/>
          </p:cNvPicPr>
          <p:nvPr/>
        </p:nvPicPr>
        <p:blipFill rotWithShape="1">
          <a:blip r:embed="rId2">
            <a:extLst>
              <a:ext uri="{28A0092B-C50C-407E-A947-70E740481C1C}">
                <a14:useLocalDpi xmlns:a14="http://schemas.microsoft.com/office/drawing/2010/main" val="0"/>
              </a:ext>
            </a:extLst>
          </a:blip>
          <a:srcRect b="4052"/>
          <a:stretch/>
        </p:blipFill>
        <p:spPr>
          <a:xfrm>
            <a:off x="900423" y="707886"/>
            <a:ext cx="10391154" cy="5608166"/>
          </a:xfrm>
          <a:prstGeom prst="rect">
            <a:avLst/>
          </a:prstGeom>
        </p:spPr>
      </p:pic>
    </p:spTree>
    <p:extLst>
      <p:ext uri="{BB962C8B-B14F-4D97-AF65-F5344CB8AC3E}">
        <p14:creationId xmlns:p14="http://schemas.microsoft.com/office/powerpoint/2010/main" val="224859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3D50D1-07EF-6E14-27F3-97B93EB61D74}"/>
              </a:ext>
            </a:extLst>
          </p:cNvPr>
          <p:cNvSpPr txBox="1"/>
          <p:nvPr/>
        </p:nvSpPr>
        <p:spPr>
          <a:xfrm flipH="1">
            <a:off x="4725295" y="2608729"/>
            <a:ext cx="2876776"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6B6EC0D-A6B0-7C74-5683-633F49D38E6A}"/>
              </a:ext>
            </a:extLst>
          </p:cNvPr>
          <p:cNvSpPr>
            <a:spLocks noGrp="1"/>
          </p:cNvSpPr>
          <p:nvPr>
            <p:ph type="sldNum" sz="quarter" idx="12"/>
          </p:nvPr>
        </p:nvSpPr>
        <p:spPr/>
        <p:txBody>
          <a:bodyPr/>
          <a:lstStyle/>
          <a:p>
            <a:fld id="{CD2F0D01-A023-49ED-8A58-B5A4014D4DDA}" type="slidenum">
              <a:rPr lang="en-IN" smtClean="0"/>
              <a:t>8</a:t>
            </a:fld>
            <a:endParaRPr lang="en-IN"/>
          </a:p>
        </p:txBody>
      </p:sp>
    </p:spTree>
    <p:extLst>
      <p:ext uri="{BB962C8B-B14F-4D97-AF65-F5344CB8AC3E}">
        <p14:creationId xmlns:p14="http://schemas.microsoft.com/office/powerpoint/2010/main" val="15509303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TotalTime>
  <Words>243</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 ANALYZING SWIGGY Bangalore Outlet </vt:lpstr>
      <vt:lpstr>Introduction</vt:lpstr>
      <vt:lpstr>Problem Statement</vt:lpstr>
      <vt:lpstr>Cases Studied</vt:lpstr>
      <vt:lpstr>Approaches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ANALYZING SWIGGY</dc:title>
  <dc:creator>Jayshree Patel</dc:creator>
  <cp:lastModifiedBy>Jayshree Patel</cp:lastModifiedBy>
  <cp:revision>10</cp:revision>
  <dcterms:created xsi:type="dcterms:W3CDTF">2023-02-04T13:00:19Z</dcterms:created>
  <dcterms:modified xsi:type="dcterms:W3CDTF">2023-02-12T04:44:14Z</dcterms:modified>
</cp:coreProperties>
</file>