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412" r:id="rId7"/>
    <p:sldId id="413" r:id="rId8"/>
    <p:sldId id="411" r:id="rId9"/>
    <p:sldId id="391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5" r:id="rId21"/>
    <p:sldId id="426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9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20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6B4E-5070-2959-6F2B-823A83DB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6869B-869A-800E-20AB-0208BC069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739B9-F87E-36AC-1798-B0DC9070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8A8-563B-8ACB-1B66-ACD52A647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1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EDC1F-6E35-7F25-DCC5-F2142D65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D6B15-B126-9AB3-D76A-77E726990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C79EE-D562-4211-1BF5-CAF91450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2CB9-FF6E-A486-1DB9-66F2B35E7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7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CA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Collaborative filtering-based recommender and Hybrid recommender system</a:t>
            </a:r>
            <a:r>
              <a:rPr lang="en-CA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A5FCD-F80E-BF1A-4FCE-B4B3530BA2AD}"/>
              </a:ext>
            </a:extLst>
          </p:cNvPr>
          <p:cNvSpPr txBox="1"/>
          <p:nvPr/>
        </p:nvSpPr>
        <p:spPr>
          <a:xfrm>
            <a:off x="6309904" y="4182939"/>
            <a:ext cx="188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Sigma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4A8D0-6278-D550-E4C1-11D60298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D4BD-8981-0952-D9A2-560348D0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 size for Matrix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F29F-B58A-1E7F-1769-8E0A65DE975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RMSEs for the Matrix Factorization model using 20, 30, 40, and 50 as latent vector sizes.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93C8C7CF-9AD0-A211-7E1F-D0A59A43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88922"/>
            <a:ext cx="6118225" cy="3885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60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2691-EF35-D0D6-18F6-ABA0A234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Recommendations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3659F6A-4E3A-DDA3-9ED9-EDE113BF5F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5" y="2625483"/>
            <a:ext cx="4974037" cy="3709987"/>
          </a:xfrm>
        </p:spPr>
      </p:pic>
    </p:spTree>
    <p:extLst>
      <p:ext uri="{BB962C8B-B14F-4D97-AF65-F5344CB8AC3E}">
        <p14:creationId xmlns:p14="http://schemas.microsoft.com/office/powerpoint/2010/main" val="271728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D8DB6-EBE6-AAFC-AF8A-2FEF6DF5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27CE-944E-FC10-EEBF-E42DE06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Recommendations</a:t>
            </a:r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174E44D-CA47-B2C5-A533-BF8E22071E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21" y="2587832"/>
            <a:ext cx="4986677" cy="3709987"/>
          </a:xfrm>
        </p:spPr>
      </p:pic>
    </p:spTree>
    <p:extLst>
      <p:ext uri="{BB962C8B-B14F-4D97-AF65-F5344CB8AC3E}">
        <p14:creationId xmlns:p14="http://schemas.microsoft.com/office/powerpoint/2010/main" val="101954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906A-94BA-0781-5C64-9CBD6EA6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Recommender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2E61-F300-C6CC-39AE-51A5DC0F250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the Hybrid Recommender System, we are combining the following:</a:t>
            </a:r>
            <a:endParaRPr lang="en-CA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Ratings from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u.data</a:t>
            </a:r>
            <a:endParaRPr lang="en-CA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romanL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genre information from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u.item</a:t>
            </a:r>
            <a:endParaRPr lang="en-CA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romanL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sentiment calculated using OMDB API.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4BD9F7DE-5AEC-A1D9-B18D-B53CA8F9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81" y="3290139"/>
            <a:ext cx="6587661" cy="1795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427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DC9C-3B22-F7E8-DD08-4B969A2C6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70F3-1BF7-A38A-7D06-2088A746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B9058F-C672-D350-30C1-57AB2785F36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8" y="2962695"/>
            <a:ext cx="8078721" cy="2545220"/>
          </a:xfrm>
        </p:spPr>
      </p:pic>
    </p:spTree>
    <p:extLst>
      <p:ext uri="{BB962C8B-B14F-4D97-AF65-F5344CB8AC3E}">
        <p14:creationId xmlns:p14="http://schemas.microsoft.com/office/powerpoint/2010/main" val="228395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9E35-D618-E48E-58AD-210E252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3E4531-29F6-BE70-4088-4BADA5E03E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model evaluation using embedded layers neural network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around 70% accuracy was obtained. </a:t>
            </a:r>
          </a:p>
        </p:txBody>
      </p:sp>
      <p:pic>
        <p:nvPicPr>
          <p:cNvPr id="9" name="Picture 8" descr="A number with a percent sign&#10;&#10;Description automatically generated with medium confidence">
            <a:extLst>
              <a:ext uri="{FF2B5EF4-FFF2-40B4-BE49-F238E27FC236}">
                <a16:creationId xmlns:a16="http://schemas.microsoft.com/office/drawing/2014/main" id="{C9A7278A-7696-B10B-D8E0-6BA5F0F1D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2" y="4136176"/>
            <a:ext cx="6134079" cy="10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8693A-32C0-F8AE-F992-E573CF0C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5B79-D055-F64E-AFB9-4AC3878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915F2-19DC-772B-F13B-301DA2D335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model performance on test data we calculated RMSE, MAE, Precision, Recall, and F1-score.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D75D66-4AAE-B3BB-8228-0440ECA3B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98" y="3052013"/>
            <a:ext cx="4490827" cy="2846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98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EE1C-17EC-5412-BC3C-3C0C1AB0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vs Latent Vector Size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0CBB9FCB-E4E8-1727-DA33-B1742A1E21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37" y="2443470"/>
            <a:ext cx="6238413" cy="3914299"/>
          </a:xfrm>
        </p:spPr>
      </p:pic>
    </p:spTree>
    <p:extLst>
      <p:ext uri="{BB962C8B-B14F-4D97-AF65-F5344CB8AC3E}">
        <p14:creationId xmlns:p14="http://schemas.microsoft.com/office/powerpoint/2010/main" val="360202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328AC-FD8D-3A52-4275-03D063744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AE7-8425-0262-4989-3B5BFFB8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Performance Metrics </a:t>
            </a:r>
          </a:p>
        </p:txBody>
      </p:sp>
      <p:pic>
        <p:nvPicPr>
          <p:cNvPr id="7" name="Content Placeholder 6" descr="A graph showing a bar chart&#10;&#10;Description automatically generated with medium confidence">
            <a:extLst>
              <a:ext uri="{FF2B5EF4-FFF2-40B4-BE49-F238E27FC236}">
                <a16:creationId xmlns:a16="http://schemas.microsoft.com/office/drawing/2014/main" id="{8AA4036F-A90B-18CB-0AD6-4B0AF63ACF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" r="-1" b="-1"/>
          <a:stretch/>
        </p:blipFill>
        <p:spPr>
          <a:xfrm>
            <a:off x="3657600" y="2282008"/>
            <a:ext cx="7810500" cy="3699328"/>
          </a:xfrm>
          <a:noFill/>
        </p:spPr>
      </p:pic>
    </p:spTree>
    <p:extLst>
      <p:ext uri="{BB962C8B-B14F-4D97-AF65-F5344CB8AC3E}">
        <p14:creationId xmlns:p14="http://schemas.microsoft.com/office/powerpoint/2010/main" val="167133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CA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Hetal Prajapati (C0911591)</a:t>
            </a:r>
          </a:p>
          <a:p>
            <a:r>
              <a:rPr lang="en-CA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Joel </a:t>
            </a:r>
            <a:r>
              <a:rPr lang="en-CA" sz="24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Laureta</a:t>
            </a:r>
            <a:r>
              <a:rPr lang="en-CA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(C0917501)</a:t>
            </a:r>
          </a:p>
          <a:p>
            <a:r>
              <a:rPr lang="en-CA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Ruchita Patel (C0913017)</a:t>
            </a:r>
          </a:p>
          <a:p>
            <a:r>
              <a:rPr lang="en-CA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Simon Shrestha (C0913111)</a:t>
            </a:r>
          </a:p>
          <a:p>
            <a:endParaRPr lang="en-CA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79B72-C23B-F9F8-B6D4-4BC9B270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7A38-91E1-8408-3EF0-A575B71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E873C8-61C0-0DF9-6F71-5A0883FE35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C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 set consists of 100,000 ratings (1-5) from 943 users on 1682 movies.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742477-2974-2B25-628D-02815B4E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7" y="3076521"/>
            <a:ext cx="3916655" cy="35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6CD7-7001-36F8-AADD-61E546FF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046F-9718-4EF7-BA55-3B168F6B4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Stopword removal and regular expression were used for data cleaning.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73B75E5-6A7D-5FDB-6CF4-8291F31E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75" y="3334169"/>
            <a:ext cx="7147049" cy="31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55D5-F59D-1BAB-BA99-60C1F6F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D704-3A1A-D522-1263-CE165AA09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scraped using OMDB API and calculated the average sentiment score based on ratings and reviews.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27669B0-039C-5609-5F36-FA862E9A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6" y="3553905"/>
            <a:ext cx="6787748" cy="28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sentiment scores were calculated, a statistical analysis of the dataset was performed.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A3021EC-FDA8-0E62-5D63-A7BD388DD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87" y="3742812"/>
            <a:ext cx="4453099" cy="12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D26CF-654F-73D0-78D4-3D9ADC7A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6F68D-DCEF-4627-E4DA-4031A3CB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297C2-92D3-F161-ED17-FDEC999C03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3567679"/>
            <a:ext cx="10256188" cy="664906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78D5E0-EC8A-A8A6-E4F6-EC12B03FE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4042248-D8A7-C59A-862D-FE7772EBA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9FB51AE-444B-966F-5706-5DECAD856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0C63FB8-2BCC-4094-3D65-4BBC0903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38C473-3C65-A6EB-A1E8-E3C53F2E6626}"/>
              </a:ext>
            </a:extLst>
          </p:cNvPr>
          <p:cNvSpPr txBox="1"/>
          <p:nvPr/>
        </p:nvSpPr>
        <p:spPr>
          <a:xfrm>
            <a:off x="593725" y="2651492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u.item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F45-36C3-E517-905D-5576E00E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9930-7155-06FF-7B6C-BAD8457A7C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was used using Regularization to get predictions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epochs were used to train the model.</a:t>
            </a:r>
          </a:p>
        </p:txBody>
      </p:sp>
      <p:pic>
        <p:nvPicPr>
          <p:cNvPr id="5" name="Picture 4" descr="A black and white screen with numbers and a black background&#10;&#10;Description automatically generated">
            <a:extLst>
              <a:ext uri="{FF2B5EF4-FFF2-40B4-BE49-F238E27FC236}">
                <a16:creationId xmlns:a16="http://schemas.microsoft.com/office/drawing/2014/main" id="{DA8AE9D3-0A95-5707-91A7-83F500BA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14" y="3941008"/>
            <a:ext cx="3106836" cy="2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3530-1E79-A7E9-05DD-3A4B6D66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DBFC-A8AD-211E-36F0-2A58393C7C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testing the data we calculated MAE, RMSE, R2 score.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precision score of top 5 recommended movies.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7892F2B1-4688-FE27-315F-ECC1428B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56" y="4640165"/>
            <a:ext cx="5108250" cy="13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2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Macintosh PowerPoint</Application>
  <PresentationFormat>Widescreen</PresentationFormat>
  <Paragraphs>47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Custom</vt:lpstr>
      <vt:lpstr>Comparing Collaborative filtering-based recommender and Hybrid recommender system </vt:lpstr>
      <vt:lpstr>Team Members</vt:lpstr>
      <vt:lpstr>Dataset</vt:lpstr>
      <vt:lpstr>Data Preparation</vt:lpstr>
      <vt:lpstr>Sentiment Analysis </vt:lpstr>
      <vt:lpstr>Statistics </vt:lpstr>
      <vt:lpstr>Collaborative Recommender </vt:lpstr>
      <vt:lpstr>Matrix Factorization</vt:lpstr>
      <vt:lpstr>Model Evaluation</vt:lpstr>
      <vt:lpstr>Latent Vector size for Matrix Vectorization</vt:lpstr>
      <vt:lpstr>Top 10 Recommendations</vt:lpstr>
      <vt:lpstr>Top 20 Recommendations</vt:lpstr>
      <vt:lpstr>Hybrid Recommender </vt:lpstr>
      <vt:lpstr>Data Preparation</vt:lpstr>
      <vt:lpstr>Model Evaluation</vt:lpstr>
      <vt:lpstr>Model Evaluation</vt:lpstr>
      <vt:lpstr>RMSE vs Latent Vector Size</vt:lpstr>
      <vt:lpstr>Performance Metrics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2024-12-11T04:27:45Z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