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  <p:sldMasterId id="2147483721" r:id="rId2"/>
    <p:sldMasterId id="2147483707" r:id="rId3"/>
    <p:sldMasterId id="2147483748" r:id="rId4"/>
    <p:sldMasterId id="2147483763" r:id="rId5"/>
  </p:sldMasterIdLst>
  <p:notesMasterIdLst>
    <p:notesMasterId r:id="rId24"/>
  </p:notesMasterIdLst>
  <p:sldIdLst>
    <p:sldId id="665" r:id="rId6"/>
    <p:sldId id="713" r:id="rId7"/>
    <p:sldId id="712" r:id="rId8"/>
    <p:sldId id="717" r:id="rId9"/>
    <p:sldId id="716" r:id="rId10"/>
    <p:sldId id="275" r:id="rId11"/>
    <p:sldId id="718" r:id="rId12"/>
    <p:sldId id="740" r:id="rId13"/>
    <p:sldId id="277" r:id="rId14"/>
    <p:sldId id="738" r:id="rId15"/>
    <p:sldId id="725" r:id="rId16"/>
    <p:sldId id="741" r:id="rId17"/>
    <p:sldId id="736" r:id="rId18"/>
    <p:sldId id="729" r:id="rId19"/>
    <p:sldId id="742" r:id="rId20"/>
    <p:sldId id="743" r:id="rId21"/>
    <p:sldId id="739" r:id="rId22"/>
    <p:sldId id="73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ni kumar" initials="" lastIdx="0" clrIdx="0"/>
  <p:cmAuthor id="2" name="Gonala, Shirish" initials="G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80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5470" autoAdjust="0"/>
  </p:normalViewPr>
  <p:slideViewPr>
    <p:cSldViewPr snapToGrid="0" snapToObjects="1">
      <p:cViewPr>
        <p:scale>
          <a:sx n="103" d="100"/>
          <a:sy n="103" d="100"/>
        </p:scale>
        <p:origin x="-888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F956F-8204-C24E-94E4-83ADD939A8A6}" type="datetimeFigureOut">
              <a:rPr lang="en-US" smtClean="0"/>
              <a:pPr/>
              <a:t>23/11/20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E43F4-9F73-E04D-9862-6D54042C5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5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6.jpeg"/></Relationships>
</file>

<file path=ppt/slideLayouts/_rels/slideLayout47.xml.rels><?xml version="1.0" encoding="UTF-8" standalone="yes" ?><Relationships xmlns="http://schemas.openxmlformats.org/package/2006/relationships"><Relationship Id="rId1" Target="../tags/tag5.xml" Type="http://schemas.openxmlformats.org/officeDocument/2006/relationships/tags"/><Relationship Id="rId2" Target="../slideMasters/slideMaster4.xml" Type="http://schemas.openxmlformats.org/officeDocument/2006/relationships/slideMaster"/><Relationship Id="rId3" Target="../media/image7.jpeg" Type="http://schemas.openxmlformats.org/officeDocument/2006/relationships/image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8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4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 userDrawn="1"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9"/>
          </a:xfrm>
          <a:prstGeom prst="rect">
            <a:avLst/>
          </a:prstGeo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3000" intensity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126" y="0"/>
            <a:ext cx="13501095" cy="6975567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188528" y="483792"/>
            <a:ext cx="3086100" cy="365125"/>
          </a:xfrm>
        </p:spPr>
        <p:txBody>
          <a:bodyPr/>
          <a:lstStyle/>
          <a:p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EXCEL</a:t>
            </a:r>
            <a:r>
              <a:rPr lang="en-US" sz="3200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7552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5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7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5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7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4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7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3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CC215EC-06D8-4BC5-B306-F27DF3A4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8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6" y="2911261"/>
            <a:ext cx="6581775" cy="219291"/>
          </a:xfrm>
        </p:spPr>
        <p:txBody>
          <a:bodyPr/>
          <a:lstStyle>
            <a:lvl1pPr>
              <a:lnSpc>
                <a:spcPts val="1716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402014"/>
            <a:ext cx="6583363" cy="439738"/>
          </a:xfrm>
          <a:ln/>
        </p:spPr>
        <p:txBody>
          <a:bodyPr/>
          <a:lstStyle>
            <a:lvl1pPr>
              <a:lnSpc>
                <a:spcPts val="1248"/>
              </a:lnSpc>
              <a:spcBef>
                <a:spcPct val="15000"/>
              </a:spcBef>
              <a:buClrTx/>
              <a:defRPr sz="1100"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94330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0167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29349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7" y="1154114"/>
            <a:ext cx="1927225" cy="51355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2" y="1154114"/>
            <a:ext cx="1928813" cy="51355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70705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3341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22165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33439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</p:spPr>
        <p:txBody>
          <a:bodyPr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 userDrawn="1"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002913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</p:spPr>
        <p:txBody>
          <a:bodyPr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451664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4958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4" y="514352"/>
            <a:ext cx="193899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2"/>
            <a:ext cx="6110288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90066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54114"/>
            <a:ext cx="4008438" cy="51355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 userDrawn="1"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865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370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046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752600"/>
            <a:ext cx="5660136" cy="1655064"/>
          </a:xfrm>
          <a:prstGeom prst="rect">
            <a:avLst/>
          </a:prstGeom>
        </p:spPr>
        <p:txBody>
          <a:bodyPr/>
          <a:lstStyle>
            <a:lvl1pPr marL="0" marR="0" indent="0" algn="l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4000" b="0" kern="1200" baseline="0" dirty="0" smtClean="0">
                <a:solidFill>
                  <a:srgbClr val="002776"/>
                </a:solidFill>
                <a:latin typeface="Times New Roman" pitchFamily="18" charset="0"/>
                <a:ea typeface="Geneva" charset="-128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Add Module Title</a:t>
            </a:r>
          </a:p>
          <a:p>
            <a:pPr lvl="0"/>
            <a:endParaRPr lang="en-US" dirty="0"/>
          </a:p>
        </p:txBody>
      </p:sp>
      <p:pic>
        <p:nvPicPr>
          <p:cNvPr id="4" name="Picture 3" descr="Pineapple_Small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/>
          <a:srcRect t="4319"/>
          <a:stretch>
            <a:fillRect/>
          </a:stretch>
        </p:blipFill>
        <p:spPr>
          <a:xfrm flipH="1">
            <a:off x="5334000" y="939800"/>
            <a:ext cx="3276600" cy="56388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77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8119872" cy="5349240"/>
          </a:xfrm>
        </p:spPr>
        <p:txBody>
          <a:bodyPr/>
          <a:lstStyle>
            <a:lvl1pPr marL="174625" indent="-174625">
              <a:buFont typeface="Arial" pitchFamily="34" charset="0"/>
              <a:buNone/>
              <a:defRPr sz="1600">
                <a:solidFill>
                  <a:srgbClr val="002776"/>
                </a:solidFill>
                <a:latin typeface="+mn-lt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 marL="688975" marR="0" indent="-174625" algn="l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13"/>
              </a:spcAft>
              <a:buClr>
                <a:srgbClr val="00A1DE"/>
              </a:buClr>
              <a:buSzTx/>
              <a:buFont typeface="Courier New" pitchFamily="49" charset="0"/>
              <a:buChar char="o"/>
              <a:tabLst/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417825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ligned Left with Imag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53492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88134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53492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  <p:pic>
        <p:nvPicPr>
          <p:cNvPr id="9" name="Picture 8" descr="BlueAgate_Small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0" t="22045" r="5850" b="6925"/>
          <a:stretch>
            <a:fillRect/>
          </a:stretch>
        </p:blipFill>
        <p:spPr>
          <a:xfrm rot="5400000">
            <a:off x="4921506" y="2348988"/>
            <a:ext cx="49794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48158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  <p:pic>
        <p:nvPicPr>
          <p:cNvPr id="9" name="Picture 8" descr="TreeTrunk_Small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9" t="9538" r="10275" b="11893"/>
          <a:stretch>
            <a:fillRect/>
          </a:stretch>
        </p:blipFill>
        <p:spPr>
          <a:xfrm rot="10800000">
            <a:off x="6251270" y="1472416"/>
            <a:ext cx="2578786" cy="39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4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48158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6952" y="1485900"/>
            <a:ext cx="35551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91964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53492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  <p:pic>
        <p:nvPicPr>
          <p:cNvPr id="5" name="Picture 4" descr="GreenPencil_Small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" b="33923"/>
          <a:stretch>
            <a:fillRect/>
          </a:stretch>
        </p:blipFill>
        <p:spPr>
          <a:xfrm>
            <a:off x="6003925" y="822960"/>
            <a:ext cx="2758438" cy="5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0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  <p:pic>
        <p:nvPicPr>
          <p:cNvPr id="7" name="Picture 6" descr="Cable_Small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5048" r="47527" b="6607"/>
          <a:stretch>
            <a:fillRect/>
          </a:stretch>
        </p:blipFill>
        <p:spPr>
          <a:xfrm>
            <a:off x="6553214" y="1219200"/>
            <a:ext cx="2246811" cy="4452322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53492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877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ligned Top with Image at Bottom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93776" y="822960"/>
            <a:ext cx="8119872" cy="2103120"/>
          </a:xfrm>
        </p:spPr>
        <p:txBody>
          <a:bodyPr/>
          <a:lstStyle>
            <a:lvl1pPr marL="174625" indent="-174625">
              <a:buFont typeface="Arial" pitchFamily="34" charset="0"/>
              <a:buNone/>
              <a:defRPr>
                <a:solidFill>
                  <a:srgbClr val="002776"/>
                </a:solidFill>
              </a:defRPr>
            </a:lvl1pPr>
            <a:lvl2pPr>
              <a:defRPr>
                <a:solidFill>
                  <a:srgbClr val="002776"/>
                </a:solidFill>
              </a:defRPr>
            </a:lvl2pPr>
            <a:lvl3pPr>
              <a:defRPr>
                <a:solidFill>
                  <a:srgbClr val="002776"/>
                </a:solidFill>
              </a:defRPr>
            </a:lvl3pPr>
            <a:lvl4pPr>
              <a:defRPr>
                <a:solidFill>
                  <a:srgbClr val="002776"/>
                </a:solidFill>
              </a:defRPr>
            </a:lvl4pPr>
            <a:lvl5pPr>
              <a:defRPr>
                <a:solidFill>
                  <a:srgbClr val="00277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66139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Completio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>
            <a:spLocks noGrp="1"/>
          </p:cNvSpPr>
          <p:nvPr>
            <p:ph sz="quarter" idx="13"/>
          </p:nvPr>
        </p:nvSpPr>
        <p:spPr>
          <a:xfrm>
            <a:off x="493776" y="2362200"/>
            <a:ext cx="8119872" cy="2468880"/>
          </a:xfrm>
        </p:spPr>
        <p:txBody>
          <a:bodyPr/>
          <a:lstStyle>
            <a:lvl1pPr marL="174625" indent="-174625" algn="ctr">
              <a:buFont typeface="Arial" pitchFamily="34" charset="0"/>
              <a:buNone/>
              <a:defRPr>
                <a:solidFill>
                  <a:srgbClr val="002776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266690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310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752600"/>
            <a:ext cx="5660136" cy="1655064"/>
          </a:xfrm>
          <a:prstGeom prst="rect">
            <a:avLst/>
          </a:prstGeom>
        </p:spPr>
        <p:txBody>
          <a:bodyPr/>
          <a:lstStyle>
            <a:lvl1pPr marL="0" marR="0" indent="0" algn="l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4000" b="0" kern="1200" baseline="0" dirty="0" smtClean="0">
                <a:solidFill>
                  <a:srgbClr val="002776"/>
                </a:solidFill>
                <a:latin typeface="Times New Roman" pitchFamily="18" charset="0"/>
                <a:ea typeface="Geneva" charset="-128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Add Module Title</a:t>
            </a:r>
          </a:p>
          <a:p>
            <a:pPr lvl="0"/>
            <a:endParaRPr lang="en-US" dirty="0"/>
          </a:p>
        </p:txBody>
      </p:sp>
      <p:pic>
        <p:nvPicPr>
          <p:cNvPr id="4" name="Picture 3" descr="Pineapple_Small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/>
          <a:srcRect t="4319"/>
          <a:stretch>
            <a:fillRect/>
          </a:stretch>
        </p:blipFill>
        <p:spPr>
          <a:xfrm flipH="1">
            <a:off x="5334000" y="939800"/>
            <a:ext cx="3276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196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759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3776" y="822960"/>
            <a:ext cx="4743450" cy="4815840"/>
          </a:xfrm>
        </p:spPr>
        <p:txBody>
          <a:bodyPr/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002776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rgbClr val="002776"/>
                </a:solidFill>
                <a:latin typeface="+mn-lt"/>
              </a:defRPr>
            </a:lvl2pPr>
            <a:lvl3pPr>
              <a:defRPr sz="1600">
                <a:solidFill>
                  <a:srgbClr val="002776"/>
                </a:solidFill>
                <a:latin typeface="+mn-lt"/>
              </a:defRPr>
            </a:lvl3pPr>
            <a:lvl4pPr>
              <a:defRPr sz="1600">
                <a:solidFill>
                  <a:srgbClr val="002776"/>
                </a:solidFill>
                <a:latin typeface="+mn-lt"/>
              </a:defRPr>
            </a:lvl4pPr>
            <a:lvl5pPr>
              <a:defRPr sz="1600">
                <a:solidFill>
                  <a:srgbClr val="00277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28600" y="195072"/>
            <a:ext cx="8001000" cy="274320"/>
          </a:xfrm>
        </p:spPr>
        <p:txBody>
          <a:bodyPr anchor="ctr"/>
          <a:lstStyle>
            <a:lvl1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802588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3000" intensity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126" y="0"/>
            <a:ext cx="13501095" cy="6975567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188528" y="483792"/>
            <a:ext cx="3086100" cy="365125"/>
          </a:xfrm>
        </p:spPr>
        <p:txBody>
          <a:bodyPr/>
          <a:lstStyle/>
          <a:p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EXCEL</a:t>
            </a:r>
            <a:r>
              <a:rPr lang="en-US" sz="3200" u="sng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721390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1103-E00C-4F4C-B8E0-6335C6F51203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4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336B-7105-4A6C-9412-B79333C5A858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74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FAAA-F327-4FC0-AA53-F8113E4CE6CC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7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7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7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7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7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7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/>
          <p:cNvSpPr txBox="1"/>
          <p:nvPr userDrawn="1"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246C-082B-4804-B303-17E3CF92FB10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40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68FB-64F9-47EF-9261-5217DBBB6A5B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11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3FBB-D90C-4AE1-911C-F9259ABE7CFE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07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AC78-FFFE-4709-B420-53006D447A22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18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7AA-4707-4466-853C-8DB7D00F1B49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79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CF1-140F-4D28-91AF-A828185F80AB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90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651-B0FF-4A83-86DC-BF9BDBEC905E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 userDrawn="1"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 userDrawn="1"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theme" Target="../theme/theme4.xml"/><Relationship Id="rId16" Type="http://schemas.openxmlformats.org/officeDocument/2006/relationships/tags" Target="../tags/tag1.xml"/><Relationship Id="rId17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34" r:id="rId16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44" userDrawn="1">
          <p15:clr>
            <a:srgbClr val="F26B43"/>
          </p15:clr>
        </p15:guide>
        <p15:guide id="2" pos="56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A6D-E79C-47A5-9797-34A02625DA03}" type="datetimeFigureOut">
              <a:rPr lang="en-US" smtClean="0"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 userDrawn="1"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9643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40" y="579216"/>
            <a:ext cx="834548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4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99738" name="Text Box 26"/>
          <p:cNvSpPr txBox="1">
            <a:spLocks noChangeArrowheads="1"/>
          </p:cNvSpPr>
          <p:nvPr/>
        </p:nvSpPr>
        <p:spPr bwMode="gray">
          <a:xfrm rot="-5400000">
            <a:off x="8861426" y="6543677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defTabSz="713232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100" dirty="0">
              <a:solidFill>
                <a:srgbClr val="AFAFAF"/>
              </a:solidFill>
              <a:latin typeface="Arial"/>
            </a:endParaRP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469900" y="992188"/>
            <a:ext cx="8504238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57059" tIns="57059" rIns="57059" bIns="57059" anchor="ctr" anchorCtr="1"/>
          <a:lstStyle/>
          <a:p>
            <a:pPr algn="ctr" defTabSz="713232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9"/>
          <p:cNvSpPr>
            <a:spLocks/>
          </p:cNvSpPr>
          <p:nvPr/>
        </p:nvSpPr>
        <p:spPr bwMode="gray">
          <a:xfrm>
            <a:off x="414339" y="6670419"/>
            <a:ext cx="26828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713232">
              <a:spcBef>
                <a:spcPct val="0"/>
              </a:spcBef>
            </a:pPr>
            <a:fld id="{86C77FDF-45C5-4665-AAEE-45520AE6BEA9}" type="slidenum">
              <a:rPr lang="en-US" sz="600">
                <a:solidFill>
                  <a:srgbClr val="000000"/>
                </a:solidFill>
                <a:latin typeface="Arial"/>
              </a:rPr>
              <a:pPr defTabSz="713232">
                <a:spcBef>
                  <a:spcPct val="0"/>
                </a:spcBef>
              </a:pPr>
              <a:t>‹#›</a:t>
            </a:fld>
            <a:endParaRPr lang="en-US" sz="6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Copyrights © 2017 Innodatatics Inc</a:t>
            </a:r>
            <a:r>
              <a:rPr lang="en-US" sz="900" baseline="0" dirty="0"/>
              <a:t>. All Rights Reserved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967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33" r:id="rId14"/>
  </p:sldLayoutIdLst>
  <p:hf sldNum="0" hdr="0" ftr="0" dt="0"/>
  <p:txStyles>
    <p:titleStyle>
      <a:lvl1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5pPr>
      <a:lvl6pPr marL="356616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6pPr>
      <a:lvl7pPr marL="713232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7pPr>
      <a:lvl8pPr marL="1069848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8pPr>
      <a:lvl9pPr marL="1426464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charset="0"/>
        </a:defRPr>
      </a:lvl9pPr>
    </p:titleStyle>
    <p:bodyStyle>
      <a:lvl1pPr marL="267462" indent="-267462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1" charset="2"/>
        <a:defRPr sz="900">
          <a:solidFill>
            <a:schemeClr val="tx1"/>
          </a:solidFill>
          <a:latin typeface="+mn-lt"/>
          <a:ea typeface="+mn-ea"/>
          <a:cs typeface="+mn-cs"/>
        </a:defRPr>
      </a:lvl1pPr>
      <a:lvl2pPr marL="132493" indent="-131255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" charset="2"/>
        <a:buChar char="¡"/>
        <a:defRPr sz="900">
          <a:solidFill>
            <a:schemeClr val="tx1"/>
          </a:solidFill>
          <a:latin typeface="+mn-lt"/>
        </a:defRPr>
      </a:lvl2pPr>
      <a:lvl3pPr marL="268701" indent="-134970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800">
          <a:solidFill>
            <a:schemeClr val="tx1"/>
          </a:solidFill>
          <a:latin typeface="+mn-lt"/>
        </a:defRPr>
      </a:lvl3pPr>
      <a:lvl4pPr marL="403670" indent="-133731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800">
          <a:solidFill>
            <a:schemeClr val="tx1"/>
          </a:solidFill>
          <a:latin typeface="+mn-lt"/>
        </a:defRPr>
      </a:lvl4pPr>
      <a:lvl5pPr marL="1128046" indent="-184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5pPr>
      <a:lvl6pPr marL="1484662" indent="-184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6pPr>
      <a:lvl7pPr marL="1841278" indent="-184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7pPr>
      <a:lvl8pPr marL="2197894" indent="-184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8pPr>
      <a:lvl9pPr marL="2554510" indent="-184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I_Master4.jpg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3776" y="822960"/>
            <a:ext cx="8119872" cy="534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0" name="Title Placeholder 7"/>
          <p:cNvSpPr>
            <a:spLocks noGrp="1"/>
          </p:cNvSpPr>
          <p:nvPr>
            <p:ph type="title"/>
          </p:nvPr>
        </p:nvSpPr>
        <p:spPr bwMode="auto">
          <a:xfrm>
            <a:off x="228600" y="192024"/>
            <a:ext cx="80010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57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hf hdr="0" dt="0"/>
  <p:txStyles>
    <p:titleStyle>
      <a:lvl1pPr algn="l" defTabSz="871538" rtl="0" eaLnBrk="0" fontAlgn="base" hangingPunct="0">
        <a:lnSpc>
          <a:spcPts val="2913"/>
        </a:lnSpc>
        <a:spcBef>
          <a:spcPct val="0"/>
        </a:spcBef>
        <a:spcAft>
          <a:spcPct val="0"/>
        </a:spcAft>
        <a:buFont typeface="Arial" pitchFamily="34" charset="0"/>
        <a:buNone/>
        <a:defRPr sz="1600" b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871538" rtl="0" eaLnBrk="0" fontAlgn="base" hangingPunct="0">
        <a:lnSpc>
          <a:spcPts val="2913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defTabSz="871538" rtl="0" eaLnBrk="0" fontAlgn="base" hangingPunct="0">
        <a:lnSpc>
          <a:spcPts val="2913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defTabSz="871538" rtl="0" eaLnBrk="0" fontAlgn="base" hangingPunct="0">
        <a:lnSpc>
          <a:spcPts val="2913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defTabSz="871538" rtl="0" eaLnBrk="0" fontAlgn="base" hangingPunct="0">
        <a:lnSpc>
          <a:spcPts val="2913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91509" algn="l" defTabSz="872739" rtl="0" eaLnBrk="0" fontAlgn="base" hangingPunct="0">
        <a:lnSpc>
          <a:spcPts val="2911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783018" algn="l" defTabSz="872739" rtl="0" eaLnBrk="0" fontAlgn="base" hangingPunct="0">
        <a:lnSpc>
          <a:spcPts val="2911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174527" algn="l" defTabSz="872739" rtl="0" eaLnBrk="0" fontAlgn="base" hangingPunct="0">
        <a:lnSpc>
          <a:spcPts val="2911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566035" algn="l" defTabSz="872739" rtl="0" eaLnBrk="0" fontAlgn="base" hangingPunct="0">
        <a:lnSpc>
          <a:spcPts val="2911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871538" rtl="0" eaLnBrk="0" fontAlgn="base" hangingPunct="0">
        <a:spcBef>
          <a:spcPct val="0"/>
        </a:spcBef>
        <a:spcAft>
          <a:spcPts val="263"/>
        </a:spcAft>
        <a:buFont typeface="Arial" pitchFamily="34" charset="0"/>
        <a:buNone/>
        <a:defRPr sz="1600">
          <a:solidFill>
            <a:srgbClr val="002776"/>
          </a:solidFill>
          <a:latin typeface="+mn-lt"/>
          <a:ea typeface="+mn-ea"/>
          <a:cs typeface="Arial" pitchFamily="34" charset="0"/>
        </a:defRPr>
      </a:lvl1pPr>
      <a:lvl2pPr marL="173038" indent="-173038" algn="l" defTabSz="871538" rtl="0" eaLnBrk="0" fontAlgn="base" hangingPunct="0">
        <a:spcBef>
          <a:spcPct val="0"/>
        </a:spcBef>
        <a:spcAft>
          <a:spcPts val="263"/>
        </a:spcAft>
        <a:buClr>
          <a:srgbClr val="00A1DE"/>
        </a:buClr>
        <a:buFont typeface="Arial" pitchFamily="34" charset="0"/>
        <a:buChar char="•"/>
        <a:defRPr sz="1600" baseline="0">
          <a:solidFill>
            <a:srgbClr val="002776"/>
          </a:solidFill>
          <a:latin typeface="+mn-lt"/>
          <a:cs typeface="Arial" pitchFamily="34" charset="0"/>
        </a:defRPr>
      </a:lvl2pPr>
      <a:lvl3pPr marL="347663" indent="-174625" algn="l" defTabSz="871538" rtl="0" eaLnBrk="0" fontAlgn="base" hangingPunct="0">
        <a:spcBef>
          <a:spcPct val="0"/>
        </a:spcBef>
        <a:spcAft>
          <a:spcPts val="263"/>
        </a:spcAft>
        <a:buClr>
          <a:srgbClr val="00A1DE"/>
        </a:buClr>
        <a:buFont typeface="Arial" pitchFamily="34" charset="0"/>
        <a:buChar char="‒"/>
        <a:defRPr sz="1600">
          <a:solidFill>
            <a:srgbClr val="002776"/>
          </a:solidFill>
          <a:latin typeface="+mn-lt"/>
          <a:cs typeface="Arial" pitchFamily="34" charset="0"/>
        </a:defRPr>
      </a:lvl3pPr>
      <a:lvl4pPr marL="514350" indent="-166688" algn="l" defTabSz="871538" rtl="0" eaLnBrk="0" fontAlgn="base" hangingPunct="0">
        <a:spcBef>
          <a:spcPct val="0"/>
        </a:spcBef>
        <a:spcAft>
          <a:spcPts val="513"/>
        </a:spcAft>
        <a:buClr>
          <a:srgbClr val="00A1DE"/>
        </a:buClr>
        <a:buFont typeface="Wingdings" pitchFamily="2" charset="2"/>
        <a:buChar char="Ø"/>
        <a:defRPr sz="1600">
          <a:solidFill>
            <a:srgbClr val="002776"/>
          </a:solidFill>
          <a:latin typeface="+mn-lt"/>
          <a:cs typeface="Arial" pitchFamily="34" charset="0"/>
        </a:defRPr>
      </a:lvl4pPr>
      <a:lvl5pPr marL="685800" indent="-169863" algn="l" defTabSz="871538" rtl="0" eaLnBrk="0" fontAlgn="base" hangingPunct="0">
        <a:spcBef>
          <a:spcPct val="0"/>
        </a:spcBef>
        <a:spcAft>
          <a:spcPts val="513"/>
        </a:spcAft>
        <a:buClr>
          <a:srgbClr val="00A1DE"/>
        </a:buClr>
        <a:buFont typeface="Courier New" pitchFamily="49" charset="0"/>
        <a:buChar char="o"/>
        <a:defRPr sz="1600">
          <a:solidFill>
            <a:srgbClr val="002776"/>
          </a:solidFill>
          <a:latin typeface="+mn-lt"/>
          <a:cs typeface="Arial" pitchFamily="34" charset="0"/>
        </a:defRPr>
      </a:lvl5pPr>
      <a:lvl6pPr marL="1071212" indent="-164488" algn="l" defTabSz="872739" rtl="0" eaLnBrk="0" fontAlgn="base" hangingPunct="0">
        <a:spcBef>
          <a:spcPct val="0"/>
        </a:spcBef>
        <a:spcAft>
          <a:spcPts val="513"/>
        </a:spcAft>
        <a:buFont typeface="Arial" charset="0"/>
        <a:buChar char="‒"/>
        <a:defRPr>
          <a:solidFill>
            <a:schemeClr val="tx2"/>
          </a:solidFill>
          <a:latin typeface="+mn-lt"/>
        </a:defRPr>
      </a:lvl6pPr>
      <a:lvl7pPr marL="1462720" indent="-164488" algn="l" defTabSz="872739" rtl="0" eaLnBrk="0" fontAlgn="base" hangingPunct="0">
        <a:spcBef>
          <a:spcPct val="0"/>
        </a:spcBef>
        <a:spcAft>
          <a:spcPts val="513"/>
        </a:spcAft>
        <a:buFont typeface="Arial" charset="0"/>
        <a:buChar char="‒"/>
        <a:defRPr>
          <a:solidFill>
            <a:schemeClr val="tx2"/>
          </a:solidFill>
          <a:latin typeface="+mn-lt"/>
        </a:defRPr>
      </a:lvl7pPr>
      <a:lvl8pPr marL="1854230" indent="-164488" algn="l" defTabSz="872739" rtl="0" eaLnBrk="0" fontAlgn="base" hangingPunct="0">
        <a:spcBef>
          <a:spcPct val="0"/>
        </a:spcBef>
        <a:spcAft>
          <a:spcPts val="513"/>
        </a:spcAft>
        <a:buFont typeface="Arial" charset="0"/>
        <a:buChar char="‒"/>
        <a:defRPr>
          <a:solidFill>
            <a:schemeClr val="tx2"/>
          </a:solidFill>
          <a:latin typeface="+mn-lt"/>
        </a:defRPr>
      </a:lvl8pPr>
      <a:lvl9pPr marL="2245739" indent="-164488" algn="l" defTabSz="872739" rtl="0" eaLnBrk="0" fontAlgn="base" hangingPunct="0">
        <a:spcBef>
          <a:spcPct val="0"/>
        </a:spcBef>
        <a:spcAft>
          <a:spcPts val="513"/>
        </a:spcAft>
        <a:buFont typeface="Arial" charset="0"/>
        <a:buChar char="‒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509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018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4527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6035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7544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9054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0562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2072" algn="l" defTabSz="78301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814B-6E42-46BA-BACE-F5119E4B4479}" type="datetime1">
              <a:rPr lang="en-US" smtClean="0"/>
              <a:pPr/>
              <a:t>23/11/20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EXCELR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7EFB-5F3C-456A-AED5-93A3A3347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6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<Relationships xmlns="http://schemas.openxmlformats.org/package/2006/relationships"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http://ec2-18-219-185-230.us-east-2.compute.amazonaws.com:8080/" TargetMode="External" Type="http://schemas.openxmlformats.org/officeDocument/2006/relationships/hyperlink"/><Relationship Id="rId4" Target="https://impact-prediction-deployment.herokuapp.com/" TargetMode="External" Type="http://schemas.openxmlformats.org/officeDocument/2006/relationships/hyperlink"/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56.xml" Type="http://schemas.openxmlformats.org/officeDocument/2006/relationships/slideLayout"/><Relationship Id="rId2" Target="../media/image10.png" Type="http://schemas.openxmlformats.org/officeDocument/2006/relationships/image"/><Relationship Id="rId3" Target="https://github.com/Ashish-Gore/Impact-Prediction-of-an-incident-Project/blob/master/1.%20Exploratory%20Data%20Analysis/Impact_prediction%20Project%20Stories%20And%20Insights.twbx" TargetMode="External" Type="http://schemas.openxmlformats.org/officeDocument/2006/relationships/hyperlink"/></Relationships>
</file>

<file path=ppt/slides/_rels/slide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56.xml" Type="http://schemas.openxmlformats.org/officeDocument/2006/relationships/slideLayout"/><Relationship Id="rId2" Target="../media/image10.png" Type="http://schemas.openxmlformats.org/officeDocument/2006/relationships/image"/><Relationship Id="rId3" Target="../media/image13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 bwMode="gray">
          <a:xfrm>
            <a:off x="894184" y="2481863"/>
            <a:ext cx="5460317" cy="1894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0027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A3D693-DC86-3243-8E7E-328636EF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64" y="102559"/>
            <a:ext cx="1187051" cy="4113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707571" y="1806712"/>
            <a:ext cx="9851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rgbClr val="002776"/>
                </a:solidFill>
                <a:latin typeface="Times Bold"/>
                <a:ea typeface="Verdana" panose="020B0604030504040204" pitchFamily="34" charset="0"/>
                <a:cs typeface="Times Bold"/>
              </a:rPr>
              <a:t>Impact Prediction Project</a:t>
            </a:r>
          </a:p>
          <a:p>
            <a:pPr lvl="0" defTabSz="914400">
              <a:spcBef>
                <a:spcPct val="0"/>
              </a:spcBef>
              <a:defRPr/>
            </a:pPr>
            <a:endParaRPr lang="en-US" sz="6000" b="1" dirty="0" smtClean="0">
              <a:solidFill>
                <a:srgbClr val="002776"/>
              </a:solidFill>
              <a:latin typeface="Times Bold"/>
              <a:ea typeface="Verdana" panose="020B0604030504040204" pitchFamily="34" charset="0"/>
              <a:cs typeface="Times Bold"/>
            </a:endParaRPr>
          </a:p>
          <a:p>
            <a:pPr lvl="0" algn="r" defTabSz="914400">
              <a:spcBef>
                <a:spcPct val="0"/>
              </a:spcBef>
              <a:defRPr/>
            </a:pPr>
            <a:r>
              <a:rPr lang="en-US" sz="6000" b="1" dirty="0">
                <a:solidFill>
                  <a:srgbClr val="002776"/>
                </a:solidFill>
                <a:latin typeface="Times Bold"/>
                <a:ea typeface="Verdana" panose="020B0604030504040204" pitchFamily="34" charset="0"/>
                <a:cs typeface="Times Bold"/>
              </a:rPr>
              <a:t>-</a:t>
            </a:r>
            <a:r>
              <a:rPr lang="en-US" sz="6000" b="1" dirty="0" smtClean="0">
                <a:solidFill>
                  <a:srgbClr val="002776"/>
                </a:solidFill>
                <a:latin typeface="Times Bold"/>
                <a:ea typeface="Verdana" panose="020B0604030504040204" pitchFamily="34" charset="0"/>
                <a:cs typeface="Times Bold"/>
              </a:rPr>
              <a:t> </a:t>
            </a:r>
            <a:r>
              <a:rPr lang="en-US" sz="4800" b="1" dirty="0" smtClean="0">
                <a:solidFill>
                  <a:srgbClr val="002776"/>
                </a:solidFill>
                <a:latin typeface="Times Bold"/>
                <a:ea typeface="Verdana" panose="020B0604030504040204" pitchFamily="34" charset="0"/>
                <a:cs typeface="Times Bold"/>
              </a:rPr>
              <a:t>By Ruchita Shanbhag</a:t>
            </a:r>
            <a:endParaRPr lang="en-US" sz="4800" b="1" dirty="0">
              <a:solidFill>
                <a:srgbClr val="002776"/>
              </a:solidFill>
              <a:latin typeface="Times Bold"/>
              <a:ea typeface="Verdana" panose="020B0604030504040204" pitchFamily="34" charset="0"/>
              <a:cs typeface="Times Bold"/>
            </a:endParaRPr>
          </a:p>
        </p:txBody>
      </p:sp>
    </p:spTree>
    <p:extLst>
      <p:ext uri="{BB962C8B-B14F-4D97-AF65-F5344CB8AC3E}">
        <p14:creationId xmlns:p14="http://schemas.microsoft.com/office/powerpoint/2010/main" val="129241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CE2955-4119-FE4D-AFFB-D4A693C51855}"/>
              </a:ext>
            </a:extLst>
          </p:cNvPr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Model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6F0C63C-8455-824C-A1E7-008ADF33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B21630-413F-3F41-8E1B-DF7494E255D7}"/>
              </a:ext>
            </a:extLst>
          </p:cNvPr>
          <p:cNvSpPr txBox="1"/>
          <p:nvPr/>
        </p:nvSpPr>
        <p:spPr>
          <a:xfrm>
            <a:off x="5142" y="305924"/>
            <a:ext cx="776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ML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Algorithms</a:t>
            </a:r>
            <a:endParaRPr lang="en-US" sz="2800" b="1" dirty="0">
              <a:solidFill>
                <a:srgbClr val="002776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5B667BA-8C24-D649-B8B9-A2C1E621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93953"/>
              </p:ext>
            </p:extLst>
          </p:nvPr>
        </p:nvGraphicFramePr>
        <p:xfrm>
          <a:off x="907320" y="1139080"/>
          <a:ext cx="6864434" cy="494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217"/>
                <a:gridCol w="34322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LDA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Decision Tree:</a:t>
                      </a:r>
                    </a:p>
                    <a:p>
                      <a:r>
                        <a:rPr lang="en-US" dirty="0" smtClean="0"/>
                        <a:t>    Accuracy 0.94    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Decision Tree</a:t>
                      </a:r>
                    </a:p>
                    <a:p>
                      <a:r>
                        <a:rPr lang="en-US" dirty="0" smtClean="0"/>
                        <a:t>    Accuracy 0.94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Random Forest</a:t>
                      </a:r>
                    </a:p>
                    <a:p>
                      <a:r>
                        <a:rPr lang="en-US" dirty="0" smtClean="0"/>
                        <a:t>    Accuracy 0.95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Random Forest:</a:t>
                      </a:r>
                    </a:p>
                    <a:p>
                      <a:r>
                        <a:rPr lang="en-US" dirty="0" smtClean="0"/>
                        <a:t>    Accuracy 0.95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Support Vector Classifier</a:t>
                      </a:r>
                    </a:p>
                    <a:p>
                      <a:r>
                        <a:rPr lang="en-US" dirty="0" smtClean="0"/>
                        <a:t>   Accuracy 0.95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Support Vector Classifier</a:t>
                      </a:r>
                    </a:p>
                    <a:p>
                      <a:r>
                        <a:rPr lang="en-US" dirty="0" smtClean="0"/>
                        <a:t>    Accuracy 0.95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Gaussian NB</a:t>
                      </a:r>
                    </a:p>
                    <a:p>
                      <a:r>
                        <a:rPr lang="en-US" dirty="0" smtClean="0"/>
                        <a:t>   Accuracy 0.92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Gaussian NB</a:t>
                      </a:r>
                    </a:p>
                    <a:p>
                      <a:r>
                        <a:rPr lang="en-US" dirty="0" smtClean="0"/>
                        <a:t>    Accuracy 0.90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KNN</a:t>
                      </a:r>
                    </a:p>
                    <a:p>
                      <a:r>
                        <a:rPr lang="en-US" dirty="0" smtClean="0"/>
                        <a:t>    Accuracy 0.95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KNN</a:t>
                      </a:r>
                    </a:p>
                    <a:p>
                      <a:r>
                        <a:rPr lang="en-US" dirty="0" smtClean="0"/>
                        <a:t>    Accuracy 0.95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3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2099"/>
              </p:ext>
            </p:extLst>
          </p:nvPr>
        </p:nvGraphicFramePr>
        <p:xfrm>
          <a:off x="1031058" y="1228942"/>
          <a:ext cx="6775462" cy="48463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7731"/>
                <a:gridCol w="3387731"/>
              </a:tblGrid>
              <a:tr h="277233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</a:t>
                      </a:r>
                      <a:endParaRPr lang="en-US" dirty="0"/>
                    </a:p>
                  </a:txBody>
                  <a:tcPr/>
                </a:tc>
              </a:tr>
              <a:tr h="277233">
                <a:tc>
                  <a:txBody>
                    <a:bodyPr/>
                    <a:lstStyle/>
                    <a:p>
                      <a:r>
                        <a:rPr lang="en-US" dirty="0" smtClean="0"/>
                        <a:t>1. Voting Classifier</a:t>
                      </a:r>
                    </a:p>
                    <a:p>
                      <a:r>
                        <a:rPr lang="en-US" dirty="0" smtClean="0"/>
                        <a:t> Accuracy of Voting Classifier: 0.947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1.Voting Classifier</a:t>
                      </a:r>
                    </a:p>
                    <a:p>
                      <a:r>
                        <a:rPr lang="en-US" dirty="0" smtClean="0"/>
                        <a:t> Accuracy of Voting Classifier: 0.954</a:t>
                      </a:r>
                      <a:endParaRPr lang="en-US" dirty="0"/>
                    </a:p>
                  </a:txBody>
                  <a:tcPr/>
                </a:tc>
              </a:tr>
              <a:tr h="277233">
                <a:tc>
                  <a:txBody>
                    <a:bodyPr/>
                    <a:lstStyle/>
                    <a:p>
                      <a:r>
                        <a:rPr lang="en-US" dirty="0" smtClean="0"/>
                        <a:t>2. Bagging Classifier</a:t>
                      </a:r>
                    </a:p>
                    <a:p>
                      <a:r>
                        <a:rPr lang="en-US" dirty="0" smtClean="0"/>
                        <a:t>Accuracy of Bagging Classifier: 0.949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Bagging Classifier</a:t>
                      </a:r>
                    </a:p>
                    <a:p>
                      <a:r>
                        <a:rPr lang="en-US" dirty="0" smtClean="0"/>
                        <a:t>Accuracy of Bagging Classifier: 0.954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77233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Classifier</a:t>
                      </a:r>
                    </a:p>
                    <a:p>
                      <a:r>
                        <a:rPr lang="en-US" dirty="0" smtClean="0"/>
                        <a:t>Accuracy of </a:t>
                      </a:r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Classifier: 0.949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Classifier</a:t>
                      </a:r>
                    </a:p>
                    <a:p>
                      <a:r>
                        <a:rPr lang="en-US" dirty="0" smtClean="0"/>
                        <a:t>Accuracy of </a:t>
                      </a:r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Classifier: 0.954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77233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XGBoost</a:t>
                      </a:r>
                      <a:r>
                        <a:rPr lang="en-US" dirty="0" smtClean="0"/>
                        <a:t> Classifier</a:t>
                      </a:r>
                    </a:p>
                    <a:p>
                      <a:r>
                        <a:rPr lang="en-US" dirty="0" smtClean="0"/>
                        <a:t>Accuracy of </a:t>
                      </a:r>
                      <a:r>
                        <a:rPr lang="en-US" dirty="0" err="1" smtClean="0"/>
                        <a:t>XGBoost</a:t>
                      </a:r>
                      <a:r>
                        <a:rPr lang="en-US" dirty="0" smtClean="0"/>
                        <a:t>  Classifier: 0.953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XGBoost</a:t>
                      </a:r>
                      <a:r>
                        <a:rPr lang="en-US" dirty="0" smtClean="0"/>
                        <a:t> Classifier</a:t>
                      </a:r>
                    </a:p>
                    <a:p>
                      <a:r>
                        <a:rPr lang="en-US" dirty="0" smtClean="0"/>
                        <a:t>Accuracy of </a:t>
                      </a:r>
                      <a:r>
                        <a:rPr lang="en-US" dirty="0" err="1" smtClean="0"/>
                        <a:t>XGBoost</a:t>
                      </a:r>
                      <a:r>
                        <a:rPr lang="en-US" dirty="0" smtClean="0"/>
                        <a:t>  Classifier: 0.951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4543" y="296418"/>
            <a:ext cx="7874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Meta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39756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2012" y="484308"/>
            <a:ext cx="676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Exo 2"/>
                <a:cs typeface="Arial" pitchFamily="34" charset="0"/>
                <a:sym typeface="Exo 2"/>
              </a:rPr>
              <a:t>Neural Networks Model Building</a:t>
            </a:r>
            <a:endParaRPr lang="en-IN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A374741-54EB-0F45-B553-CED74CA1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pic>
        <p:nvPicPr>
          <p:cNvPr id="11" name="Google Shape;3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25" y="2838701"/>
            <a:ext cx="4024350" cy="19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450" y="2838709"/>
            <a:ext cx="3724275" cy="199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93;p47"/>
          <p:cNvSpPr txBox="1"/>
          <p:nvPr/>
        </p:nvSpPr>
        <p:spPr>
          <a:xfrm>
            <a:off x="924000" y="1601965"/>
            <a:ext cx="30000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rial" pitchFamily="34" charset="0"/>
                <a:ea typeface="Exo 2"/>
                <a:cs typeface="Arial" pitchFamily="34" charset="0"/>
                <a:sym typeface="Exo 2"/>
              </a:rPr>
              <a:t>NN Model 1</a:t>
            </a:r>
            <a:endParaRPr sz="2400" b="1" dirty="0">
              <a:solidFill>
                <a:schemeClr val="dk1"/>
              </a:solidFill>
              <a:latin typeface="Arial" pitchFamily="34" charset="0"/>
              <a:ea typeface="Exo 2"/>
              <a:cs typeface="Arial" pitchFamily="34" charset="0"/>
              <a:sym typeface="Ex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Arial" pitchFamily="34" charset="0"/>
                <a:ea typeface="Exo 2"/>
                <a:cs typeface="Arial" pitchFamily="34" charset="0"/>
                <a:sym typeface="Exo 2"/>
              </a:rPr>
              <a:t>303 Params</a:t>
            </a:r>
            <a:endParaRPr sz="2100" dirty="0">
              <a:solidFill>
                <a:schemeClr val="dk1"/>
              </a:solidFill>
              <a:latin typeface="Arial" pitchFamily="34" charset="0"/>
              <a:ea typeface="Exo 2"/>
              <a:cs typeface="Arial" pitchFamily="34" charset="0"/>
              <a:sym typeface="Exo 2"/>
            </a:endParaRPr>
          </a:p>
        </p:txBody>
      </p:sp>
      <p:sp>
        <p:nvSpPr>
          <p:cNvPr id="17" name="Google Shape;394;p47"/>
          <p:cNvSpPr txBox="1"/>
          <p:nvPr/>
        </p:nvSpPr>
        <p:spPr>
          <a:xfrm>
            <a:off x="5381588" y="1601965"/>
            <a:ext cx="30000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Arial" pitchFamily="34" charset="0"/>
                <a:ea typeface="Exo 2"/>
                <a:cs typeface="Arial" pitchFamily="34" charset="0"/>
                <a:sym typeface="Exo 2"/>
              </a:rPr>
              <a:t>NN Model 2</a:t>
            </a:r>
            <a:endParaRPr sz="2400" b="1" dirty="0">
              <a:solidFill>
                <a:schemeClr val="dk1"/>
              </a:solidFill>
              <a:latin typeface="Arial" pitchFamily="34" charset="0"/>
              <a:ea typeface="Exo 2"/>
              <a:cs typeface="Arial" pitchFamily="34" charset="0"/>
              <a:sym typeface="Ex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22,103 Params</a:t>
            </a:r>
            <a:endParaRPr sz="21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259587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59A5BB-0664-AB40-BC0B-4DAA399B0C7D}"/>
              </a:ext>
            </a:extLst>
          </p:cNvPr>
          <p:cNvSpPr txBox="1"/>
          <p:nvPr/>
        </p:nvSpPr>
        <p:spPr>
          <a:xfrm>
            <a:off x="235897" y="2124447"/>
            <a:ext cx="6925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Model Deployment using 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Flask On AWS</a:t>
            </a:r>
            <a:endParaRPr lang="en-US" sz="2800" b="1" dirty="0">
              <a:solidFill>
                <a:srgbClr val="002776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7D9F9E0-3CD0-344E-8246-A864795F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897" y="3251916"/>
            <a:ext cx="8570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dirty="0">
                <a:latin typeface="Arial" pitchFamily="34" charset="0"/>
                <a:cs typeface="Arial" pitchFamily="34" charset="0"/>
              </a:rPr>
              <a:t>is Deployed on AWS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Cloud &amp;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Heroku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Platform with Flask Framework.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AWS:</a:t>
            </a:r>
            <a:r>
              <a:rPr lang="en-IN" dirty="0">
                <a:latin typeface="Arial" pitchFamily="34" charset="0"/>
                <a:cs typeface="Arial" pitchFamily="34" charset="0"/>
              </a:rPr>
              <a:t> </a:t>
            </a:r>
            <a:r>
              <a:rPr lang="en-IN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IN" dirty="0" smtClean="0">
                <a:latin typeface="Arial" pitchFamily="34" charset="0"/>
                <a:cs typeface="Arial" pitchFamily="34" charset="0"/>
                <a:hlinkClick r:id="rId3"/>
              </a:rPr>
              <a:t>ec2-18-219-185-230.us-east-2.compute.amazonaws.com:8080/</a:t>
            </a:r>
            <a:endParaRPr lang="en-IN" dirty="0">
              <a:latin typeface="Arial" pitchFamily="34" charset="0"/>
              <a:cs typeface="Arial" pitchFamily="34" charset="0"/>
              <a:hlinkClick r:id="rId4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  <a:hlinkClick r:id="rId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Heroku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dirty="0" smtClean="0"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IN" dirty="0">
                <a:latin typeface="Arial" pitchFamily="34" charset="0"/>
                <a:cs typeface="Arial" pitchFamily="34" charset="0"/>
                <a:hlinkClick r:id="rId4"/>
              </a:rPr>
              <a:t>://impact-prediction-deployment.herokuapp.com/</a:t>
            </a:r>
            <a:endParaRPr lang="en-IN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2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298" y="514782"/>
            <a:ext cx="6715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latin typeface="Arial" pitchFamily="34" charset="0"/>
                <a:cs typeface="Arial" pitchFamily="34" charset="0"/>
                <a:sym typeface="Exo 2"/>
              </a:rPr>
              <a:t>Home</a:t>
            </a:r>
            <a:r>
              <a:rPr lang="en-IN" dirty="0" smtClean="0">
                <a:solidFill>
                  <a:schemeClr val="dk1"/>
                </a:solidFill>
                <a:latin typeface="Arial" pitchFamily="34" charset="0"/>
                <a:ea typeface="Exo 2"/>
                <a:cs typeface="Arial" pitchFamily="34" charset="0"/>
                <a:sym typeface="Exo 2"/>
              </a:rPr>
              <a:t> </a:t>
            </a:r>
            <a:r>
              <a:rPr lang="en-IN" sz="2800" dirty="0">
                <a:latin typeface="Arial" pitchFamily="34" charset="0"/>
                <a:cs typeface="Arial" pitchFamily="34" charset="0"/>
                <a:sym typeface="Exo 2"/>
              </a:rPr>
              <a:t>Template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templat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1" y="1597853"/>
            <a:ext cx="8069428" cy="432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1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298" y="514782"/>
            <a:ext cx="6715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 smtClean="0">
                <a:latin typeface="Arial" pitchFamily="34" charset="0"/>
                <a:cs typeface="Arial" pitchFamily="34" charset="0"/>
                <a:sym typeface="Exo 2"/>
              </a:rPr>
              <a:t>Prediction Template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templat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1" y="1556909"/>
            <a:ext cx="7915701" cy="425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18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59A5BB-0664-AB40-BC0B-4DAA399B0C7D}"/>
              </a:ext>
            </a:extLst>
          </p:cNvPr>
          <p:cNvSpPr txBox="1"/>
          <p:nvPr/>
        </p:nvSpPr>
        <p:spPr>
          <a:xfrm>
            <a:off x="186316" y="829144"/>
            <a:ext cx="34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Challenges faced?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7D9F9E0-3CD0-344E-8246-A864795F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531CA9-9334-3841-BC96-3D81C9F324ED}"/>
              </a:ext>
            </a:extLst>
          </p:cNvPr>
          <p:cNvSpPr txBox="1"/>
          <p:nvPr/>
        </p:nvSpPr>
        <p:spPr>
          <a:xfrm>
            <a:off x="186316" y="3429000"/>
            <a:ext cx="436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How did you overcome?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666" y="1495399"/>
            <a:ext cx="8331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In Deployment Phase, Collection of User input Values from Home HTML Template Form and making operations on them in Backend.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Integration &amp; Setting up of EC2 Instance on AWS.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066" y="4090749"/>
            <a:ext cx="8331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To make Operations on User Input values we generated separate Encoder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Pickel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file for each Categorical Variable. Then Integrated same with the Backend to Successfully Encode and Decode Those </a:t>
            </a:r>
            <a:r>
              <a:rPr lang="en-IN" dirty="0">
                <a:latin typeface="Arial" pitchFamily="34" charset="0"/>
                <a:cs typeface="Arial" pitchFamily="34" charset="0"/>
              </a:rPr>
              <a:t>Categorical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Variable.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Wide Variety of server were available, we used Linux server as it is popularly known for its simplicity. Then performed operations using Putty,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PuttyGen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WinSCP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Software's.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8105C8-40D2-F044-9213-F60C940CD7A5}"/>
              </a:ext>
            </a:extLst>
          </p:cNvPr>
          <p:cNvSpPr txBox="1"/>
          <p:nvPr/>
        </p:nvSpPr>
        <p:spPr>
          <a:xfrm>
            <a:off x="2930591" y="2871103"/>
            <a:ext cx="347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Thank </a:t>
            </a:r>
            <a:r>
              <a:rPr lang="en-US" sz="44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you!!</a:t>
            </a:r>
            <a:endParaRPr lang="en-US" sz="4400" b="1" dirty="0">
              <a:solidFill>
                <a:srgbClr val="002776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D86404-1544-8B44-90C8-512642C5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3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E65EF9A-6694-C542-ACA9-E9EC6979D5B1}"/>
              </a:ext>
            </a:extLst>
          </p:cNvPr>
          <p:cNvSpPr txBox="1"/>
          <p:nvPr/>
        </p:nvSpPr>
        <p:spPr>
          <a:xfrm>
            <a:off x="2046728" y="1409714"/>
            <a:ext cx="5392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Business Problem: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621" y="2881803"/>
            <a:ext cx="8494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The objective of the analysis is to predict the impact of an incident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raised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280105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AB1FC369-54CF-8940-87A4-854C40AC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DC35605-41BB-864A-99E2-FEADF287BAA3}"/>
              </a:ext>
            </a:extLst>
          </p:cNvPr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Project Architecture / Project 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2" y="1496483"/>
            <a:ext cx="7997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Data Cleaning Phase- Feature Selection, Conversion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Into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Dummies</a:t>
            </a:r>
          </a:p>
          <a:p>
            <a:pPr lvl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Dimensionality Reduction Which Method &amp; Why?</a:t>
            </a:r>
          </a:p>
          <a:p>
            <a:pPr lvl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Algorithms- Multiple Algorithms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Used &amp;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Their Accuracies</a:t>
            </a:r>
          </a:p>
          <a:p>
            <a:pPr lvl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 Train &amp; Test Splitting  : Sampling Methods for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Imbalanced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lvl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 Meta Algorithms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Neural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Networks- Multiple Meta Algorithms &amp; NN Used &amp; Their Accuracies</a:t>
            </a:r>
          </a:p>
          <a:p>
            <a:pPr lvl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6. Cross Validation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Hyper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parameter Tuning- Which Method &amp; Why?</a:t>
            </a:r>
          </a:p>
          <a:p>
            <a:pPr lvl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7. Deployment Phase </a:t>
            </a:r>
          </a:p>
        </p:txBody>
      </p:sp>
    </p:spTree>
    <p:extLst>
      <p:ext uri="{BB962C8B-B14F-4D97-AF65-F5344CB8AC3E}">
        <p14:creationId xmlns:p14="http://schemas.microsoft.com/office/powerpoint/2010/main" val="286540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D9A0-C53A-EC46-9929-0950A993BDCD}"/>
              </a:ext>
            </a:extLst>
          </p:cNvPr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Exploratory Data Analysis (EDA) and </a:t>
            </a:r>
          </a:p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Feature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B4EF57-503B-0E40-B0BF-841A727A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C8741E-67B1-4E42-8C2A-2E79F75F909B}"/>
              </a:ext>
            </a:extLst>
          </p:cNvPr>
          <p:cNvSpPr txBox="1"/>
          <p:nvPr/>
        </p:nvSpPr>
        <p:spPr>
          <a:xfrm>
            <a:off x="185195" y="305924"/>
            <a:ext cx="302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Data set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5D665-1B78-F74C-BC96-A8B0885E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195" y="1443841"/>
            <a:ext cx="8573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The dataset is having incidents raised by customers. Which contains an event log of an incident management process extracted from a service desk platform of an IT company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Dataset contains total 26 features, and 1.4Lac+ records. Out of which 25 features are independent and 'Impact' Feature is output variable.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dirty="0">
                <a:latin typeface="Arial" pitchFamily="34" charset="0"/>
                <a:cs typeface="Arial" pitchFamily="34" charset="0"/>
              </a:rPr>
              <a:t>Prediction needs to be Classified into 3 Classes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" pitchFamily="34" charset="0"/>
                <a:cs typeface="Arial" pitchFamily="34" charset="0"/>
              </a:rPr>
              <a:t>High Impact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" pitchFamily="34" charset="0"/>
                <a:cs typeface="Arial" pitchFamily="34" charset="0"/>
              </a:rPr>
              <a:t>Medium Impact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" pitchFamily="34" charset="0"/>
                <a:cs typeface="Arial" pitchFamily="34" charset="0"/>
              </a:rPr>
              <a:t>Low Impact</a:t>
            </a:r>
          </a:p>
        </p:txBody>
      </p:sp>
    </p:spTree>
    <p:extLst>
      <p:ext uri="{BB962C8B-B14F-4D97-AF65-F5344CB8AC3E}">
        <p14:creationId xmlns:p14="http://schemas.microsoft.com/office/powerpoint/2010/main" val="293522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 bwMode="gray">
          <a:xfrm>
            <a:off x="180472" y="305924"/>
            <a:ext cx="6075947" cy="6136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7B23BD-4CEB-164A-B918-F023EC89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472" y="1311222"/>
            <a:ext cx="84702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This Phase Includes EDA part for Project Conducted in Tableau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Each Categorical and Numerical variable is Visualised in Tableau session. Please find Tableau workbook </a:t>
            </a:r>
            <a:r>
              <a:rPr lang="en-IN" dirty="0" smtClean="0">
                <a:latin typeface="Arial" pitchFamily="34" charset="0"/>
                <a:cs typeface="Arial" pitchFamily="34" charset="0"/>
                <a:hlinkClick r:id="rId3"/>
              </a:rPr>
              <a:t>Here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Each Feature is interacting with each other, making whole workbook fully interactive.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Fully </a:t>
            </a:r>
            <a:r>
              <a:rPr lang="en-IN" dirty="0">
                <a:latin typeface="Arial" pitchFamily="34" charset="0"/>
                <a:cs typeface="Arial" pitchFamily="34" charset="0"/>
              </a:rPr>
              <a:t>Interactive Dashboards were created for both Numerical as well as Categorical Features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After Analysis of EDA part, the data had some hidden Insights, which are mentioned using stories:</a:t>
            </a:r>
          </a:p>
        </p:txBody>
      </p:sp>
    </p:spTree>
    <p:extLst>
      <p:ext uri="{BB962C8B-B14F-4D97-AF65-F5344CB8AC3E}">
        <p14:creationId xmlns:p14="http://schemas.microsoft.com/office/powerpoint/2010/main" val="221661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32847A-8762-2049-A411-F2FFF8551CF5}"/>
              </a:ext>
            </a:extLst>
          </p:cNvPr>
          <p:cNvSpPr txBox="1"/>
          <p:nvPr/>
        </p:nvSpPr>
        <p:spPr>
          <a:xfrm>
            <a:off x="505326" y="348296"/>
            <a:ext cx="150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C6FDAAA-ABEC-714F-B6ED-07520BED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695" y="1001995"/>
            <a:ext cx="110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Story </a:t>
            </a:r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1026" name="Picture 2" descr="templat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1660358"/>
            <a:ext cx="7547132" cy="444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2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32847A-8762-2049-A411-F2FFF8551CF5}"/>
              </a:ext>
            </a:extLst>
          </p:cNvPr>
          <p:cNvSpPr txBox="1"/>
          <p:nvPr/>
        </p:nvSpPr>
        <p:spPr>
          <a:xfrm>
            <a:off x="505326" y="348296"/>
            <a:ext cx="150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C6FDAAA-ABEC-714F-B6ED-07520BED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695" y="1001995"/>
            <a:ext cx="110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Story 2</a:t>
            </a:r>
          </a:p>
        </p:txBody>
      </p:sp>
      <p:pic>
        <p:nvPicPr>
          <p:cNvPr id="2052" name="Picture 4" descr="templat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1660357"/>
            <a:ext cx="7547132" cy="43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7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 bwMode="gray">
          <a:xfrm>
            <a:off x="88256" y="312075"/>
            <a:ext cx="8503149" cy="6126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208249-2482-EF4E-BA76-FB1C2140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54" y="100245"/>
            <a:ext cx="1187051" cy="4113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8757" y="924761"/>
            <a:ext cx="830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Out of 25 Features only top few features were contributing for the output prediction. So only those Features were kept.</a:t>
            </a:r>
          </a:p>
        </p:txBody>
      </p:sp>
      <p:pic>
        <p:nvPicPr>
          <p:cNvPr id="3074" name="Picture 2" descr="templat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66" y="1853796"/>
            <a:ext cx="5617428" cy="34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1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NAREND~1\LOCALS~1\Temp\articulate\presenter\imgtemp\ThGE4LLI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SHILPI~1.DAN\LOCALS~1\Temp\articulate\presenter\imgtemp\jnTjH54o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.S. Consulting Report Template_0223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.S. Consulting Report Template_0223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.S. Consulting Report Template_0223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AI Foundation Master Template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575</TotalTime>
  <Words>570</Words>
  <Application>Microsoft Macintosh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Perception</vt:lpstr>
      <vt:lpstr>Custom Design</vt:lpstr>
      <vt:lpstr>Theme2</vt:lpstr>
      <vt:lpstr>DAI Foundation Master Template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Google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ExcelR Consulting</dc:title>
  <dc:creator>Gonala, Shirish</dc:creator>
  <cp:lastModifiedBy>ruchita shanbhag</cp:lastModifiedBy>
  <cp:revision>2638</cp:revision>
  <dcterms:created xsi:type="dcterms:W3CDTF">2012-08-17T07:00:49Z</dcterms:created>
  <dcterms:modified xsi:type="dcterms:W3CDTF">2020-11-23T06:12:31Z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1190993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