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Vy2I8JJwHqH3HDx7GNRlFzH+T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421722-2A4F-45AD-AA27-E600DF27A086}">
  <a:tblStyle styleId="{6C421722-2A4F-45AD-AA27-E600DF27A08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3778060-BE73-408A-A4BC-FEDDA0AF760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Garamond-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Garamond-bold.fntdata"/><Relationship Id="rId6" Type="http://schemas.openxmlformats.org/officeDocument/2006/relationships/notesMaster" Target="notesMasters/notesMaster1.xml"/><Relationship Id="rId18" Type="http://schemas.openxmlformats.org/officeDocument/2006/relationships/font" Target="fonts/Garamon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13" name="Shape 13"/>
        <p:cNvGrpSpPr/>
        <p:nvPr/>
      </p:nvGrpSpPr>
      <p:grpSpPr>
        <a:xfrm>
          <a:off x="0" y="0"/>
          <a:ext cx="0" cy="0"/>
          <a:chOff x="0" y="0"/>
          <a:chExt cx="0" cy="0"/>
        </a:xfrm>
      </p:grpSpPr>
      <p:sp>
        <p:nvSpPr>
          <p:cNvPr id="14" name="Google Shape;14;p13"/>
          <p:cNvSpPr txBox="1"/>
          <p:nvPr>
            <p:ph type="title"/>
          </p:nvPr>
        </p:nvSpPr>
        <p:spPr>
          <a:xfrm>
            <a:off x="623888" y="1282305"/>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4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body"/>
          </p:nvPr>
        </p:nvSpPr>
        <p:spPr>
          <a:xfrm>
            <a:off x="623888" y="3442099"/>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400"/>
              <a:buNone/>
              <a:defRPr sz="1800">
                <a:solidFill>
                  <a:srgbClr val="888888"/>
                </a:solidFill>
              </a:defRPr>
            </a:lvl1pPr>
            <a:lvl2pPr indent="-228600" lvl="1" marL="914400" algn="l">
              <a:lnSpc>
                <a:spcPct val="90000"/>
              </a:lnSpc>
              <a:spcBef>
                <a:spcPts val="375"/>
              </a:spcBef>
              <a:spcAft>
                <a:spcPts val="0"/>
              </a:spcAft>
              <a:buClr>
                <a:srgbClr val="888888"/>
              </a:buClr>
              <a:buSzPts val="2000"/>
              <a:buNone/>
              <a:defRPr sz="1500">
                <a:solidFill>
                  <a:srgbClr val="888888"/>
                </a:solidFill>
              </a:defRPr>
            </a:lvl2pPr>
            <a:lvl3pPr indent="-228600" lvl="2" marL="1371600" algn="l">
              <a:lnSpc>
                <a:spcPct val="90000"/>
              </a:lnSpc>
              <a:spcBef>
                <a:spcPts val="375"/>
              </a:spcBef>
              <a:spcAft>
                <a:spcPts val="0"/>
              </a:spcAft>
              <a:buClr>
                <a:srgbClr val="888888"/>
              </a:buClr>
              <a:buSzPts val="1800"/>
              <a:buNone/>
              <a:defRPr sz="1350">
                <a:solidFill>
                  <a:srgbClr val="888888"/>
                </a:solidFill>
              </a:defRPr>
            </a:lvl3pPr>
            <a:lvl4pPr indent="-228600" lvl="3" marL="1828800" algn="l">
              <a:lnSpc>
                <a:spcPct val="90000"/>
              </a:lnSpc>
              <a:spcBef>
                <a:spcPts val="375"/>
              </a:spcBef>
              <a:spcAft>
                <a:spcPts val="0"/>
              </a:spcAft>
              <a:buClr>
                <a:srgbClr val="888888"/>
              </a:buClr>
              <a:buSzPts val="1600"/>
              <a:buNone/>
              <a:defRPr sz="1200">
                <a:solidFill>
                  <a:srgbClr val="888888"/>
                </a:solidFill>
              </a:defRPr>
            </a:lvl4pPr>
            <a:lvl5pPr indent="-228600" lvl="4" marL="2286000" algn="l">
              <a:lnSpc>
                <a:spcPct val="90000"/>
              </a:lnSpc>
              <a:spcBef>
                <a:spcPts val="375"/>
              </a:spcBef>
              <a:spcAft>
                <a:spcPts val="0"/>
              </a:spcAft>
              <a:buClr>
                <a:srgbClr val="888888"/>
              </a:buClr>
              <a:buSzPts val="1600"/>
              <a:buNone/>
              <a:defRPr sz="1200">
                <a:solidFill>
                  <a:srgbClr val="888888"/>
                </a:solidFill>
              </a:defRPr>
            </a:lvl5pPr>
            <a:lvl6pPr indent="-228600" lvl="5" marL="2743200" algn="l">
              <a:lnSpc>
                <a:spcPct val="90000"/>
              </a:lnSpc>
              <a:spcBef>
                <a:spcPts val="375"/>
              </a:spcBef>
              <a:spcAft>
                <a:spcPts val="0"/>
              </a:spcAft>
              <a:buClr>
                <a:srgbClr val="888888"/>
              </a:buClr>
              <a:buSzPts val="1600"/>
              <a:buNone/>
              <a:defRPr sz="1200">
                <a:solidFill>
                  <a:srgbClr val="888888"/>
                </a:solidFill>
              </a:defRPr>
            </a:lvl6pPr>
            <a:lvl7pPr indent="-228600" lvl="6" marL="3200400" algn="l">
              <a:lnSpc>
                <a:spcPct val="90000"/>
              </a:lnSpc>
              <a:spcBef>
                <a:spcPts val="375"/>
              </a:spcBef>
              <a:spcAft>
                <a:spcPts val="0"/>
              </a:spcAft>
              <a:buClr>
                <a:srgbClr val="888888"/>
              </a:buClr>
              <a:buSzPts val="1600"/>
              <a:buNone/>
              <a:defRPr sz="1200">
                <a:solidFill>
                  <a:srgbClr val="888888"/>
                </a:solidFill>
              </a:defRPr>
            </a:lvl7pPr>
            <a:lvl8pPr indent="-228600" lvl="7" marL="3657600" algn="l">
              <a:lnSpc>
                <a:spcPct val="90000"/>
              </a:lnSpc>
              <a:spcBef>
                <a:spcPts val="375"/>
              </a:spcBef>
              <a:spcAft>
                <a:spcPts val="0"/>
              </a:spcAft>
              <a:buClr>
                <a:srgbClr val="888888"/>
              </a:buClr>
              <a:buSzPts val="1600"/>
              <a:buNone/>
              <a:defRPr sz="1200">
                <a:solidFill>
                  <a:srgbClr val="888888"/>
                </a:solidFill>
              </a:defRPr>
            </a:lvl8pPr>
            <a:lvl9pPr indent="-228600" lvl="8" marL="4114800" algn="l">
              <a:lnSpc>
                <a:spcPct val="90000"/>
              </a:lnSpc>
              <a:spcBef>
                <a:spcPts val="375"/>
              </a:spcBef>
              <a:spcAft>
                <a:spcPts val="0"/>
              </a:spcAft>
              <a:buClr>
                <a:srgbClr val="888888"/>
              </a:buClr>
              <a:buSzPts val="1600"/>
              <a:buNone/>
              <a:defRPr sz="1200">
                <a:solidFill>
                  <a:srgbClr val="888888"/>
                </a:solidFill>
              </a:defRPr>
            </a:lvl9pPr>
          </a:lstStyle>
          <a:p/>
        </p:txBody>
      </p:sp>
      <p:sp>
        <p:nvSpPr>
          <p:cNvPr id="16" name="Google Shape;16;p13"/>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p:nvPr>
            <p:ph idx="2" type="pic"/>
          </p:nvPr>
        </p:nvSpPr>
        <p:spPr>
          <a:xfrm>
            <a:off x="3887391" y="740570"/>
            <a:ext cx="4629150" cy="3655219"/>
          </a:xfrm>
          <a:prstGeom prst="rect">
            <a:avLst/>
          </a:prstGeom>
          <a:noFill/>
          <a:ln>
            <a:noFill/>
          </a:ln>
        </p:spPr>
      </p:sp>
      <p:sp>
        <p:nvSpPr>
          <p:cNvPr id="70" name="Google Shape;70;p22"/>
          <p:cNvSpPr txBox="1"/>
          <p:nvPr>
            <p:ph idx="1" type="body"/>
          </p:nvPr>
        </p:nvSpPr>
        <p:spPr>
          <a:xfrm>
            <a:off x="629841" y="1543051"/>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71" name="Google Shape;71;p22"/>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2940249" y="-942380"/>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23"/>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4"/>
          <p:cNvSpPr txBox="1"/>
          <p:nvPr>
            <p:ph type="title"/>
          </p:nvPr>
        </p:nvSpPr>
        <p:spPr>
          <a:xfrm rot="5400000">
            <a:off x="5350074"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 type="body"/>
          </p:nvPr>
        </p:nvSpPr>
        <p:spPr>
          <a:xfrm rot="5400000">
            <a:off x="1349574"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24"/>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628650" y="273844"/>
            <a:ext cx="7886700" cy="7457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14"/>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5"/>
          <p:cNvSpPr txBox="1"/>
          <p:nvPr>
            <p:ph type="title"/>
          </p:nvPr>
        </p:nvSpPr>
        <p:spPr>
          <a:xfrm>
            <a:off x="311701" y="445025"/>
            <a:ext cx="8520525" cy="707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body"/>
          </p:nvPr>
        </p:nvSpPr>
        <p:spPr>
          <a:xfrm>
            <a:off x="311701" y="1266326"/>
            <a:ext cx="8520525" cy="3302775"/>
          </a:xfrm>
          <a:prstGeom prst="rect">
            <a:avLst/>
          </a:prstGeom>
          <a:noFill/>
          <a:ln>
            <a:noFill/>
          </a:ln>
        </p:spPr>
        <p:txBody>
          <a:bodyPr anchorCtr="0" anchor="t" bIns="34275" lIns="68575" spcFirstLastPara="1" rIns="68575" wrap="square" tIns="34275">
            <a:noAutofit/>
          </a:bodyPr>
          <a:lstStyle>
            <a:lvl1pPr indent="-406400" lvl="0" marL="457200" algn="l">
              <a:lnSpc>
                <a:spcPct val="90000"/>
              </a:lnSpc>
              <a:spcBef>
                <a:spcPts val="750"/>
              </a:spcBef>
              <a:spcAft>
                <a:spcPts val="0"/>
              </a:spcAft>
              <a:buSzPts val="2800"/>
              <a:buChar char="•"/>
              <a:defRPr/>
            </a:lvl1pPr>
            <a:lvl2pPr indent="-335280" lvl="1" marL="914400" algn="l">
              <a:lnSpc>
                <a:spcPct val="90000"/>
              </a:lnSpc>
              <a:spcBef>
                <a:spcPts val="375"/>
              </a:spcBef>
              <a:spcAft>
                <a:spcPts val="0"/>
              </a:spcAft>
              <a:buSzPts val="1680"/>
              <a:buChar char="❖"/>
              <a:defRPr/>
            </a:lvl2pPr>
            <a:lvl3pPr indent="-330200" lvl="2" marL="1371600" algn="l">
              <a:lnSpc>
                <a:spcPct val="90000"/>
              </a:lnSpc>
              <a:spcBef>
                <a:spcPts val="375"/>
              </a:spcBef>
              <a:spcAft>
                <a:spcPts val="0"/>
              </a:spcAft>
              <a:buSzPts val="1600"/>
              <a:buChar char="o"/>
              <a:defRPr/>
            </a:lvl3pPr>
            <a:lvl4pPr indent="-347154" lvl="3" marL="1828800" algn="l">
              <a:lnSpc>
                <a:spcPct val="90000"/>
              </a:lnSpc>
              <a:spcBef>
                <a:spcPts val="375"/>
              </a:spcBef>
              <a:spcAft>
                <a:spcPts val="0"/>
              </a:spcAft>
              <a:buSzPts val="1867"/>
              <a:buChar char="•"/>
              <a:defRPr/>
            </a:lvl4pPr>
            <a:lvl5pPr indent="-347154" lvl="4" marL="2286000" algn="l">
              <a:lnSpc>
                <a:spcPct val="90000"/>
              </a:lnSpc>
              <a:spcBef>
                <a:spcPts val="375"/>
              </a:spcBef>
              <a:spcAft>
                <a:spcPts val="0"/>
              </a:spcAft>
              <a:buSzPts val="1867"/>
              <a:buChar char="•"/>
              <a:defRPr/>
            </a:lvl5pPr>
            <a:lvl6pPr indent="-347154" lvl="5" marL="2743200" algn="l">
              <a:lnSpc>
                <a:spcPct val="90000"/>
              </a:lnSpc>
              <a:spcBef>
                <a:spcPts val="375"/>
              </a:spcBef>
              <a:spcAft>
                <a:spcPts val="0"/>
              </a:spcAft>
              <a:buSzPts val="1867"/>
              <a:buChar char="•"/>
              <a:defRPr/>
            </a:lvl6pPr>
            <a:lvl7pPr indent="-347154" lvl="6" marL="3200400" algn="l">
              <a:lnSpc>
                <a:spcPct val="90000"/>
              </a:lnSpc>
              <a:spcBef>
                <a:spcPts val="375"/>
              </a:spcBef>
              <a:spcAft>
                <a:spcPts val="0"/>
              </a:spcAft>
              <a:buSzPts val="1867"/>
              <a:buChar char="•"/>
              <a:defRPr/>
            </a:lvl7pPr>
            <a:lvl8pPr indent="-347154" lvl="7" marL="3657600" algn="l">
              <a:lnSpc>
                <a:spcPct val="90000"/>
              </a:lnSpc>
              <a:spcBef>
                <a:spcPts val="375"/>
              </a:spcBef>
              <a:spcAft>
                <a:spcPts val="0"/>
              </a:spcAft>
              <a:buSzPts val="1867"/>
              <a:buChar char="•"/>
              <a:defRPr/>
            </a:lvl8pPr>
            <a:lvl9pPr indent="-347154" lvl="8" marL="4114800" algn="l">
              <a:lnSpc>
                <a:spcPct val="90000"/>
              </a:lnSpc>
              <a:spcBef>
                <a:spcPts val="375"/>
              </a:spcBef>
              <a:spcAft>
                <a:spcPts val="0"/>
              </a:spcAft>
              <a:buSzPts val="1867"/>
              <a:buChar char="•"/>
              <a:defRPr/>
            </a:lvl9pPr>
          </a:lstStyle>
          <a:p/>
        </p:txBody>
      </p:sp>
      <p:sp>
        <p:nvSpPr>
          <p:cNvPr id="28" name="Google Shape;28;p15"/>
          <p:cNvSpPr txBox="1"/>
          <p:nvPr>
            <p:ph idx="12" type="sldNum"/>
          </p:nvPr>
        </p:nvSpPr>
        <p:spPr>
          <a:xfrm>
            <a:off x="8472458" y="4663217"/>
            <a:ext cx="548775" cy="3935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1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16"/>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p:txBody>
      </p:sp>
      <p:sp>
        <p:nvSpPr>
          <p:cNvPr id="39" name="Google Shape;39;p17"/>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8"/>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49" name="Google Shape;49;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19"/>
          <p:cNvSpPr txBox="1"/>
          <p:nvPr>
            <p:ph idx="3" type="body"/>
          </p:nvPr>
        </p:nvSpPr>
        <p:spPr>
          <a:xfrm>
            <a:off x="4629151"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1" name="Google Shape;51;p19"/>
          <p:cNvSpPr txBox="1"/>
          <p:nvPr>
            <p:ph idx="4" type="body"/>
          </p:nvPr>
        </p:nvSpPr>
        <p:spPr>
          <a:xfrm>
            <a:off x="4629151"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19"/>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750"/>
              </a:spcBef>
              <a:spcAft>
                <a:spcPts val="0"/>
              </a:spcAft>
              <a:buClr>
                <a:schemeClr val="dk1"/>
              </a:buClr>
              <a:buSzPts val="3200"/>
              <a:buChar char="•"/>
              <a:defRPr sz="2400"/>
            </a:lvl1pPr>
            <a:lvl2pPr indent="-406400" lvl="1" marL="914400" algn="l">
              <a:lnSpc>
                <a:spcPct val="90000"/>
              </a:lnSpc>
              <a:spcBef>
                <a:spcPts val="375"/>
              </a:spcBef>
              <a:spcAft>
                <a:spcPts val="0"/>
              </a:spcAft>
              <a:buClr>
                <a:schemeClr val="dk1"/>
              </a:buClr>
              <a:buSzPts val="2800"/>
              <a:buChar char="•"/>
              <a:defRPr sz="2100"/>
            </a:lvl2pPr>
            <a:lvl3pPr indent="-381000" lvl="2" marL="1371600" algn="l">
              <a:lnSpc>
                <a:spcPct val="90000"/>
              </a:lnSpc>
              <a:spcBef>
                <a:spcPts val="375"/>
              </a:spcBef>
              <a:spcAft>
                <a:spcPts val="0"/>
              </a:spcAft>
              <a:buClr>
                <a:schemeClr val="dk1"/>
              </a:buClr>
              <a:buSzPts val="2400"/>
              <a:buChar char="•"/>
              <a:defRPr sz="1800"/>
            </a:lvl3pPr>
            <a:lvl4pPr indent="-355600" lvl="3" marL="1828800" algn="l">
              <a:lnSpc>
                <a:spcPct val="90000"/>
              </a:lnSpc>
              <a:spcBef>
                <a:spcPts val="375"/>
              </a:spcBef>
              <a:spcAft>
                <a:spcPts val="0"/>
              </a:spcAft>
              <a:buClr>
                <a:schemeClr val="dk1"/>
              </a:buClr>
              <a:buSzPts val="2000"/>
              <a:buChar char="•"/>
              <a:defRPr sz="1500"/>
            </a:lvl4pPr>
            <a:lvl5pPr indent="-355600" lvl="4" marL="2286000" algn="l">
              <a:lnSpc>
                <a:spcPct val="90000"/>
              </a:lnSpc>
              <a:spcBef>
                <a:spcPts val="375"/>
              </a:spcBef>
              <a:spcAft>
                <a:spcPts val="0"/>
              </a:spcAft>
              <a:buClr>
                <a:schemeClr val="dk1"/>
              </a:buClr>
              <a:buSzPts val="2000"/>
              <a:buChar char="•"/>
              <a:defRPr sz="1500"/>
            </a:lvl5pPr>
            <a:lvl6pPr indent="-355600" lvl="5" marL="2743200" algn="l">
              <a:lnSpc>
                <a:spcPct val="90000"/>
              </a:lnSpc>
              <a:spcBef>
                <a:spcPts val="375"/>
              </a:spcBef>
              <a:spcAft>
                <a:spcPts val="0"/>
              </a:spcAft>
              <a:buClr>
                <a:schemeClr val="dk1"/>
              </a:buClr>
              <a:buSzPts val="2000"/>
              <a:buChar char="•"/>
              <a:defRPr sz="1500"/>
            </a:lvl6pPr>
            <a:lvl7pPr indent="-355600" lvl="6" marL="3200400" algn="l">
              <a:lnSpc>
                <a:spcPct val="90000"/>
              </a:lnSpc>
              <a:spcBef>
                <a:spcPts val="375"/>
              </a:spcBef>
              <a:spcAft>
                <a:spcPts val="0"/>
              </a:spcAft>
              <a:buClr>
                <a:schemeClr val="dk1"/>
              </a:buClr>
              <a:buSzPts val="2000"/>
              <a:buChar char="•"/>
              <a:defRPr sz="1500"/>
            </a:lvl7pPr>
            <a:lvl8pPr indent="-355600" lvl="7" marL="3657600" algn="l">
              <a:lnSpc>
                <a:spcPct val="90000"/>
              </a:lnSpc>
              <a:spcBef>
                <a:spcPts val="375"/>
              </a:spcBef>
              <a:spcAft>
                <a:spcPts val="0"/>
              </a:spcAft>
              <a:buClr>
                <a:schemeClr val="dk1"/>
              </a:buClr>
              <a:buSzPts val="2000"/>
              <a:buChar char="•"/>
              <a:defRPr sz="1500"/>
            </a:lvl8pPr>
            <a:lvl9pPr indent="-355600" lvl="8" marL="4114800" algn="l">
              <a:lnSpc>
                <a:spcPct val="90000"/>
              </a:lnSpc>
              <a:spcBef>
                <a:spcPts val="375"/>
              </a:spcBef>
              <a:spcAft>
                <a:spcPts val="0"/>
              </a:spcAft>
              <a:buClr>
                <a:schemeClr val="dk1"/>
              </a:buClr>
              <a:buSzPts val="2000"/>
              <a:buChar char="•"/>
              <a:defRPr sz="1500"/>
            </a:lvl9pPr>
          </a:lstStyle>
          <a:p/>
        </p:txBody>
      </p:sp>
      <p:sp>
        <p:nvSpPr>
          <p:cNvPr id="63" name="Google Shape;63;p21"/>
          <p:cNvSpPr txBox="1"/>
          <p:nvPr>
            <p:ph idx="2" type="body"/>
          </p:nvPr>
        </p:nvSpPr>
        <p:spPr>
          <a:xfrm>
            <a:off x="629841" y="1543051"/>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64" name="Google Shape;64;p21"/>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screenshot of a cell phone&#10;&#10;Description automatically generated" id="6" name="Google Shape;6;p12"/>
          <p:cNvPicPr preferRelativeResize="0"/>
          <p:nvPr/>
        </p:nvPicPr>
        <p:blipFill rotWithShape="1">
          <a:blip r:embed="rId1">
            <a:alphaModFix/>
          </a:blip>
          <a:srcRect b="83895" l="0" r="0" t="0"/>
          <a:stretch/>
        </p:blipFill>
        <p:spPr>
          <a:xfrm>
            <a:off x="0" y="1"/>
            <a:ext cx="9144000" cy="828321"/>
          </a:xfrm>
          <a:prstGeom prst="rect">
            <a:avLst/>
          </a:prstGeom>
          <a:noFill/>
          <a:ln>
            <a:noFill/>
          </a:ln>
        </p:spPr>
      </p:pic>
      <p:sp>
        <p:nvSpPr>
          <p:cNvPr id="7" name="Google Shape;7;p12"/>
          <p:cNvSpPr/>
          <p:nvPr/>
        </p:nvSpPr>
        <p:spPr>
          <a:xfrm>
            <a:off x="0" y="5029200"/>
            <a:ext cx="9144000" cy="114300"/>
          </a:xfrm>
          <a:prstGeom prst="rect">
            <a:avLst/>
          </a:prstGeom>
          <a:gradFill>
            <a:gsLst>
              <a:gs pos="0">
                <a:srgbClr val="00B09B"/>
              </a:gs>
              <a:gs pos="100000">
                <a:srgbClr val="96C93D"/>
              </a:gs>
            </a:gsLst>
            <a:lin ang="0" scaled="0"/>
          </a:gra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350" u="none" cap="none" strike="noStrike">
              <a:solidFill>
                <a:schemeClr val="lt1"/>
              </a:solidFill>
              <a:latin typeface="Calibri"/>
              <a:ea typeface="Calibri"/>
              <a:cs typeface="Calibri"/>
              <a:sym typeface="Calibri"/>
            </a:endParaRPr>
          </a:p>
        </p:txBody>
      </p:sp>
      <p:sp>
        <p:nvSpPr>
          <p:cNvPr id="8" name="Google Shape;8;p12"/>
          <p:cNvSpPr txBox="1"/>
          <p:nvPr>
            <p:ph type="title"/>
          </p:nvPr>
        </p:nvSpPr>
        <p:spPr>
          <a:xfrm>
            <a:off x="628650" y="273844"/>
            <a:ext cx="7886700" cy="69889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title"/>
          </p:nvPr>
        </p:nvSpPr>
        <p:spPr>
          <a:xfrm>
            <a:off x="755623" y="1390792"/>
            <a:ext cx="7886700" cy="21395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Design &amp; Analysis of Software Systems (DASS)</a:t>
            </a:r>
            <a:endParaRPr/>
          </a:p>
        </p:txBody>
      </p:sp>
      <p:sp>
        <p:nvSpPr>
          <p:cNvPr id="91" name="Google Shape;91;p1"/>
          <p:cNvSpPr txBox="1"/>
          <p:nvPr>
            <p:ph idx="1" type="body"/>
          </p:nvPr>
        </p:nvSpPr>
        <p:spPr>
          <a:xfrm>
            <a:off x="623888" y="3442099"/>
            <a:ext cx="7886700" cy="1125140"/>
          </a:xfrm>
          <a:prstGeom prst="rect">
            <a:avLst/>
          </a:prstGeom>
          <a:noFill/>
          <a:ln>
            <a:noFill/>
          </a:ln>
        </p:spPr>
        <p:txBody>
          <a:bodyPr anchorCtr="0" anchor="t" bIns="45700" lIns="91425" spcFirstLastPara="1" rIns="91425" wrap="square" tIns="45700">
            <a:normAutofit/>
          </a:bodyPr>
          <a:lstStyle/>
          <a:p>
            <a:pPr indent="-171446" lvl="0" marL="342892" rtl="0" algn="l">
              <a:lnSpc>
                <a:spcPct val="90000"/>
              </a:lnSpc>
              <a:spcBef>
                <a:spcPts val="750"/>
              </a:spcBef>
              <a:spcAft>
                <a:spcPts val="0"/>
              </a:spcAft>
              <a:buClr>
                <a:srgbClr val="888888"/>
              </a:buClr>
              <a:buSzPts val="2400"/>
              <a:buNone/>
            </a:pPr>
            <a:r>
              <a:rPr lang="en-IN"/>
              <a:t>Introduction Class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311701" y="445025"/>
            <a:ext cx="8520525" cy="70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4400"/>
              <a:buNone/>
            </a:pPr>
            <a:r>
              <a:rPr lang="en-IN"/>
              <a:t>Next steps</a:t>
            </a:r>
            <a:endParaRPr/>
          </a:p>
        </p:txBody>
      </p:sp>
      <p:sp>
        <p:nvSpPr>
          <p:cNvPr id="173" name="Google Shape;173;p10"/>
          <p:cNvSpPr txBox="1"/>
          <p:nvPr>
            <p:ph idx="1" type="body"/>
          </p:nvPr>
        </p:nvSpPr>
        <p:spPr>
          <a:xfrm>
            <a:off x="311701" y="1266326"/>
            <a:ext cx="8520525" cy="3302775"/>
          </a:xfrm>
          <a:prstGeom prst="rect">
            <a:avLst/>
          </a:prstGeom>
          <a:noFill/>
          <a:ln>
            <a:noFill/>
          </a:ln>
        </p:spPr>
        <p:txBody>
          <a:bodyPr anchorCtr="0" anchor="t" bIns="34275" lIns="68575" spcFirstLastPara="1" rIns="68575" wrap="square" tIns="34275">
            <a:noAutofit/>
          </a:bodyPr>
          <a:lstStyle/>
          <a:p>
            <a:pPr indent="-126993" lvl="0" marL="342892" rtl="0" algn="l">
              <a:lnSpc>
                <a:spcPct val="90000"/>
              </a:lnSpc>
              <a:spcBef>
                <a:spcPts val="750"/>
              </a:spcBef>
              <a:spcAft>
                <a:spcPts val="0"/>
              </a:spcAft>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623888" y="1282305"/>
            <a:ext cx="7886700" cy="21395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Goodluck</a:t>
            </a:r>
            <a:endParaRPr/>
          </a:p>
        </p:txBody>
      </p:sp>
      <p:sp>
        <p:nvSpPr>
          <p:cNvPr id="179" name="Google Shape;179;p11"/>
          <p:cNvSpPr txBox="1"/>
          <p:nvPr>
            <p:ph idx="1" type="body"/>
          </p:nvPr>
        </p:nvSpPr>
        <p:spPr>
          <a:xfrm>
            <a:off x="623888" y="3442099"/>
            <a:ext cx="7886700" cy="1125140"/>
          </a:xfrm>
          <a:prstGeom prst="rect">
            <a:avLst/>
          </a:prstGeom>
          <a:noFill/>
          <a:ln>
            <a:noFill/>
          </a:ln>
        </p:spPr>
        <p:txBody>
          <a:bodyPr anchorCtr="0" anchor="t" bIns="45700" lIns="91425" spcFirstLastPara="1" rIns="91425" wrap="square" tIns="45700">
            <a:normAutofit/>
          </a:bodyPr>
          <a:lstStyle/>
          <a:p>
            <a:pPr indent="-171446" lvl="0" marL="342892" rtl="0" algn="l">
              <a:lnSpc>
                <a:spcPct val="90000"/>
              </a:lnSpc>
              <a:spcBef>
                <a:spcPts val="750"/>
              </a:spcBef>
              <a:spcAft>
                <a:spcPts val="0"/>
              </a:spcAft>
              <a:buClr>
                <a:srgbClr val="888888"/>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628650" y="273844"/>
            <a:ext cx="7886700" cy="74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t>DASS: </a:t>
            </a:r>
            <a:r>
              <a:rPr b="1" lang="en-IN" sz="4000">
                <a:latin typeface="Times New Roman"/>
                <a:ea typeface="Times New Roman"/>
                <a:cs typeface="Times New Roman"/>
                <a:sym typeface="Times New Roman"/>
              </a:rPr>
              <a:t>Course Objectives</a:t>
            </a:r>
            <a:endParaRPr/>
          </a:p>
        </p:txBody>
      </p:sp>
      <p:sp>
        <p:nvSpPr>
          <p:cNvPr id="97" name="Google Shape;97;p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750"/>
              </a:spcBef>
              <a:spcAft>
                <a:spcPts val="0"/>
              </a:spcAft>
              <a:buSzPts val="1000"/>
              <a:buFont typeface="Noto Sans Symbols"/>
              <a:buChar char="∙"/>
            </a:pPr>
            <a:r>
              <a:rPr lang="en-IN" sz="1800">
                <a:latin typeface="Times New Roman"/>
                <a:ea typeface="Times New Roman"/>
                <a:cs typeface="Times New Roman"/>
                <a:sym typeface="Times New Roman"/>
              </a:rPr>
              <a:t>Understand the process of building software, through a live project </a:t>
            </a:r>
            <a:endParaRPr sz="1800">
              <a:latin typeface="Calibri"/>
              <a:ea typeface="Calibri"/>
              <a:cs typeface="Calibri"/>
              <a:sym typeface="Calibri"/>
            </a:endParaRPr>
          </a:p>
          <a:p>
            <a:pPr indent="-342900" lvl="0" marL="342900" rtl="0" algn="l">
              <a:lnSpc>
                <a:spcPct val="107000"/>
              </a:lnSpc>
              <a:spcBef>
                <a:spcPts val="1550"/>
              </a:spcBef>
              <a:spcAft>
                <a:spcPts val="0"/>
              </a:spcAft>
              <a:buSzPts val="1000"/>
              <a:buFont typeface="Noto Sans Symbols"/>
              <a:buChar char="∙"/>
            </a:pPr>
            <a:r>
              <a:rPr lang="en-IN" sz="1800">
                <a:latin typeface="Times New Roman"/>
                <a:ea typeface="Times New Roman"/>
                <a:cs typeface="Times New Roman"/>
                <a:sym typeface="Times New Roman"/>
              </a:rPr>
              <a:t>Inculcate software engineering knowledge and skills, and use essential technologies to build a reasonably complex piece of usable and maintainable software.</a:t>
            </a:r>
            <a:endParaRPr sz="1800">
              <a:latin typeface="Calibri"/>
              <a:ea typeface="Calibri"/>
              <a:cs typeface="Calibri"/>
              <a:sym typeface="Calibri"/>
            </a:endParaRPr>
          </a:p>
          <a:p>
            <a:pPr indent="-342900" lvl="0" marL="342900" rtl="0" algn="l">
              <a:lnSpc>
                <a:spcPct val="107000"/>
              </a:lnSpc>
              <a:spcBef>
                <a:spcPts val="1550"/>
              </a:spcBef>
              <a:spcAft>
                <a:spcPts val="0"/>
              </a:spcAft>
              <a:buSzPts val="1000"/>
              <a:buFont typeface="Noto Sans Symbols"/>
              <a:buChar char="∙"/>
            </a:pPr>
            <a:r>
              <a:rPr lang="en-IN" sz="1800">
                <a:latin typeface="Times New Roman"/>
                <a:ea typeface="Times New Roman"/>
                <a:cs typeface="Times New Roman"/>
                <a:sym typeface="Times New Roman"/>
              </a:rPr>
              <a:t>Emphasis on structured approach and disciplined process (iterative) to develop software</a:t>
            </a:r>
            <a:endParaRPr sz="1800">
              <a:latin typeface="Calibri"/>
              <a:ea typeface="Calibri"/>
              <a:cs typeface="Calibri"/>
              <a:sym typeface="Calibri"/>
            </a:endParaRPr>
          </a:p>
          <a:p>
            <a:pPr indent="-342900" lvl="0" marL="342900" rtl="0" algn="l">
              <a:lnSpc>
                <a:spcPct val="107000"/>
              </a:lnSpc>
              <a:spcBef>
                <a:spcPts val="1550"/>
              </a:spcBef>
              <a:spcAft>
                <a:spcPts val="0"/>
              </a:spcAft>
              <a:buSzPts val="1000"/>
              <a:buFont typeface="Noto Sans Symbols"/>
              <a:buChar char="∙"/>
            </a:pPr>
            <a:r>
              <a:rPr lang="en-IN" sz="1800">
                <a:latin typeface="Times New Roman"/>
                <a:ea typeface="Times New Roman"/>
                <a:cs typeface="Times New Roman"/>
                <a:sym typeface="Times New Roman"/>
              </a:rPr>
              <a:t>Enhance written and oral communication skills</a:t>
            </a:r>
            <a:endParaRPr sz="1800">
              <a:latin typeface="Calibri"/>
              <a:ea typeface="Calibri"/>
              <a:cs typeface="Calibri"/>
              <a:sym typeface="Calibri"/>
            </a:endParaRPr>
          </a:p>
          <a:p>
            <a:pPr indent="-142868" lvl="0" marL="342892" rtl="0" algn="l">
              <a:lnSpc>
                <a:spcPct val="90000"/>
              </a:lnSpc>
              <a:spcBef>
                <a:spcPts val="1550"/>
              </a:spcBef>
              <a:spcAft>
                <a:spcPts val="0"/>
              </a:spcAft>
              <a:buClr>
                <a:schemeClr val="dk1"/>
              </a:buClr>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28650" y="273844"/>
            <a:ext cx="7886700" cy="74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t>What can we expect?</a:t>
            </a:r>
            <a:endParaRPr/>
          </a:p>
        </p:txBody>
      </p:sp>
      <p:sp>
        <p:nvSpPr>
          <p:cNvPr id="103" name="Google Shape;103;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p>
            <a:pPr indent="-257168" lvl="0" marL="342892" rtl="0" algn="l">
              <a:lnSpc>
                <a:spcPct val="90000"/>
              </a:lnSpc>
              <a:spcBef>
                <a:spcPts val="750"/>
              </a:spcBef>
              <a:spcAft>
                <a:spcPts val="0"/>
              </a:spcAft>
              <a:buSzPts val="1800"/>
              <a:buChar char="•"/>
            </a:pPr>
            <a:r>
              <a:rPr b="0" i="0" lang="en-IN" sz="1800" u="none" strike="noStrike">
                <a:solidFill>
                  <a:srgbClr val="000000"/>
                </a:solidFill>
                <a:latin typeface="Garamond"/>
                <a:ea typeface="Garamond"/>
                <a:cs typeface="Garamond"/>
                <a:sym typeface="Garamond"/>
              </a:rPr>
              <a:t>Creating user-friendly software</a:t>
            </a:r>
            <a:endParaRPr/>
          </a:p>
          <a:p>
            <a:pPr indent="-257168" lvl="0" marL="342892" rtl="0" algn="l">
              <a:lnSpc>
                <a:spcPct val="90000"/>
              </a:lnSpc>
              <a:spcBef>
                <a:spcPts val="750"/>
              </a:spcBef>
              <a:spcAft>
                <a:spcPts val="0"/>
              </a:spcAft>
              <a:buSzPts val="1800"/>
              <a:buChar char="•"/>
            </a:pPr>
            <a:r>
              <a:rPr b="0" i="0" lang="en-IN" sz="1800" u="none" strike="noStrike">
                <a:solidFill>
                  <a:srgbClr val="A0B9CE"/>
                </a:solidFill>
                <a:latin typeface="Noto Sans Symbols"/>
                <a:ea typeface="Noto Sans Symbols"/>
                <a:cs typeface="Noto Sans Symbols"/>
                <a:sym typeface="Noto Sans Symbols"/>
              </a:rPr>
              <a:t>} </a:t>
            </a:r>
            <a:r>
              <a:rPr b="0" i="0" lang="en-IN" sz="1800" u="none" strike="noStrike">
                <a:solidFill>
                  <a:srgbClr val="464653"/>
                </a:solidFill>
                <a:latin typeface="Garamond"/>
                <a:ea typeface="Garamond"/>
                <a:cs typeface="Garamond"/>
                <a:sym typeface="Garamond"/>
              </a:rPr>
              <a:t>Frontend: GUI / Web</a:t>
            </a:r>
            <a:endParaRPr/>
          </a:p>
          <a:p>
            <a:pPr indent="-257168" lvl="0" marL="342892" rtl="0" algn="l">
              <a:lnSpc>
                <a:spcPct val="90000"/>
              </a:lnSpc>
              <a:spcBef>
                <a:spcPts val="750"/>
              </a:spcBef>
              <a:spcAft>
                <a:spcPts val="0"/>
              </a:spcAft>
              <a:buSzPts val="1800"/>
              <a:buChar char="•"/>
            </a:pPr>
            <a:r>
              <a:rPr b="0" i="0" lang="en-IN" sz="1800" u="none" strike="noStrike">
                <a:solidFill>
                  <a:srgbClr val="A0B9CE"/>
                </a:solidFill>
                <a:latin typeface="Noto Sans Symbols"/>
                <a:ea typeface="Noto Sans Symbols"/>
                <a:cs typeface="Noto Sans Symbols"/>
                <a:sym typeface="Noto Sans Symbols"/>
              </a:rPr>
              <a:t>} </a:t>
            </a:r>
            <a:r>
              <a:rPr b="0" i="0" lang="en-IN" sz="1800" u="none" strike="noStrike">
                <a:solidFill>
                  <a:srgbClr val="464653"/>
                </a:solidFill>
                <a:latin typeface="Garamond"/>
                <a:ea typeface="Garamond"/>
                <a:cs typeface="Garamond"/>
                <a:sym typeface="Garamond"/>
              </a:rPr>
              <a:t>Backend: Databases + Network</a:t>
            </a:r>
            <a:endParaRPr/>
          </a:p>
          <a:p>
            <a:pPr indent="-257168" lvl="0" marL="342892" rtl="0" algn="l">
              <a:lnSpc>
                <a:spcPct val="90000"/>
              </a:lnSpc>
              <a:spcBef>
                <a:spcPts val="750"/>
              </a:spcBef>
              <a:spcAft>
                <a:spcPts val="0"/>
              </a:spcAft>
              <a:buSzPts val="1800"/>
              <a:buChar char="•"/>
            </a:pPr>
            <a:r>
              <a:rPr b="0" i="0" lang="en-IN" sz="1800" u="none" strike="noStrike">
                <a:solidFill>
                  <a:srgbClr val="000000"/>
                </a:solidFill>
                <a:latin typeface="Garamond"/>
                <a:ea typeface="Garamond"/>
                <a:cs typeface="Garamond"/>
                <a:sym typeface="Garamond"/>
              </a:rPr>
              <a:t>By the end of this course you</a:t>
            </a:r>
            <a:endParaRPr/>
          </a:p>
          <a:p>
            <a:pPr indent="-257168" lvl="0" marL="342892" rtl="0" algn="l">
              <a:lnSpc>
                <a:spcPct val="90000"/>
              </a:lnSpc>
              <a:spcBef>
                <a:spcPts val="750"/>
              </a:spcBef>
              <a:spcAft>
                <a:spcPts val="0"/>
              </a:spcAft>
              <a:buSzPts val="1800"/>
              <a:buChar char="•"/>
            </a:pPr>
            <a:r>
              <a:rPr b="0" i="0" lang="en-IN" sz="1800" u="none" strike="noStrike">
                <a:solidFill>
                  <a:srgbClr val="A0B9CE"/>
                </a:solidFill>
                <a:latin typeface="Noto Sans Symbols"/>
                <a:ea typeface="Noto Sans Symbols"/>
                <a:cs typeface="Noto Sans Symbols"/>
                <a:sym typeface="Noto Sans Symbols"/>
              </a:rPr>
              <a:t>} </a:t>
            </a:r>
            <a:r>
              <a:rPr b="0" i="0" lang="en-IN" sz="1800" u="none" strike="noStrike">
                <a:solidFill>
                  <a:srgbClr val="464653"/>
                </a:solidFill>
                <a:latin typeface="Garamond"/>
                <a:ea typeface="Garamond"/>
                <a:cs typeface="Garamond"/>
                <a:sym typeface="Garamond"/>
              </a:rPr>
              <a:t>should be able to create reasonably large, maintainable software using software engineering principles, processes and more…</a:t>
            </a:r>
            <a:endParaRPr/>
          </a:p>
          <a:p>
            <a:pPr indent="-257168" lvl="0" marL="342892" rtl="0" algn="l">
              <a:lnSpc>
                <a:spcPct val="90000"/>
              </a:lnSpc>
              <a:spcBef>
                <a:spcPts val="750"/>
              </a:spcBef>
              <a:spcAft>
                <a:spcPts val="0"/>
              </a:spcAft>
              <a:buSzPts val="1800"/>
              <a:buChar char="•"/>
            </a:pPr>
            <a:r>
              <a:rPr b="0" i="0" lang="en-IN" sz="1800" u="none" strike="noStrike">
                <a:solidFill>
                  <a:srgbClr val="A0B9CE"/>
                </a:solidFill>
                <a:latin typeface="Noto Sans Symbols"/>
                <a:ea typeface="Noto Sans Symbols"/>
                <a:cs typeface="Noto Sans Symbols"/>
                <a:sym typeface="Noto Sans Symbols"/>
              </a:rPr>
              <a:t>} </a:t>
            </a:r>
            <a:r>
              <a:rPr b="0" i="0" lang="en-IN" sz="1800" u="none" strike="noStrike">
                <a:solidFill>
                  <a:srgbClr val="464653"/>
                </a:solidFill>
                <a:latin typeface="Garamond"/>
                <a:ea typeface="Garamond"/>
                <a:cs typeface="Garamond"/>
                <a:sym typeface="Garamond"/>
              </a:rPr>
              <a:t>Should be able to communicate with each other and others</a:t>
            </a:r>
            <a:endParaRPr/>
          </a:p>
          <a:p>
            <a:pPr indent="-257168" lvl="0" marL="342892" rtl="0" algn="l">
              <a:lnSpc>
                <a:spcPct val="90000"/>
              </a:lnSpc>
              <a:spcBef>
                <a:spcPts val="750"/>
              </a:spcBef>
              <a:spcAft>
                <a:spcPts val="0"/>
              </a:spcAft>
              <a:buSzPts val="1800"/>
              <a:buChar char="•"/>
            </a:pPr>
            <a:r>
              <a:rPr b="0" i="0" lang="en-IN" sz="1800" u="none" strike="noStrike">
                <a:solidFill>
                  <a:srgbClr val="A0B9CE"/>
                </a:solidFill>
                <a:latin typeface="Noto Sans Symbols"/>
                <a:ea typeface="Noto Sans Symbols"/>
                <a:cs typeface="Noto Sans Symbols"/>
                <a:sym typeface="Noto Sans Symbols"/>
              </a:rPr>
              <a:t>} </a:t>
            </a:r>
            <a:r>
              <a:rPr b="0" i="0" lang="en-IN" sz="1800" u="none" strike="noStrike">
                <a:solidFill>
                  <a:srgbClr val="464653"/>
                </a:solidFill>
                <a:latin typeface="Garamond"/>
                <a:ea typeface="Garamond"/>
                <a:cs typeface="Garamond"/>
                <a:sym typeface="Garamond"/>
              </a:rPr>
              <a:t>Should be able to document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28650" y="273844"/>
            <a:ext cx="7886700" cy="7457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lang="en-IN"/>
              <a:t>Course Project: Real Client. Real Need</a:t>
            </a:r>
            <a:endParaRPr/>
          </a:p>
        </p:txBody>
      </p:sp>
      <p:sp>
        <p:nvSpPr>
          <p:cNvPr id="109" name="Google Shape;109;p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fontScale="85000" lnSpcReduction="10000"/>
          </a:bodyPr>
          <a:lstStyle/>
          <a:p>
            <a:pPr indent="-257167" lvl="0" marL="342892" rtl="0" algn="l">
              <a:lnSpc>
                <a:spcPct val="107000"/>
              </a:lnSpc>
              <a:spcBef>
                <a:spcPts val="750"/>
              </a:spcBef>
              <a:spcAft>
                <a:spcPts val="0"/>
              </a:spcAft>
              <a:buSzPct val="117647"/>
              <a:buChar char="•"/>
            </a:pPr>
            <a:r>
              <a:rPr lang="en-IN" sz="1800">
                <a:latin typeface="Times New Roman"/>
                <a:ea typeface="Times New Roman"/>
                <a:cs typeface="Times New Roman"/>
                <a:sym typeface="Times New Roman"/>
              </a:rPr>
              <a:t>The focal point of the course is a 3.5 month long project executed by a team of 3-5 students. </a:t>
            </a:r>
            <a:endParaRPr/>
          </a:p>
          <a:p>
            <a:pPr indent="-257167" lvl="1" marL="685783" rtl="0" algn="l">
              <a:lnSpc>
                <a:spcPct val="107000"/>
              </a:lnSpc>
              <a:spcBef>
                <a:spcPts val="1175"/>
              </a:spcBef>
              <a:spcAft>
                <a:spcPts val="0"/>
              </a:spcAft>
              <a:buSzPct val="151260"/>
              <a:buChar char="•"/>
            </a:pPr>
            <a:r>
              <a:rPr lang="en-IN" sz="1400">
                <a:latin typeface="Times New Roman"/>
                <a:ea typeface="Times New Roman"/>
                <a:cs typeface="Times New Roman"/>
                <a:sym typeface="Times New Roman"/>
              </a:rPr>
              <a:t>The goal of the project is to introduce and practice the fundamental software development life-cycle activities of planning, tracking, designing, implementing and delivering an actual software product. </a:t>
            </a:r>
            <a:endParaRPr/>
          </a:p>
          <a:p>
            <a:pPr indent="-257167" lvl="1" marL="685783" rtl="0" algn="l">
              <a:lnSpc>
                <a:spcPct val="107000"/>
              </a:lnSpc>
              <a:spcBef>
                <a:spcPts val="1175"/>
              </a:spcBef>
              <a:spcAft>
                <a:spcPts val="0"/>
              </a:spcAft>
              <a:buSzPct val="151260"/>
              <a:buChar char="•"/>
            </a:pPr>
            <a:r>
              <a:rPr lang="en-IN" sz="1400">
                <a:latin typeface="Times New Roman"/>
                <a:ea typeface="Times New Roman"/>
                <a:cs typeface="Times New Roman"/>
                <a:sym typeface="Times New Roman"/>
              </a:rPr>
              <a:t>Teams will be formed by Week 2 and will remain together throughout the semester. The instructor and TAs will choose the teams. An effort will be made to accommodate one team member of your preference.  </a:t>
            </a:r>
            <a:endParaRPr sz="1400">
              <a:latin typeface="Calibri"/>
              <a:ea typeface="Calibri"/>
              <a:cs typeface="Calibri"/>
              <a:sym typeface="Calibri"/>
            </a:endParaRPr>
          </a:p>
          <a:p>
            <a:pPr indent="-257167" lvl="0" marL="342892" rtl="0" algn="l">
              <a:lnSpc>
                <a:spcPct val="107000"/>
              </a:lnSpc>
              <a:spcBef>
                <a:spcPts val="1550"/>
              </a:spcBef>
              <a:spcAft>
                <a:spcPts val="0"/>
              </a:spcAft>
              <a:buSzPct val="117647"/>
              <a:buChar char="•"/>
            </a:pPr>
            <a:r>
              <a:rPr lang="en-IN" sz="1800">
                <a:latin typeface="Times New Roman"/>
                <a:ea typeface="Times New Roman"/>
                <a:cs typeface="Times New Roman"/>
                <a:sym typeface="Times New Roman"/>
              </a:rPr>
              <a:t>For most of the students this might be the first time you are developing a team project.  </a:t>
            </a:r>
            <a:endParaRPr/>
          </a:p>
          <a:p>
            <a:pPr indent="-257167" lvl="1" marL="685783" rtl="0" algn="l">
              <a:lnSpc>
                <a:spcPct val="107000"/>
              </a:lnSpc>
              <a:spcBef>
                <a:spcPts val="1175"/>
              </a:spcBef>
              <a:spcAft>
                <a:spcPts val="0"/>
              </a:spcAft>
              <a:buSzPct val="151260"/>
              <a:buChar char="•"/>
            </a:pPr>
            <a:r>
              <a:rPr lang="en-IN" sz="1400">
                <a:latin typeface="Times New Roman"/>
                <a:ea typeface="Times New Roman"/>
                <a:cs typeface="Times New Roman"/>
                <a:sym typeface="Times New Roman"/>
              </a:rPr>
              <a:t>Working in teams will be challenging in various ways due to the short amount of time teams are able to meet in person. Teams have to decide on their meeting schedules and stick to it till the end of the semester. </a:t>
            </a:r>
            <a:endParaRPr/>
          </a:p>
          <a:p>
            <a:pPr indent="-257167" lvl="1" marL="685783" rtl="0" algn="l">
              <a:lnSpc>
                <a:spcPct val="107000"/>
              </a:lnSpc>
              <a:spcBef>
                <a:spcPts val="1175"/>
              </a:spcBef>
              <a:spcAft>
                <a:spcPts val="0"/>
              </a:spcAft>
              <a:buSzPct val="151260"/>
              <a:buChar char="•"/>
            </a:pPr>
            <a:r>
              <a:rPr lang="en-IN" sz="1400">
                <a:latin typeface="Times New Roman"/>
                <a:ea typeface="Times New Roman"/>
                <a:cs typeface="Times New Roman"/>
                <a:sym typeface="Times New Roman"/>
              </a:rPr>
              <a:t>At times, the instructor may allocate some time during the class session for project teams to meet/work and clarify questions (if any). Hence, it is critical that you are present for all the classes as well as meetings. </a:t>
            </a:r>
            <a:endParaRPr sz="1400">
              <a:latin typeface="Calibri"/>
              <a:ea typeface="Calibri"/>
              <a:cs typeface="Calibri"/>
              <a:sym typeface="Calibri"/>
            </a:endParaRPr>
          </a:p>
          <a:p>
            <a:pPr indent="-142868" lvl="0" marL="342892" rtl="0" algn="l">
              <a:lnSpc>
                <a:spcPct val="90000"/>
              </a:lnSpc>
              <a:spcBef>
                <a:spcPts val="1550"/>
              </a:spcBef>
              <a:spcAft>
                <a:spcPts val="0"/>
              </a:spcAft>
              <a:buClr>
                <a:schemeClr val="dk1"/>
              </a:buClr>
              <a:buSzPct val="7563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628650" y="273844"/>
            <a:ext cx="7886700" cy="74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4000">
                <a:latin typeface="Times"/>
                <a:ea typeface="Times"/>
                <a:cs typeface="Times"/>
                <a:sym typeface="Times"/>
              </a:rPr>
              <a:t>Assignments/Class Activities</a:t>
            </a:r>
            <a:endParaRPr/>
          </a:p>
        </p:txBody>
      </p:sp>
      <p:sp>
        <p:nvSpPr>
          <p:cNvPr id="115" name="Google Shape;115;p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p>
            <a:pPr indent="-257168" lvl="0" marL="342892" rtl="0" algn="l">
              <a:lnSpc>
                <a:spcPct val="107000"/>
              </a:lnSpc>
              <a:spcBef>
                <a:spcPts val="750"/>
              </a:spcBef>
              <a:spcAft>
                <a:spcPts val="0"/>
              </a:spcAft>
              <a:buSzPts val="1800"/>
              <a:buChar char="•"/>
            </a:pPr>
            <a:r>
              <a:rPr lang="en-IN" sz="1800">
                <a:latin typeface="Times New Roman"/>
                <a:ea typeface="Times New Roman"/>
                <a:cs typeface="Times New Roman"/>
                <a:sym typeface="Times New Roman"/>
              </a:rPr>
              <a:t>Impromptu in-class activities and take home assignments will be given throughout the semester to reinforce the material (not) taught in class. </a:t>
            </a:r>
            <a:endParaRPr/>
          </a:p>
          <a:p>
            <a:pPr indent="-142868" lvl="0" marL="342892" rtl="0" algn="l">
              <a:lnSpc>
                <a:spcPct val="107000"/>
              </a:lnSpc>
              <a:spcBef>
                <a:spcPts val="1550"/>
              </a:spcBef>
              <a:spcAft>
                <a:spcPts val="0"/>
              </a:spcAft>
              <a:buSzPts val="1800"/>
              <a:buNone/>
            </a:pPr>
            <a:r>
              <a:t/>
            </a:r>
            <a:endParaRPr sz="1800">
              <a:latin typeface="Times New Roman"/>
              <a:ea typeface="Times New Roman"/>
              <a:cs typeface="Times New Roman"/>
              <a:sym typeface="Times New Roman"/>
            </a:endParaRPr>
          </a:p>
          <a:p>
            <a:pPr indent="-257168" lvl="0" marL="342892" rtl="0" algn="l">
              <a:lnSpc>
                <a:spcPct val="107000"/>
              </a:lnSpc>
              <a:spcBef>
                <a:spcPts val="1550"/>
              </a:spcBef>
              <a:spcAft>
                <a:spcPts val="0"/>
              </a:spcAft>
              <a:buSzPts val="1800"/>
              <a:buChar char="•"/>
            </a:pPr>
            <a:r>
              <a:rPr lang="en-IN" sz="1800">
                <a:latin typeface="Times New Roman"/>
                <a:ea typeface="Times New Roman"/>
                <a:cs typeface="Times New Roman"/>
                <a:sym typeface="Times New Roman"/>
              </a:rPr>
              <a:t>Some of these assignments/activities might be individual and some others might be team based.  </a:t>
            </a:r>
            <a:endParaRPr/>
          </a:p>
          <a:p>
            <a:pPr indent="-142868" lvl="0" marL="342892" rtl="0" algn="l">
              <a:lnSpc>
                <a:spcPct val="107000"/>
              </a:lnSpc>
              <a:spcBef>
                <a:spcPts val="1550"/>
              </a:spcBef>
              <a:spcAft>
                <a:spcPts val="0"/>
              </a:spcAft>
              <a:buSzPts val="1800"/>
              <a:buNone/>
            </a:pPr>
            <a:r>
              <a:t/>
            </a:r>
            <a:endParaRPr sz="1800">
              <a:latin typeface="Times New Roman"/>
              <a:ea typeface="Times New Roman"/>
              <a:cs typeface="Times New Roman"/>
              <a:sym typeface="Times New Roman"/>
            </a:endParaRPr>
          </a:p>
          <a:p>
            <a:pPr indent="-257168" lvl="0" marL="342892" rtl="0" algn="l">
              <a:lnSpc>
                <a:spcPct val="107000"/>
              </a:lnSpc>
              <a:spcBef>
                <a:spcPts val="1550"/>
              </a:spcBef>
              <a:spcAft>
                <a:spcPts val="0"/>
              </a:spcAft>
              <a:buSzPts val="1800"/>
              <a:buChar char="•"/>
            </a:pPr>
            <a:r>
              <a:rPr lang="en-IN" sz="1800">
                <a:latin typeface="Times New Roman"/>
                <a:ea typeface="Times New Roman"/>
                <a:cs typeface="Times New Roman"/>
                <a:sym typeface="Times New Roman"/>
              </a:rPr>
              <a:t>Please note there will be no makeup activities.</a:t>
            </a:r>
            <a:endParaRPr sz="1800">
              <a:latin typeface="Calibri"/>
              <a:ea typeface="Calibri"/>
              <a:cs typeface="Calibri"/>
              <a:sym typeface="Calibri"/>
            </a:endParaRPr>
          </a:p>
          <a:p>
            <a:pPr indent="-142868" lvl="0" marL="342892" rtl="0" algn="l">
              <a:lnSpc>
                <a:spcPct val="90000"/>
              </a:lnSpc>
              <a:spcBef>
                <a:spcPts val="1550"/>
              </a:spcBef>
              <a:spcAft>
                <a:spcPts val="0"/>
              </a:spcAft>
              <a:buClr>
                <a:schemeClr val="dk1"/>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628650" y="273844"/>
            <a:ext cx="7886700" cy="745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N"/>
              <a:t>Course flow (sprints)</a:t>
            </a:r>
            <a:endParaRPr/>
          </a:p>
        </p:txBody>
      </p:sp>
      <p:grpSp>
        <p:nvGrpSpPr>
          <p:cNvPr id="121" name="Google Shape;121;p6"/>
          <p:cNvGrpSpPr/>
          <p:nvPr/>
        </p:nvGrpSpPr>
        <p:grpSpPr>
          <a:xfrm>
            <a:off x="752541" y="1233832"/>
            <a:ext cx="5897293" cy="3383693"/>
            <a:chOff x="123891" y="1719"/>
            <a:chExt cx="5897293" cy="3383693"/>
          </a:xfrm>
        </p:grpSpPr>
        <p:sp>
          <p:nvSpPr>
            <p:cNvPr id="122" name="Google Shape;122;p6"/>
            <p:cNvSpPr/>
            <p:nvPr/>
          </p:nvSpPr>
          <p:spPr>
            <a:xfrm rot="5400000">
              <a:off x="-148643" y="771798"/>
              <a:ext cx="1199022"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123891" y="1719"/>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txBox="1"/>
            <p:nvPr/>
          </p:nvSpPr>
          <p:spPr>
            <a:xfrm>
              <a:off x="152207" y="30035"/>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0: Prep</a:t>
              </a:r>
              <a:endParaRPr/>
            </a:p>
          </p:txBody>
        </p:sp>
        <p:sp>
          <p:nvSpPr>
            <p:cNvPr id="125" name="Google Shape;125;p6"/>
            <p:cNvSpPr/>
            <p:nvPr/>
          </p:nvSpPr>
          <p:spPr>
            <a:xfrm rot="5400000">
              <a:off x="-148643" y="1980260"/>
              <a:ext cx="1199022"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123891" y="1210181"/>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txBox="1"/>
            <p:nvPr/>
          </p:nvSpPr>
          <p:spPr>
            <a:xfrm>
              <a:off x="152207" y="1238497"/>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1: Scoping</a:t>
              </a:r>
              <a:endParaRPr/>
            </a:p>
          </p:txBody>
        </p:sp>
        <p:sp>
          <p:nvSpPr>
            <p:cNvPr id="128" name="Google Shape;128;p6"/>
            <p:cNvSpPr/>
            <p:nvPr/>
          </p:nvSpPr>
          <p:spPr>
            <a:xfrm>
              <a:off x="455587" y="2584491"/>
              <a:ext cx="2133566"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123891" y="2418643"/>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txBox="1"/>
            <p:nvPr/>
          </p:nvSpPr>
          <p:spPr>
            <a:xfrm>
              <a:off x="152207" y="2446959"/>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2: Requirements</a:t>
              </a:r>
              <a:endParaRPr/>
            </a:p>
          </p:txBody>
        </p:sp>
        <p:sp>
          <p:nvSpPr>
            <p:cNvPr id="131" name="Google Shape;131;p6"/>
            <p:cNvSpPr/>
            <p:nvPr/>
          </p:nvSpPr>
          <p:spPr>
            <a:xfrm rot="-5400000">
              <a:off x="1994362" y="1980260"/>
              <a:ext cx="1199022"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266897" y="2418643"/>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txBox="1"/>
            <p:nvPr/>
          </p:nvSpPr>
          <p:spPr>
            <a:xfrm>
              <a:off x="2295213" y="2446959"/>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3: High Level Design</a:t>
              </a:r>
              <a:endParaRPr/>
            </a:p>
          </p:txBody>
        </p:sp>
        <p:sp>
          <p:nvSpPr>
            <p:cNvPr id="134" name="Google Shape;134;p6"/>
            <p:cNvSpPr/>
            <p:nvPr/>
          </p:nvSpPr>
          <p:spPr>
            <a:xfrm rot="-5400000">
              <a:off x="1994362" y="771798"/>
              <a:ext cx="1199022"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2266897" y="1210181"/>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txBox="1"/>
            <p:nvPr/>
          </p:nvSpPr>
          <p:spPr>
            <a:xfrm>
              <a:off x="2295213" y="1238497"/>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4: Scheduling &amp; Testing</a:t>
              </a:r>
              <a:endParaRPr/>
            </a:p>
          </p:txBody>
        </p:sp>
        <p:sp>
          <p:nvSpPr>
            <p:cNvPr id="137" name="Google Shape;137;p6"/>
            <p:cNvSpPr/>
            <p:nvPr/>
          </p:nvSpPr>
          <p:spPr>
            <a:xfrm>
              <a:off x="2598593" y="167567"/>
              <a:ext cx="2133566"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2266897" y="1719"/>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txBox="1"/>
            <p:nvPr/>
          </p:nvSpPr>
          <p:spPr>
            <a:xfrm>
              <a:off x="2295213" y="30035"/>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5: Detailed Design</a:t>
              </a:r>
              <a:endParaRPr/>
            </a:p>
          </p:txBody>
        </p:sp>
        <p:sp>
          <p:nvSpPr>
            <p:cNvPr id="140" name="Google Shape;140;p6"/>
            <p:cNvSpPr/>
            <p:nvPr/>
          </p:nvSpPr>
          <p:spPr>
            <a:xfrm rot="5400000">
              <a:off x="4137367" y="771798"/>
              <a:ext cx="1199022"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4409902" y="1719"/>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txBox="1"/>
            <p:nvPr/>
          </p:nvSpPr>
          <p:spPr>
            <a:xfrm>
              <a:off x="4438218" y="30035"/>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6: Patterns</a:t>
              </a:r>
              <a:endParaRPr/>
            </a:p>
          </p:txBody>
        </p:sp>
        <p:sp>
          <p:nvSpPr>
            <p:cNvPr id="143" name="Google Shape;143;p6"/>
            <p:cNvSpPr/>
            <p:nvPr/>
          </p:nvSpPr>
          <p:spPr>
            <a:xfrm rot="5400000">
              <a:off x="4137367" y="1980260"/>
              <a:ext cx="1199022" cy="145015"/>
            </a:xfrm>
            <a:prstGeom prst="rect">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4409902" y="1210181"/>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txBox="1"/>
            <p:nvPr/>
          </p:nvSpPr>
          <p:spPr>
            <a:xfrm>
              <a:off x="4438218" y="1238497"/>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7: Anti Patterns</a:t>
              </a:r>
              <a:endParaRPr/>
            </a:p>
          </p:txBody>
        </p:sp>
        <p:sp>
          <p:nvSpPr>
            <p:cNvPr id="146" name="Google Shape;146;p6"/>
            <p:cNvSpPr/>
            <p:nvPr/>
          </p:nvSpPr>
          <p:spPr>
            <a:xfrm>
              <a:off x="4409902" y="2418643"/>
              <a:ext cx="1611282" cy="966769"/>
            </a:xfrm>
            <a:prstGeom prst="roundRect">
              <a:avLst>
                <a:gd fmla="val 10000" name="adj"/>
              </a:avLst>
            </a:prstGeom>
            <a:solidFill>
              <a:schemeClr val="lt1"/>
            </a:solidFill>
            <a:ln cap="flat" cmpd="sng" w="25400">
              <a:solidFill>
                <a:srgbClr val="9595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txBox="1"/>
            <p:nvPr/>
          </p:nvSpPr>
          <p:spPr>
            <a:xfrm>
              <a:off x="4438218" y="2446959"/>
              <a:ext cx="1554650" cy="9101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IN" sz="1700" u="none" cap="none" strike="noStrike">
                  <a:solidFill>
                    <a:schemeClr val="lt1"/>
                  </a:solidFill>
                  <a:latin typeface="Arial"/>
                  <a:ea typeface="Arial"/>
                  <a:cs typeface="Arial"/>
                  <a:sym typeface="Arial"/>
                </a:rPr>
                <a:t>Sprint 8: Finale</a:t>
              </a:r>
              <a:endParaRPr/>
            </a:p>
          </p:txBody>
        </p:sp>
      </p:grpSp>
      <p:sp>
        <p:nvSpPr>
          <p:cNvPr id="148" name="Google Shape;148;p6"/>
          <p:cNvSpPr txBox="1"/>
          <p:nvPr/>
        </p:nvSpPr>
        <p:spPr>
          <a:xfrm>
            <a:off x="7060758" y="1586852"/>
            <a:ext cx="1836751"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Lecture topics will follow this flow</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As the projects tracks these sprints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Submissions due along the way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Guest lectures from startups and Industry leaders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0"/>
              <a:buNone/>
            </a:pPr>
            <a:r>
              <a:rPr lang="en-IN"/>
              <a:t>Course Timeline</a:t>
            </a:r>
            <a:endParaRPr/>
          </a:p>
        </p:txBody>
      </p:sp>
      <p:graphicFrame>
        <p:nvGraphicFramePr>
          <p:cNvPr id="154" name="Google Shape;154;p7"/>
          <p:cNvGraphicFramePr/>
          <p:nvPr/>
        </p:nvGraphicFramePr>
        <p:xfrm>
          <a:off x="637562" y="1073792"/>
          <a:ext cx="3000000" cy="3000000"/>
        </p:xfrm>
        <a:graphic>
          <a:graphicData uri="http://schemas.openxmlformats.org/drawingml/2006/table">
            <a:tbl>
              <a:tblPr>
                <a:noFill/>
                <a:tableStyleId>{6C421722-2A4F-45AD-AA27-E600DF27A086}</a:tableStyleId>
              </a:tblPr>
              <a:tblGrid>
                <a:gridCol w="545825"/>
                <a:gridCol w="671225"/>
                <a:gridCol w="1062150"/>
                <a:gridCol w="2352950"/>
                <a:gridCol w="1187525"/>
                <a:gridCol w="1187525"/>
                <a:gridCol w="1187525"/>
              </a:tblGrid>
              <a:tr h="123125">
                <a:tc>
                  <a:txBody>
                    <a:bodyPr/>
                    <a:lstStyle/>
                    <a:p>
                      <a:pPr indent="0" lvl="0" marL="0" marR="0" rtl="0" algn="l">
                        <a:lnSpc>
                          <a:spcPct val="100000"/>
                        </a:lnSpc>
                        <a:spcBef>
                          <a:spcPts val="0"/>
                        </a:spcBef>
                        <a:spcAft>
                          <a:spcPts val="0"/>
                        </a:spcAft>
                        <a:buNone/>
                      </a:pPr>
                      <a:r>
                        <a:rPr b="1" lang="en-IN" sz="1000" u="sng" cap="none" strike="noStrike"/>
                        <a:t>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n-IN" sz="1000" u="sng" cap="none" strike="noStrike"/>
                        <a:t>Week of..</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n-IN" sz="1000" u="sng" cap="none" strike="noStrike"/>
                        <a:t>Week Topics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n-IN" sz="1000" u="sng" cap="none" strike="noStrike"/>
                        <a:t>Lectures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n-IN" sz="1000" u="sng" cap="none" strike="noStrike"/>
                        <a:t>Project Activity</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n-IN" sz="1000" u="sng" cap="none" strike="noStrike"/>
                        <a:t>Project Documents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n-IN" sz="1000" u="sng" cap="none" strike="noStrike"/>
                        <a:t>Assignment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r>
              <a:tr h="223450">
                <a:tc>
                  <a:txBody>
                    <a:bodyPr/>
                    <a:lstStyle/>
                    <a:p>
                      <a:pPr indent="0" lvl="0" marL="0" marR="0" rtl="0" algn="l">
                        <a:lnSpc>
                          <a:spcPct val="100000"/>
                        </a:lnSpc>
                        <a:spcBef>
                          <a:spcPts val="0"/>
                        </a:spcBef>
                        <a:spcAft>
                          <a:spcPts val="0"/>
                        </a:spcAft>
                        <a:buNone/>
                      </a:pPr>
                      <a:r>
                        <a:rPr b="1" lang="en-IN" sz="800" u="none" cap="none" strike="noStrike"/>
                        <a:t>PREP/</a:t>
                      </a:r>
                      <a:br>
                        <a:rPr b="1" lang="en-IN" sz="800" u="none" cap="none" strike="noStrike"/>
                      </a:br>
                      <a:r>
                        <a:rPr b="1" lang="en-IN" sz="800" u="none" cap="none" strike="noStrike"/>
                        <a:t>Sprint 0</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3rd Jan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Introduction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W1-Course-Intro</a:t>
                      </a:r>
                      <a:br>
                        <a:rPr lang="en-IN" sz="800" u="none" cap="none" strike="noStrike"/>
                      </a:br>
                      <a:r>
                        <a:rPr lang="en-IN" sz="800" u="none" cap="none" strike="noStrike"/>
                        <a:t>W1-SE-Intro-SDLC</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Teams and projects allocated</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Assignment 1 released</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10th Jan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Projects Discussion</a:t>
                      </a:r>
                      <a:endParaRPr/>
                    </a:p>
                  </a:txBody>
                  <a:tcPr marT="9425" marB="9425" marR="14150" marL="141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First meet with client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800" u="none" cap="none" strike="noStrike"/>
                        <a:t>Cocncept v1</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450">
                <a:tc>
                  <a:txBody>
                    <a:bodyPr/>
                    <a:lstStyle/>
                    <a:p>
                      <a:pPr indent="0" lvl="0" marL="0" marR="0" rtl="0" algn="l">
                        <a:lnSpc>
                          <a:spcPct val="100000"/>
                        </a:lnSpc>
                        <a:spcBef>
                          <a:spcPts val="0"/>
                        </a:spcBef>
                        <a:spcAft>
                          <a:spcPts val="0"/>
                        </a:spcAft>
                        <a:buNone/>
                      </a:pPr>
                      <a:r>
                        <a:rPr b="1" lang="en-IN" sz="800" u="none" cap="none" strike="noStrike"/>
                        <a:t>Sprint 1</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13th Jan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Scoping</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W2b-Requirements-Analysis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Plan/Design Sprint + Dev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Project Concept v2, SRS v1</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223450">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20th Jan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W2-Process-Models</a:t>
                      </a:r>
                      <a:br>
                        <a:rPr lang="en-IN" sz="800" u="none" cap="none" strike="noStrike"/>
                      </a:b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Assignment 1 deadline</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123125">
                <a:tc>
                  <a:txBody>
                    <a:bodyPr/>
                    <a:lstStyle/>
                    <a:p>
                      <a:pPr indent="0" lvl="0" marL="0" marR="0" rtl="0" algn="l">
                        <a:lnSpc>
                          <a:spcPct val="100000"/>
                        </a:lnSpc>
                        <a:spcBef>
                          <a:spcPts val="0"/>
                        </a:spcBef>
                        <a:spcAft>
                          <a:spcPts val="0"/>
                        </a:spcAft>
                        <a:buNone/>
                      </a:pPr>
                      <a:r>
                        <a:rPr b="1" lang="en-IN" sz="800" u="none" cap="none" strike="noStrike"/>
                        <a:t>Sprint 2</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27th Jan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Requirements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W3-W4-Requirements-Specifications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Dev + Test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SRS v2</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Assignment 2 released</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223450">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31st Jan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2nd Feb/ QUIZ WEEK</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Project Plan, Sprint Backlog</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323775">
                <a:tc>
                  <a:txBody>
                    <a:bodyPr/>
                    <a:lstStyle/>
                    <a:p>
                      <a:pPr indent="0" lvl="0" marL="0" marR="0" rtl="0" algn="l">
                        <a:lnSpc>
                          <a:spcPct val="100000"/>
                        </a:lnSpc>
                        <a:spcBef>
                          <a:spcPts val="0"/>
                        </a:spcBef>
                        <a:spcAft>
                          <a:spcPts val="0"/>
                        </a:spcAft>
                        <a:buNone/>
                      </a:pPr>
                      <a:r>
                        <a:rPr b="1" lang="en-IN" sz="800" u="none" cap="none" strike="noStrike"/>
                        <a:t>Sprint 3</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3rd Feb</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High Level Design/ Plan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W5-Requirements-Modelling-UML</a:t>
                      </a:r>
                      <a:br>
                        <a:rPr lang="en-IN" sz="800" u="none" cap="none" strike="noStrike"/>
                      </a:br>
                      <a:r>
                        <a:rPr lang="en-IN" sz="800" u="none" cap="none" strike="noStrike"/>
                        <a:t>W6-UseCases</a:t>
                      </a:r>
                      <a:br>
                        <a:rPr lang="en-IN" sz="800" u="none" cap="none" strike="noStrike"/>
                      </a:br>
                      <a:r>
                        <a:rPr lang="en-IN" sz="800" u="none" cap="none" strike="noStrike"/>
                        <a:t>(Sequence Diagram)</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Dev + Test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Design Doc, SRS v3(final, /w usecases)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10th Feb</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14 Feb/ FELICITY </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Backlog v2</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Assignment 2 deadline</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223450">
                <a:tc>
                  <a:txBody>
                    <a:bodyPr/>
                    <a:lstStyle/>
                    <a:p>
                      <a:pPr indent="0" lvl="0" marL="0" marR="0" rtl="0" algn="l">
                        <a:lnSpc>
                          <a:spcPct val="100000"/>
                        </a:lnSpc>
                        <a:spcBef>
                          <a:spcPts val="0"/>
                        </a:spcBef>
                        <a:spcAft>
                          <a:spcPts val="0"/>
                        </a:spcAft>
                        <a:buNone/>
                      </a:pPr>
                      <a:r>
                        <a:rPr b="1" lang="en-IN" sz="800" u="none" cap="none" strike="noStrike"/>
                        <a:t>Sprint 4</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17th Feb</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Scheduling/Testing</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W6c-Estimation</a:t>
                      </a:r>
                      <a:br>
                        <a:rPr lang="en-IN" sz="800" u="none" cap="none" strike="noStrike"/>
                      </a:br>
                      <a:r>
                        <a:rPr lang="en-IN" sz="800" u="none" cap="none" strike="noStrike"/>
                        <a:t>W6d-Scheduling-and-Tracking</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Test + Release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Test Plan Tracker v1, Design Doc v2</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Assignment 3 released</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24th Feb</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W7-Testing</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R1 Mar 1-3/ Freeze</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3rd Mar</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5th Mar/ MIDS WEEK</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223450">
                <a:tc>
                  <a:txBody>
                    <a:bodyPr/>
                    <a:lstStyle/>
                    <a:p>
                      <a:pPr indent="0" lvl="0" marL="0" marR="0" rtl="0" algn="l">
                        <a:lnSpc>
                          <a:spcPct val="100000"/>
                        </a:lnSpc>
                        <a:spcBef>
                          <a:spcPts val="0"/>
                        </a:spcBef>
                        <a:spcAft>
                          <a:spcPts val="0"/>
                        </a:spcAft>
                        <a:buNone/>
                      </a:pPr>
                      <a:r>
                        <a:rPr b="1" lang="en-IN" sz="800" u="none" cap="none" strike="noStrike"/>
                        <a:t>Sprint 5</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10th Mar</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Design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W8a-Software-Development-for-Startups</a:t>
                      </a:r>
                      <a:br>
                        <a:rPr lang="en-IN" sz="800" u="none" cap="none" strike="noStrike"/>
                      </a:br>
                      <a:r>
                        <a:rPr lang="en-IN" sz="800" u="none" cap="none" strike="noStrike"/>
                        <a:t>W8-W9-Design-Intro</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Dev + Test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Test Plan Tracker v1</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Term Paper released</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17th Mar</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W10-UIdesign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Assignment 3 deadline</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28th Mar</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30 mar/ QUIZ WEEK</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Assignment 4 released</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123125">
                <a:tc>
                  <a:txBody>
                    <a:bodyPr/>
                    <a:lstStyle/>
                    <a:p>
                      <a:pPr indent="0" lvl="0" marL="0" marR="0" rtl="0" algn="l">
                        <a:lnSpc>
                          <a:spcPct val="100000"/>
                        </a:lnSpc>
                        <a:spcBef>
                          <a:spcPts val="0"/>
                        </a:spcBef>
                        <a:spcAft>
                          <a:spcPts val="0"/>
                        </a:spcAft>
                        <a:buNone/>
                      </a:pPr>
                      <a:r>
                        <a:rPr b="1" lang="en-IN" sz="800" u="none" cap="none" strike="noStrike"/>
                        <a:t>Sprint 6</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31st Mar</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Patterns</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W11-Pattern-Oriented-Design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Dev + Test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rPr lang="en-IN" sz="800" u="none" cap="none" strike="noStrike"/>
                        <a:t>7th April</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r>
              <a:tr h="123125">
                <a:tc>
                  <a:txBody>
                    <a:bodyPr/>
                    <a:lstStyle/>
                    <a:p>
                      <a:pPr indent="0" lvl="0" marL="0" marR="0" rtl="0" algn="l">
                        <a:lnSpc>
                          <a:spcPct val="100000"/>
                        </a:lnSpc>
                        <a:spcBef>
                          <a:spcPts val="0"/>
                        </a:spcBef>
                        <a:spcAft>
                          <a:spcPts val="0"/>
                        </a:spcAft>
                        <a:buNone/>
                      </a:pPr>
                      <a:r>
                        <a:rPr b="1" lang="en-IN" sz="800" u="none" cap="none" strike="noStrike"/>
                        <a:t>Sprint 7</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14th April</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Final Release Sprint</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Assignment 4 deadline</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123125">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21st April</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a:txBody>
                    <a:bodyPr/>
                    <a:lstStyle/>
                    <a:p>
                      <a:pPr indent="0" lvl="0" marL="0" marR="0" rtl="0" algn="l">
                        <a:lnSpc>
                          <a:spcPct val="100000"/>
                        </a:lnSpc>
                        <a:spcBef>
                          <a:spcPts val="0"/>
                        </a:spcBef>
                        <a:spcAft>
                          <a:spcPts val="0"/>
                        </a:spcAft>
                        <a:buNone/>
                      </a:pPr>
                      <a:r>
                        <a:rPr lang="en-IN" sz="800" u="none" cap="none" strike="noStrike"/>
                        <a:t>Term Paper submission</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r>
              <a:tr h="123125">
                <a:tc>
                  <a:txBody>
                    <a:bodyPr/>
                    <a:lstStyle/>
                    <a:p>
                      <a:pPr indent="0" lvl="0" marL="0" marR="0" rtl="0" algn="l">
                        <a:lnSpc>
                          <a:spcPct val="100000"/>
                        </a:lnSpc>
                        <a:spcBef>
                          <a:spcPts val="0"/>
                        </a:spcBef>
                        <a:spcAft>
                          <a:spcPts val="0"/>
                        </a:spcAft>
                        <a:buNone/>
                      </a:pPr>
                      <a:r>
                        <a:rPr b="1" lang="en-IN" sz="800" u="none" cap="none" strike="noStrike"/>
                        <a:t>R2</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None/>
                      </a:pPr>
                      <a:r>
                        <a:rPr b="1" lang="en-IN" sz="800" u="none" cap="none" strike="noStrike"/>
                        <a:t>25-27 April</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None/>
                      </a:pPr>
                      <a:r>
                        <a:t/>
                      </a:r>
                      <a:endParaRPr b="1"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None/>
                      </a:pPr>
                      <a:r>
                        <a:rPr b="1" lang="en-IN" sz="800" u="none" cap="none" strike="noStrike"/>
                        <a:t>R2 Code Freeze</a:t>
                      </a:r>
                      <a:endParaRPr/>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None/>
                      </a:pPr>
                      <a:r>
                        <a:t/>
                      </a:r>
                      <a:endParaRPr sz="800" u="none" cap="none" strike="noStrike"/>
                    </a:p>
                  </a:txBody>
                  <a:tcPr marT="9425" marB="9425" marR="14150" marL="14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8"/>
          <p:cNvSpPr txBox="1"/>
          <p:nvPr>
            <p:ph type="title"/>
          </p:nvPr>
        </p:nvSpPr>
        <p:spPr>
          <a:xfrm>
            <a:off x="311700" y="18490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0"/>
              <a:buNone/>
            </a:pPr>
            <a:r>
              <a:rPr lang="en-IN"/>
              <a:t>Grading Scheme (2020)</a:t>
            </a:r>
            <a:endParaRPr/>
          </a:p>
        </p:txBody>
      </p:sp>
      <p:graphicFrame>
        <p:nvGraphicFramePr>
          <p:cNvPr id="160" name="Google Shape;160;p8"/>
          <p:cNvGraphicFramePr/>
          <p:nvPr/>
        </p:nvGraphicFramePr>
        <p:xfrm>
          <a:off x="844012" y="1079133"/>
          <a:ext cx="3000000" cy="3000000"/>
        </p:xfrm>
        <a:graphic>
          <a:graphicData uri="http://schemas.openxmlformats.org/drawingml/2006/table">
            <a:tbl>
              <a:tblPr>
                <a:noFill/>
                <a:tableStyleId>{E3778060-BE73-408A-A4BC-FEDDA0AF7601}</a:tableStyleId>
              </a:tblPr>
              <a:tblGrid>
                <a:gridCol w="5029850"/>
                <a:gridCol w="2209150"/>
              </a:tblGrid>
              <a:tr h="266750">
                <a:tc>
                  <a:txBody>
                    <a:bodyPr/>
                    <a:lstStyle/>
                    <a:p>
                      <a:pPr indent="0" lvl="0" marL="0" marR="0" rtl="0" algn="ctr">
                        <a:lnSpc>
                          <a:spcPct val="100000"/>
                        </a:lnSpc>
                        <a:spcBef>
                          <a:spcPts val="0"/>
                        </a:spcBef>
                        <a:spcAft>
                          <a:spcPts val="0"/>
                        </a:spcAft>
                        <a:buClr>
                          <a:srgbClr val="000000"/>
                        </a:buClr>
                        <a:buSzPts val="1050"/>
                        <a:buFont typeface="Arial"/>
                        <a:buNone/>
                      </a:pPr>
                      <a:r>
                        <a:rPr b="1" lang="en-IN" sz="1050" u="none" cap="none" strike="noStrike"/>
                        <a:t>Component</a:t>
                      </a:r>
                      <a:endParaRPr b="1" sz="105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b="1" lang="en-IN" sz="1050" u="none" cap="none" strike="noStrike"/>
                        <a:t>Weightage</a:t>
                      </a:r>
                      <a:endParaRPr b="1" sz="1050" u="none" cap="none" strike="noStrike"/>
                    </a:p>
                  </a:txBody>
                  <a:tcPr marT="91425" marB="91425" marR="91425" marL="91425">
                    <a:lnB cap="flat" cmpd="sng" w="9525">
                      <a:solidFill>
                        <a:srgbClr val="9E9E9E"/>
                      </a:solidFill>
                      <a:prstDash val="solid"/>
                      <a:round/>
                      <a:headEnd len="sm" w="sm" type="none"/>
                      <a:tailEnd len="sm" w="sm" type="none"/>
                    </a:lnB>
                  </a:tcPr>
                </a:tc>
              </a:tr>
              <a:tr h="266750">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Project</a:t>
                      </a:r>
                      <a:endParaRPr sz="105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40%</a:t>
                      </a:r>
                      <a:endParaRPr sz="105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6750">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Client feedback (nps score mid term 1%, at end 3%)</a:t>
                      </a:r>
                      <a:endParaRPr sz="105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4%</a:t>
                      </a:r>
                      <a:endParaRPr sz="105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6750">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Assignments</a:t>
                      </a:r>
                      <a:endParaRPr sz="105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a:t>20</a:t>
                      </a:r>
                      <a:r>
                        <a:rPr lang="en-IN" sz="1050" u="none" cap="none" strike="noStrike"/>
                        <a:t>%</a:t>
                      </a:r>
                      <a:endParaRPr sz="105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6750">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Quizzes (one mid sem quiz)</a:t>
                      </a:r>
                      <a:endParaRPr sz="105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12%</a:t>
                      </a:r>
                      <a:endParaRPr sz="1050" u="none" cap="none" strike="noStrike"/>
                    </a:p>
                  </a:txBody>
                  <a:tcPr marT="91425" marB="91425" marR="91425" marL="91425">
                    <a:lnT cap="flat" cmpd="sng" w="9525">
                      <a:solidFill>
                        <a:srgbClr val="9E9E9E"/>
                      </a:solidFill>
                      <a:prstDash val="solid"/>
                      <a:round/>
                      <a:headEnd len="sm" w="sm" type="none"/>
                      <a:tailEnd len="sm" w="sm" type="none"/>
                    </a:lnT>
                  </a:tcPr>
                </a:tc>
              </a:tr>
              <a:tr h="336075">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Class Submissions </a:t>
                      </a:r>
                      <a:endParaRPr/>
                    </a:p>
                    <a:p>
                      <a:pPr indent="0" lvl="0" marL="0" marR="0" rtl="0" algn="ctr">
                        <a:lnSpc>
                          <a:spcPct val="100000"/>
                        </a:lnSpc>
                        <a:spcBef>
                          <a:spcPts val="0"/>
                        </a:spcBef>
                        <a:spcAft>
                          <a:spcPts val="0"/>
                        </a:spcAft>
                        <a:buClr>
                          <a:srgbClr val="000000"/>
                        </a:buClr>
                        <a:buSzPts val="900"/>
                        <a:buFont typeface="Arial"/>
                        <a:buNone/>
                      </a:pPr>
                      <a:r>
                        <a:rPr lang="en-IN" sz="900" u="none" cap="none" strike="noStrike"/>
                        <a:t>(3 questions will be given during class. 10 each, 12 weeks. total 120. We will take best 10)</a:t>
                      </a:r>
                      <a:endParaRPr sz="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12%</a:t>
                      </a:r>
                      <a:endParaRPr sz="1050" u="none" cap="none" strike="noStrike"/>
                    </a:p>
                  </a:txBody>
                  <a:tcPr marT="91425" marB="91425" marR="91425" marL="91425"/>
                </a:tc>
              </a:tr>
              <a:tr h="266750">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Activities</a:t>
                      </a:r>
                      <a:endParaRPr sz="105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0%</a:t>
                      </a:r>
                      <a:endParaRPr sz="1050" u="none" cap="none" strike="noStrike"/>
                    </a:p>
                  </a:txBody>
                  <a:tcPr marT="91425" marB="91425" marR="91425" marL="91425"/>
                </a:tc>
              </a:tr>
              <a:tr h="266750">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End Research Paper</a:t>
                      </a:r>
                      <a:endParaRPr sz="105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1%</a:t>
                      </a:r>
                      <a:endParaRPr sz="1050" u="none" cap="none" strike="noStrike"/>
                    </a:p>
                  </a:txBody>
                  <a:tcPr marT="91425" marB="91425" marR="91425" marL="91425"/>
                </a:tc>
              </a:tr>
              <a:tr h="266750">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50"/>
                        <a:buFont typeface="Arial"/>
                        <a:buNone/>
                      </a:pPr>
                      <a:r>
                        <a:rPr lang="en-IN" sz="1050" u="none" cap="none" strike="noStrike"/>
                        <a:t>100% total</a:t>
                      </a:r>
                      <a:endParaRPr sz="1050" u="none" cap="none" strike="noStrike"/>
                    </a:p>
                  </a:txBody>
                  <a:tcPr marT="91425" marB="91425" marR="91425" marL="91425"/>
                </a:tc>
              </a:tr>
            </a:tbl>
          </a:graphicData>
        </a:graphic>
      </p:graphicFrame>
      <p:sp>
        <p:nvSpPr>
          <p:cNvPr id="161" name="Google Shape;161;p8"/>
          <p:cNvSpPr txBox="1"/>
          <p:nvPr/>
        </p:nvSpPr>
        <p:spPr>
          <a:xfrm>
            <a:off x="1301081" y="4696986"/>
            <a:ext cx="5905632"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050" u="none" cap="none" strike="noStrike">
                <a:solidFill>
                  <a:srgbClr val="000000"/>
                </a:solidFill>
                <a:latin typeface="Arial"/>
                <a:ea typeface="Arial"/>
                <a:cs typeface="Arial"/>
                <a:sym typeface="Arial"/>
              </a:rPr>
              <a:t>Key submissions, 25% penalty for </a:t>
            </a:r>
            <a:r>
              <a:rPr b="0" i="0" lang="en-IN" sz="1050" u="sng" cap="none" strike="noStrike">
                <a:solidFill>
                  <a:srgbClr val="000000"/>
                </a:solidFill>
                <a:latin typeface="Arial"/>
                <a:ea typeface="Arial"/>
                <a:cs typeface="Arial"/>
                <a:sym typeface="Arial"/>
              </a:rPr>
              <a:t>pre-announced</a:t>
            </a:r>
            <a:r>
              <a:rPr b="0" i="0" lang="en-IN" sz="1050" u="none" cap="none" strike="noStrike">
                <a:solidFill>
                  <a:srgbClr val="000000"/>
                </a:solidFill>
                <a:latin typeface="Arial"/>
                <a:ea typeface="Arial"/>
                <a:cs typeface="Arial"/>
                <a:sym typeface="Arial"/>
              </a:rPr>
              <a:t> late submission date (typical 1 more day)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311701" y="445025"/>
            <a:ext cx="8520525"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0"/>
              <a:buNone/>
            </a:pPr>
            <a:r>
              <a:rPr lang="en-IN"/>
              <a:t>Project Details</a:t>
            </a:r>
            <a:endParaRPr/>
          </a:p>
        </p:txBody>
      </p:sp>
      <p:sp>
        <p:nvSpPr>
          <p:cNvPr id="167" name="Google Shape;167;p9"/>
          <p:cNvSpPr txBox="1"/>
          <p:nvPr>
            <p:ph idx="1" type="body"/>
          </p:nvPr>
        </p:nvSpPr>
        <p:spPr>
          <a:xfrm>
            <a:off x="311701" y="1266326"/>
            <a:ext cx="8520525" cy="3302775"/>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IN" sz="2000">
                <a:solidFill>
                  <a:srgbClr val="000000"/>
                </a:solidFill>
              </a:rPr>
              <a:t>Teams and Projects will be allocated by End of the first Week</a:t>
            </a:r>
            <a:endParaRPr sz="2000">
              <a:solidFill>
                <a:srgbClr val="000000"/>
              </a:solidFill>
            </a:endParaRPr>
          </a:p>
          <a:p>
            <a:pPr indent="-342900" lvl="0" marL="457200" rtl="0" algn="l">
              <a:lnSpc>
                <a:spcPct val="90000"/>
              </a:lnSpc>
              <a:spcBef>
                <a:spcPts val="1000"/>
              </a:spcBef>
              <a:spcAft>
                <a:spcPts val="0"/>
              </a:spcAft>
              <a:buClr>
                <a:srgbClr val="000000"/>
              </a:buClr>
              <a:buSzPts val="1800"/>
              <a:buChar char="●"/>
            </a:pPr>
            <a:r>
              <a:rPr lang="en-IN" sz="2000">
                <a:solidFill>
                  <a:srgbClr val="000000"/>
                </a:solidFill>
              </a:rPr>
              <a:t>Teams of 4 members</a:t>
            </a:r>
            <a:endParaRPr sz="2000">
              <a:solidFill>
                <a:srgbClr val="000000"/>
              </a:solidFill>
            </a:endParaRPr>
          </a:p>
          <a:p>
            <a:pPr indent="-317500" lvl="1" marL="914400" rtl="0" algn="l">
              <a:lnSpc>
                <a:spcPct val="90000"/>
              </a:lnSpc>
              <a:spcBef>
                <a:spcPts val="0"/>
              </a:spcBef>
              <a:spcAft>
                <a:spcPts val="0"/>
              </a:spcAft>
              <a:buClr>
                <a:srgbClr val="000000"/>
              </a:buClr>
              <a:buSzPts val="1400"/>
              <a:buChar char="○"/>
            </a:pPr>
            <a:r>
              <a:rPr lang="en-IN" sz="1800">
                <a:solidFill>
                  <a:srgbClr val="000000"/>
                </a:solidFill>
              </a:rPr>
              <a:t>You will be allowed to form teams of two member</a:t>
            </a:r>
            <a:endParaRPr sz="1800">
              <a:solidFill>
                <a:srgbClr val="000000"/>
              </a:solidFill>
            </a:endParaRPr>
          </a:p>
          <a:p>
            <a:pPr indent="-317500" lvl="1" marL="914400" rtl="0" algn="l">
              <a:lnSpc>
                <a:spcPct val="90000"/>
              </a:lnSpc>
              <a:spcBef>
                <a:spcPts val="0"/>
              </a:spcBef>
              <a:spcAft>
                <a:spcPts val="0"/>
              </a:spcAft>
              <a:buClr>
                <a:srgbClr val="000000"/>
              </a:buClr>
              <a:buSzPts val="1400"/>
              <a:buChar char="○"/>
            </a:pPr>
            <a:r>
              <a:rPr lang="en-IN" sz="1800">
                <a:solidFill>
                  <a:srgbClr val="000000"/>
                </a:solidFill>
              </a:rPr>
              <a:t>Two teams will be clubbed randomly and that will be the final team for the course project</a:t>
            </a:r>
            <a:endParaRPr sz="1800">
              <a:solidFill>
                <a:srgbClr val="000000"/>
              </a:solidFill>
            </a:endParaRPr>
          </a:p>
          <a:p>
            <a:pPr indent="-317500" lvl="1" marL="914400" rtl="0" algn="l">
              <a:lnSpc>
                <a:spcPct val="90000"/>
              </a:lnSpc>
              <a:spcBef>
                <a:spcPts val="0"/>
              </a:spcBef>
              <a:spcAft>
                <a:spcPts val="0"/>
              </a:spcAft>
              <a:buClr>
                <a:srgbClr val="000000"/>
              </a:buClr>
              <a:buSzPts val="1400"/>
              <a:buChar char="○"/>
            </a:pPr>
            <a:r>
              <a:rPr lang="en-IN" sz="1800">
                <a:solidFill>
                  <a:srgbClr val="000000"/>
                </a:solidFill>
              </a:rPr>
              <a:t>A form will be released soon</a:t>
            </a:r>
            <a:endParaRPr sz="1800">
              <a:solidFill>
                <a:srgbClr val="000000"/>
              </a:solidFill>
            </a:endParaRPr>
          </a:p>
          <a:p>
            <a:pPr indent="-342900" lvl="0" marL="457200" rtl="0" algn="l">
              <a:lnSpc>
                <a:spcPct val="90000"/>
              </a:lnSpc>
              <a:spcBef>
                <a:spcPts val="1000"/>
              </a:spcBef>
              <a:spcAft>
                <a:spcPts val="0"/>
              </a:spcAft>
              <a:buClr>
                <a:srgbClr val="000000"/>
              </a:buClr>
              <a:buSzPts val="1800"/>
              <a:buChar char="●"/>
            </a:pPr>
            <a:r>
              <a:rPr lang="en-IN" sz="2000">
                <a:solidFill>
                  <a:srgbClr val="000000"/>
                </a:solidFill>
              </a:rPr>
              <a:t>Projects will be allocated randomly</a:t>
            </a:r>
            <a:endParaRPr sz="2000">
              <a:solidFill>
                <a:srgbClr val="000000"/>
              </a:solidFill>
            </a:endParaRPr>
          </a:p>
          <a:p>
            <a:pPr indent="-342900" lvl="0" marL="457200" rtl="0" algn="l">
              <a:lnSpc>
                <a:spcPct val="90000"/>
              </a:lnSpc>
              <a:spcBef>
                <a:spcPts val="1000"/>
              </a:spcBef>
              <a:spcAft>
                <a:spcPts val="0"/>
              </a:spcAft>
              <a:buClr>
                <a:srgbClr val="000000"/>
              </a:buClr>
              <a:buSzPts val="1800"/>
              <a:buChar char="●"/>
            </a:pPr>
            <a:r>
              <a:rPr lang="en-IN" sz="2000">
                <a:solidFill>
                  <a:srgbClr val="000000"/>
                </a:solidFill>
              </a:rPr>
              <a:t>Contact the assigned TA once projects are allocated</a:t>
            </a:r>
            <a:endParaRPr sz="2000">
              <a:solidFill>
                <a:srgbClr val="000000"/>
              </a:solidFill>
            </a:endParaRPr>
          </a:p>
          <a:p>
            <a:pPr indent="-342900" lvl="0" marL="457200" rtl="0" algn="l">
              <a:lnSpc>
                <a:spcPct val="90000"/>
              </a:lnSpc>
              <a:spcBef>
                <a:spcPts val="1000"/>
              </a:spcBef>
              <a:spcAft>
                <a:spcPts val="0"/>
              </a:spcAft>
              <a:buClr>
                <a:srgbClr val="000000"/>
              </a:buClr>
              <a:buSzPts val="1800"/>
              <a:buChar char="●"/>
            </a:pPr>
            <a:r>
              <a:rPr lang="en-IN" sz="2000">
                <a:solidFill>
                  <a:srgbClr val="000000"/>
                </a:solidFill>
              </a:rPr>
              <a:t>First meeting with Client should be completed by End of the second week</a:t>
            </a:r>
            <a:endParaRPr sz="2000">
              <a:solidFill>
                <a:srgbClr val="000000"/>
              </a:solidFill>
            </a:endParaRPr>
          </a:p>
          <a:p>
            <a:pPr indent="-342900" lvl="0" marL="457200" rtl="0" algn="l">
              <a:lnSpc>
                <a:spcPct val="90000"/>
              </a:lnSpc>
              <a:spcBef>
                <a:spcPts val="1000"/>
              </a:spcBef>
              <a:spcAft>
                <a:spcPts val="1200"/>
              </a:spcAft>
              <a:buClr>
                <a:srgbClr val="000000"/>
              </a:buClr>
              <a:buSzPts val="1800"/>
              <a:buChar char="●"/>
            </a:pPr>
            <a:r>
              <a:rPr lang="en-IN" sz="2000">
                <a:solidFill>
                  <a:srgbClr val="000000"/>
                </a:solidFill>
              </a:rPr>
              <a:t>Sprints of 2 weeks; first sprint starts on 15th January</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