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8168-59A6-4E8D-BAAC-A0DCD4D27324}"/>
              </a:ext>
            </a:extLst>
          </p:cNvPr>
          <p:cNvSpPr>
            <a:spLocks noGrp="1"/>
          </p:cNvSpPr>
          <p:nvPr>
            <p:ph type="ctrTitle"/>
          </p:nvPr>
        </p:nvSpPr>
        <p:spPr>
          <a:xfrm>
            <a:off x="719091" y="878890"/>
            <a:ext cx="8554912" cy="1411550"/>
          </a:xfrm>
        </p:spPr>
        <p:txBody>
          <a:bodyPr/>
          <a:lstStyle/>
          <a:p>
            <a:pPr algn="ctr"/>
            <a:r>
              <a:rPr lang="en-IN" sz="4400" dirty="0">
                <a:solidFill>
                  <a:srgbClr val="002060"/>
                </a:solidFill>
                <a:effectLst>
                  <a:outerShdw blurRad="38100" dist="38100" dir="2700000" algn="tl">
                    <a:srgbClr val="000000">
                      <a:alpha val="43137"/>
                    </a:srgbClr>
                  </a:outerShdw>
                </a:effectLst>
                <a:latin typeface="Algerian" panose="04020705040A02060702" pitchFamily="82" charset="0"/>
              </a:rPr>
              <a:t>web BASED voice ASSISTANT</a:t>
            </a:r>
            <a:br>
              <a:rPr lang="en-IN" sz="4400" u="sng" dirty="0">
                <a:solidFill>
                  <a:srgbClr val="002060"/>
                </a:solidFill>
                <a:effectLst>
                  <a:outerShdw blurRad="38100" dist="38100" dir="2700000" algn="tl">
                    <a:srgbClr val="000000">
                      <a:alpha val="43137"/>
                    </a:srgbClr>
                  </a:outerShdw>
                </a:effectLst>
                <a:latin typeface="Algerian" panose="04020705040A02060702" pitchFamily="82" charset="0"/>
              </a:rPr>
            </a:br>
            <a:r>
              <a:rPr lang="en-IN" sz="4400" dirty="0">
                <a:solidFill>
                  <a:schemeClr val="tx1"/>
                </a:solidFill>
                <a:effectLst>
                  <a:outerShdw blurRad="38100" dist="38100" dir="2700000" algn="tl">
                    <a:srgbClr val="000000">
                      <a:alpha val="43137"/>
                    </a:srgbClr>
                  </a:outerShdw>
                </a:effectLst>
                <a:latin typeface="Algerian" panose="04020705040A02060702" pitchFamily="82" charset="0"/>
              </a:rPr>
              <a:t>(NEXA)</a:t>
            </a:r>
          </a:p>
        </p:txBody>
      </p:sp>
      <p:sp>
        <p:nvSpPr>
          <p:cNvPr id="3" name="Subtitle 2">
            <a:extLst>
              <a:ext uri="{FF2B5EF4-FFF2-40B4-BE49-F238E27FC236}">
                <a16:creationId xmlns:a16="http://schemas.microsoft.com/office/drawing/2014/main" id="{F1C147E4-7267-4FDA-A622-7230C231F7B1}"/>
              </a:ext>
            </a:extLst>
          </p:cNvPr>
          <p:cNvSpPr>
            <a:spLocks noGrp="1"/>
          </p:cNvSpPr>
          <p:nvPr>
            <p:ph type="subTitle" idx="1"/>
          </p:nvPr>
        </p:nvSpPr>
        <p:spPr>
          <a:xfrm>
            <a:off x="6809173" y="4050833"/>
            <a:ext cx="2464830" cy="1861695"/>
          </a:xfrm>
        </p:spPr>
        <p:txBody>
          <a:bodyPr/>
          <a:lstStyle/>
          <a:p>
            <a:pPr algn="l"/>
            <a:r>
              <a:rPr lang="en-IN" u="sng" dirty="0">
                <a:solidFill>
                  <a:schemeClr val="tx1"/>
                </a:solidFill>
                <a:latin typeface="Arial" panose="020B0604020202020204" pitchFamily="34" charset="0"/>
                <a:cs typeface="Arial" panose="020B0604020202020204" pitchFamily="34" charset="0"/>
              </a:rPr>
              <a:t>Team ID:-</a:t>
            </a:r>
            <a:r>
              <a:rPr lang="en-IN" dirty="0">
                <a:solidFill>
                  <a:schemeClr val="tx1"/>
                </a:solidFill>
                <a:latin typeface="Arial" panose="020B0604020202020204" pitchFamily="34" charset="0"/>
                <a:cs typeface="Arial" panose="020B0604020202020204" pitchFamily="34" charset="0"/>
              </a:rPr>
              <a:t> SCMF R37</a:t>
            </a:r>
          </a:p>
          <a:p>
            <a:pPr algn="l"/>
            <a:r>
              <a:rPr lang="en-IN" dirty="0" err="1">
                <a:solidFill>
                  <a:schemeClr val="tx1"/>
                </a:solidFill>
                <a:latin typeface="Arial" panose="020B0604020202020204" pitchFamily="34" charset="0"/>
                <a:cs typeface="Arial" panose="020B0604020202020204" pitchFamily="34" charset="0"/>
              </a:rPr>
              <a:t>Chintala</a:t>
            </a:r>
            <a:r>
              <a:rPr lang="en-IN" dirty="0">
                <a:solidFill>
                  <a:schemeClr val="tx1"/>
                </a:solidFill>
                <a:latin typeface="Arial" panose="020B0604020202020204" pitchFamily="34" charset="0"/>
                <a:cs typeface="Arial" panose="020B0604020202020204" pitchFamily="34" charset="0"/>
              </a:rPr>
              <a:t> Sanjay</a:t>
            </a:r>
          </a:p>
          <a:p>
            <a:pPr algn="l"/>
            <a:r>
              <a:rPr lang="en-IN" dirty="0">
                <a:solidFill>
                  <a:schemeClr val="tx1"/>
                </a:solidFill>
                <a:latin typeface="Arial" panose="020B0604020202020204" pitchFamily="34" charset="0"/>
                <a:cs typeface="Arial" panose="020B0604020202020204" pitchFamily="34" charset="0"/>
              </a:rPr>
              <a:t>Rama Krishna</a:t>
            </a:r>
          </a:p>
          <a:p>
            <a:pPr algn="l"/>
            <a:r>
              <a:rPr lang="en-IN" dirty="0" err="1">
                <a:solidFill>
                  <a:schemeClr val="tx1"/>
                </a:solidFill>
                <a:latin typeface="Arial" panose="020B0604020202020204" pitchFamily="34" charset="0"/>
                <a:cs typeface="Arial" panose="020B0604020202020204" pitchFamily="34" charset="0"/>
              </a:rPr>
              <a:t>G.Ruchitha</a:t>
            </a:r>
            <a:r>
              <a:rPr lang="en-IN" dirty="0">
                <a:solidFill>
                  <a:schemeClr val="tx1"/>
                </a:solidFill>
                <a:latin typeface="Arial" panose="020B0604020202020204" pitchFamily="34" charset="0"/>
                <a:cs typeface="Arial" panose="020B0604020202020204" pitchFamily="34" charset="0"/>
              </a:rPr>
              <a:t> Reddy</a:t>
            </a:r>
          </a:p>
        </p:txBody>
      </p:sp>
      <p:pic>
        <p:nvPicPr>
          <p:cNvPr id="2050" name="Picture 2" descr="Vector flat personal online assistant illustration. Office girl with  smartphone microphone dynamic icon, sound waves. UI, UX, mobile app, web  site concept for voice recognition landing page design. Stock Vector | Adobe">
            <a:extLst>
              <a:ext uri="{FF2B5EF4-FFF2-40B4-BE49-F238E27FC236}">
                <a16:creationId xmlns:a16="http://schemas.microsoft.com/office/drawing/2014/main" id="{2B4D4E97-32BB-4913-B63D-F70749FE4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679" y="2925377"/>
            <a:ext cx="3774119" cy="298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06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CE28-4B85-48EC-AA8A-86D595D668BC}"/>
              </a:ext>
            </a:extLst>
          </p:cNvPr>
          <p:cNvSpPr>
            <a:spLocks noGrp="1"/>
          </p:cNvSpPr>
          <p:nvPr>
            <p:ph type="title"/>
          </p:nvPr>
        </p:nvSpPr>
        <p:spPr/>
        <p:txBody>
          <a:bodyPr/>
          <a:lstStyle/>
          <a:p>
            <a:r>
              <a:rPr lang="en-IN" u="sng" dirty="0">
                <a:solidFill>
                  <a:srgbClr val="002060"/>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132578DA-3E30-4AAD-B3C5-8954FCF96ACF}"/>
              </a:ext>
            </a:extLst>
          </p:cNvPr>
          <p:cNvSpPr>
            <a:spLocks noGrp="1"/>
          </p:cNvSpPr>
          <p:nvPr>
            <p:ph idx="1"/>
          </p:nvPr>
        </p:nvSpPr>
        <p:spPr>
          <a:xfrm>
            <a:off x="684178" y="1486408"/>
            <a:ext cx="8596668" cy="4110962"/>
          </a:xfrm>
        </p:spPr>
        <p:txBody>
          <a:bodyPr/>
          <a:lstStyle/>
          <a:p>
            <a:r>
              <a:rPr lang="en-US" dirty="0">
                <a:solidFill>
                  <a:schemeClr val="tx1"/>
                </a:solidFill>
                <a:latin typeface="Arial" panose="020B0604020202020204" pitchFamily="34" charset="0"/>
                <a:cs typeface="Arial" panose="020B0604020202020204" pitchFamily="34" charset="0"/>
              </a:rPr>
              <a:t>Nowadays, as more mobile phone users uses voice assistants such as Siri and Cortana, and as devices such as Amazon Echo and Google Home have been invading our living rooms. These systems are built with speech recognition software that allows their users to issue voice commands.</a:t>
            </a:r>
          </a:p>
          <a:p>
            <a:r>
              <a:rPr lang="en-IN" dirty="0">
                <a:solidFill>
                  <a:schemeClr val="tx1"/>
                </a:solidFill>
                <a:latin typeface="Arial" panose="020B0604020202020204" pitchFamily="34" charset="0"/>
                <a:cs typeface="Arial" panose="020B0604020202020204" pitchFamily="34" charset="0"/>
              </a:rPr>
              <a:t>Our aim is to deploy a voice based assistant in a web browser so that it can be used in any device which supports any web browser(Device Independent).</a:t>
            </a:r>
          </a:p>
          <a:p>
            <a:r>
              <a:rPr lang="en-US" dirty="0">
                <a:solidFill>
                  <a:schemeClr val="tx1"/>
                </a:solidFill>
                <a:latin typeface="Arial" panose="020B0604020202020204" pitchFamily="34" charset="0"/>
                <a:cs typeface="Arial" panose="020B0604020202020204" pitchFamily="34" charset="0"/>
              </a:rPr>
              <a:t> Now, our web browsers will become familiar with to Web Speech API, which allows users to integrate voice data in web apps.</a:t>
            </a:r>
          </a:p>
        </p:txBody>
      </p:sp>
      <p:pic>
        <p:nvPicPr>
          <p:cNvPr id="4" name="Picture 3">
            <a:extLst>
              <a:ext uri="{FF2B5EF4-FFF2-40B4-BE49-F238E27FC236}">
                <a16:creationId xmlns:a16="http://schemas.microsoft.com/office/drawing/2014/main" id="{94E64326-C5D9-43E7-8F42-1167D5AF3454}"/>
              </a:ext>
            </a:extLst>
          </p:cNvPr>
          <p:cNvPicPr>
            <a:picLocks noChangeAspect="1"/>
          </p:cNvPicPr>
          <p:nvPr/>
        </p:nvPicPr>
        <p:blipFill>
          <a:blip r:embed="rId2"/>
          <a:stretch>
            <a:fillRect/>
          </a:stretch>
        </p:blipFill>
        <p:spPr>
          <a:xfrm>
            <a:off x="1933298" y="4405682"/>
            <a:ext cx="6269669" cy="2068496"/>
          </a:xfrm>
          <a:prstGeom prst="rect">
            <a:avLst/>
          </a:prstGeom>
        </p:spPr>
      </p:pic>
    </p:spTree>
    <p:extLst>
      <p:ext uri="{BB962C8B-B14F-4D97-AF65-F5344CB8AC3E}">
        <p14:creationId xmlns:p14="http://schemas.microsoft.com/office/powerpoint/2010/main" val="69980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9C80AA-33D4-4C0D-ACF6-F1F138516A3A}"/>
              </a:ext>
            </a:extLst>
          </p:cNvPr>
          <p:cNvSpPr>
            <a:spLocks noGrp="1"/>
          </p:cNvSpPr>
          <p:nvPr>
            <p:ph type="title"/>
          </p:nvPr>
        </p:nvSpPr>
        <p:spPr>
          <a:xfrm>
            <a:off x="563034" y="0"/>
            <a:ext cx="8596668" cy="1562470"/>
          </a:xfrm>
        </p:spPr>
        <p:txBody>
          <a:bodyPr/>
          <a:lstStyle/>
          <a:p>
            <a:r>
              <a:rPr lang="en-IN" dirty="0"/>
              <a:t>   </a:t>
            </a:r>
          </a:p>
        </p:txBody>
      </p:sp>
      <p:sp>
        <p:nvSpPr>
          <p:cNvPr id="5" name="Text Placeholder 4">
            <a:extLst>
              <a:ext uri="{FF2B5EF4-FFF2-40B4-BE49-F238E27FC236}">
                <a16:creationId xmlns:a16="http://schemas.microsoft.com/office/drawing/2014/main" id="{4A09EDBC-760B-4A27-8099-2E5093606B9C}"/>
              </a:ext>
            </a:extLst>
          </p:cNvPr>
          <p:cNvSpPr>
            <a:spLocks noGrp="1"/>
          </p:cNvSpPr>
          <p:nvPr>
            <p:ph type="body" idx="1"/>
          </p:nvPr>
        </p:nvSpPr>
        <p:spPr>
          <a:xfrm>
            <a:off x="404419" y="646636"/>
            <a:ext cx="4185623" cy="576262"/>
          </a:xfrm>
        </p:spPr>
        <p:txBody>
          <a:bodyPr/>
          <a:lstStyle/>
          <a:p>
            <a:r>
              <a:rPr lang="en-IN" dirty="0"/>
              <a:t>Existing System</a:t>
            </a:r>
          </a:p>
        </p:txBody>
      </p:sp>
      <p:sp>
        <p:nvSpPr>
          <p:cNvPr id="6" name="Content Placeholder 5">
            <a:extLst>
              <a:ext uri="{FF2B5EF4-FFF2-40B4-BE49-F238E27FC236}">
                <a16:creationId xmlns:a16="http://schemas.microsoft.com/office/drawing/2014/main" id="{75F79A04-8A76-40DB-93DB-2820BA3E7C05}"/>
              </a:ext>
            </a:extLst>
          </p:cNvPr>
          <p:cNvSpPr>
            <a:spLocks noGrp="1"/>
          </p:cNvSpPr>
          <p:nvPr>
            <p:ph sz="half" idx="2"/>
          </p:nvPr>
        </p:nvSpPr>
        <p:spPr>
          <a:xfrm>
            <a:off x="404419" y="1363765"/>
            <a:ext cx="7718649" cy="1383617"/>
          </a:xfrm>
        </p:spPr>
        <p:txBody>
          <a:bodyPr/>
          <a:lstStyle/>
          <a:p>
            <a:r>
              <a:rPr lang="en-IN" dirty="0">
                <a:solidFill>
                  <a:schemeClr val="tx1"/>
                </a:solidFill>
              </a:rPr>
              <a:t>Operating System Dependent voice Assistant.</a:t>
            </a:r>
          </a:p>
          <a:p>
            <a:r>
              <a:rPr lang="en-IN" dirty="0">
                <a:solidFill>
                  <a:schemeClr val="tx1"/>
                </a:solidFill>
              </a:rPr>
              <a:t>Siri works only in iOS &amp; OkGoogle works only in Android.</a:t>
            </a:r>
          </a:p>
          <a:p>
            <a:r>
              <a:rPr lang="en-IN" dirty="0">
                <a:solidFill>
                  <a:schemeClr val="tx1"/>
                </a:solidFill>
              </a:rPr>
              <a:t>UNABLE to navigate through single web page.</a:t>
            </a:r>
          </a:p>
          <a:p>
            <a:endParaRPr lang="en-IN" dirty="0">
              <a:solidFill>
                <a:schemeClr val="tx1"/>
              </a:solidFill>
            </a:endParaRPr>
          </a:p>
        </p:txBody>
      </p:sp>
      <p:sp>
        <p:nvSpPr>
          <p:cNvPr id="7" name="Text Placeholder 6">
            <a:extLst>
              <a:ext uri="{FF2B5EF4-FFF2-40B4-BE49-F238E27FC236}">
                <a16:creationId xmlns:a16="http://schemas.microsoft.com/office/drawing/2014/main" id="{901332F1-7C13-4DAD-A535-1266492E7FD1}"/>
              </a:ext>
            </a:extLst>
          </p:cNvPr>
          <p:cNvSpPr>
            <a:spLocks noGrp="1"/>
          </p:cNvSpPr>
          <p:nvPr>
            <p:ph type="body" sz="quarter" idx="3"/>
          </p:nvPr>
        </p:nvSpPr>
        <p:spPr>
          <a:xfrm>
            <a:off x="563034" y="2888249"/>
            <a:ext cx="4185618" cy="576262"/>
          </a:xfrm>
        </p:spPr>
        <p:txBody>
          <a:bodyPr/>
          <a:lstStyle/>
          <a:p>
            <a:r>
              <a:rPr lang="en-IN" dirty="0"/>
              <a:t>Proposed System</a:t>
            </a:r>
          </a:p>
        </p:txBody>
      </p:sp>
      <p:sp>
        <p:nvSpPr>
          <p:cNvPr id="8" name="Content Placeholder 7">
            <a:extLst>
              <a:ext uri="{FF2B5EF4-FFF2-40B4-BE49-F238E27FC236}">
                <a16:creationId xmlns:a16="http://schemas.microsoft.com/office/drawing/2014/main" id="{EF237108-DF6C-4FA6-BC39-E365CED0667B}"/>
              </a:ext>
            </a:extLst>
          </p:cNvPr>
          <p:cNvSpPr>
            <a:spLocks noGrp="1"/>
          </p:cNvSpPr>
          <p:nvPr>
            <p:ph sz="quarter" idx="4"/>
          </p:nvPr>
        </p:nvSpPr>
        <p:spPr>
          <a:xfrm>
            <a:off x="404419" y="3623389"/>
            <a:ext cx="7718643" cy="3304117"/>
          </a:xfrm>
        </p:spPr>
        <p:txBody>
          <a:bodyPr/>
          <a:lstStyle/>
          <a:p>
            <a:r>
              <a:rPr lang="en-IN" dirty="0">
                <a:solidFill>
                  <a:schemeClr val="tx1"/>
                </a:solidFill>
              </a:rPr>
              <a:t>Operating System Independent Voice Assistant</a:t>
            </a:r>
          </a:p>
          <a:p>
            <a:r>
              <a:rPr lang="en-IN" dirty="0">
                <a:solidFill>
                  <a:schemeClr val="tx1"/>
                </a:solidFill>
              </a:rPr>
              <a:t>It can able to navigate through different sections in a single web page</a:t>
            </a:r>
          </a:p>
          <a:p>
            <a:r>
              <a:rPr lang="en-IN" dirty="0">
                <a:solidFill>
                  <a:schemeClr val="tx1"/>
                </a:solidFill>
              </a:rPr>
              <a:t>Emotion also can detected and it can be respond accordingly.</a:t>
            </a:r>
          </a:p>
        </p:txBody>
      </p:sp>
    </p:spTree>
    <p:extLst>
      <p:ext uri="{BB962C8B-B14F-4D97-AF65-F5344CB8AC3E}">
        <p14:creationId xmlns:p14="http://schemas.microsoft.com/office/powerpoint/2010/main" val="419344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B62A-D862-4A4A-8F14-5B0FCC2E0568}"/>
              </a:ext>
            </a:extLst>
          </p:cNvPr>
          <p:cNvSpPr>
            <a:spLocks noGrp="1"/>
          </p:cNvSpPr>
          <p:nvPr>
            <p:ph type="title"/>
          </p:nvPr>
        </p:nvSpPr>
        <p:spPr>
          <a:xfrm>
            <a:off x="348860" y="485313"/>
            <a:ext cx="8596668" cy="1320800"/>
          </a:xfrm>
        </p:spPr>
        <p:txBody>
          <a:bodyPr/>
          <a:lstStyle/>
          <a:p>
            <a:r>
              <a:rPr lang="en-IN" u="sng" dirty="0">
                <a:solidFill>
                  <a:srgbClr val="002060"/>
                </a:solidFill>
                <a:latin typeface="Arial" panose="020B0604020202020204" pitchFamily="34" charset="0"/>
                <a:cs typeface="Arial" panose="020B0604020202020204" pitchFamily="34" charset="0"/>
              </a:rPr>
              <a:t>TECHNOLOGIES:-</a:t>
            </a:r>
          </a:p>
        </p:txBody>
      </p:sp>
      <p:sp>
        <p:nvSpPr>
          <p:cNvPr id="3" name="Content Placeholder 2">
            <a:extLst>
              <a:ext uri="{FF2B5EF4-FFF2-40B4-BE49-F238E27FC236}">
                <a16:creationId xmlns:a16="http://schemas.microsoft.com/office/drawing/2014/main" id="{2E1262BE-3EA8-4D8A-8F30-035E9921B3E4}"/>
              </a:ext>
            </a:extLst>
          </p:cNvPr>
          <p:cNvSpPr>
            <a:spLocks noGrp="1"/>
          </p:cNvSpPr>
          <p:nvPr>
            <p:ph idx="1"/>
          </p:nvPr>
        </p:nvSpPr>
        <p:spPr>
          <a:xfrm>
            <a:off x="348860" y="1716706"/>
            <a:ext cx="9230146" cy="4284599"/>
          </a:xfrm>
        </p:spPr>
        <p:txBody>
          <a:bodyPr>
            <a:normAutofit fontScale="92500" lnSpcReduction="20000"/>
          </a:bodyPr>
          <a:lstStyle/>
          <a:p>
            <a:r>
              <a:rPr lang="en-IN" sz="1900" b="1" u="sng" dirty="0">
                <a:solidFill>
                  <a:schemeClr val="tx1"/>
                </a:solidFill>
                <a:latin typeface="Arial" panose="020B0604020202020204" pitchFamily="34" charset="0"/>
                <a:cs typeface="Arial" panose="020B0604020202020204" pitchFamily="34" charset="0"/>
              </a:rPr>
              <a:t>Speech Synthesis Library:</a:t>
            </a:r>
          </a:p>
          <a:p>
            <a:pPr marL="0" indent="0">
              <a:buNone/>
            </a:pPr>
            <a:r>
              <a:rPr lang="en-US" dirty="0">
                <a:solidFill>
                  <a:schemeClr val="tx1"/>
                </a:solidFill>
                <a:latin typeface="Arial" panose="020B0604020202020204" pitchFamily="34" charset="0"/>
                <a:cs typeface="Arial" panose="020B0604020202020204" pitchFamily="34" charset="0"/>
              </a:rPr>
              <a:t>  		Speech synthesis is the computer-generated simulation of human speech. It is used to translate written information into aural information where it is more convenient.</a:t>
            </a:r>
          </a:p>
          <a:p>
            <a:pPr marL="0" indent="0">
              <a:buNone/>
            </a:pPr>
            <a:endParaRPr lang="en-IN" dirty="0">
              <a:solidFill>
                <a:schemeClr val="tx1"/>
              </a:solidFill>
              <a:latin typeface="Arial" panose="020B0604020202020204" pitchFamily="34" charset="0"/>
              <a:cs typeface="Arial" panose="020B0604020202020204" pitchFamily="34" charset="0"/>
            </a:endParaRPr>
          </a:p>
          <a:p>
            <a:r>
              <a:rPr lang="en-IN" sz="1900" b="1" u="sng" dirty="0">
                <a:solidFill>
                  <a:schemeClr val="tx1"/>
                </a:solidFill>
                <a:latin typeface="Arial" panose="020B0604020202020204" pitchFamily="34" charset="0"/>
                <a:cs typeface="Arial" panose="020B0604020202020204" pitchFamily="34" charset="0"/>
              </a:rPr>
              <a:t>SpeechRecognition(API):</a:t>
            </a:r>
          </a:p>
          <a:p>
            <a:pPr marL="0" indent="0">
              <a:buNone/>
            </a:pPr>
            <a:r>
              <a:rPr lang="en-US" dirty="0">
                <a:solidFill>
                  <a:schemeClr val="tx1"/>
                </a:solidFill>
                <a:latin typeface="Arial" panose="020B0604020202020204" pitchFamily="34" charset="0"/>
                <a:cs typeface="Arial" panose="020B0604020202020204" pitchFamily="34" charset="0"/>
              </a:rPr>
              <a:t>		The SpeechRecognition interface of the Web Speech API is the controller interface for the recognition service; this also handles the SpeechRecognitionEvent sent from the recognition service.</a:t>
            </a:r>
          </a:p>
          <a:p>
            <a:pPr marL="0" indent="0">
              <a:buNone/>
            </a:pP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JavaScript</a:t>
            </a:r>
          </a:p>
          <a:p>
            <a:r>
              <a:rPr lang="en-IN" b="1" dirty="0">
                <a:solidFill>
                  <a:schemeClr val="tx1"/>
                </a:solidFill>
                <a:latin typeface="Arial" panose="020B0604020202020204" pitchFamily="34" charset="0"/>
                <a:cs typeface="Arial" panose="020B0604020202020204" pitchFamily="34" charset="0"/>
              </a:rPr>
              <a:t>HTML</a:t>
            </a:r>
          </a:p>
          <a:p>
            <a:r>
              <a:rPr lang="en-IN" b="1" dirty="0">
                <a:solidFill>
                  <a:schemeClr val="tx1"/>
                </a:solidFill>
                <a:latin typeface="Arial" panose="020B0604020202020204" pitchFamily="34" charset="0"/>
                <a:cs typeface="Arial" panose="020B0604020202020204" pitchFamily="34" charset="0"/>
              </a:rPr>
              <a:t>CSS(Cascade Style Sheet)</a:t>
            </a:r>
          </a:p>
          <a:p>
            <a:r>
              <a:rPr lang="en-IN" b="1" dirty="0">
                <a:solidFill>
                  <a:schemeClr val="tx1"/>
                </a:solidFill>
                <a:latin typeface="Arial" panose="020B0604020202020204" pitchFamily="34" charset="0"/>
                <a:cs typeface="Arial" panose="020B0604020202020204" pitchFamily="34" charset="0"/>
              </a:rPr>
              <a:t>Weather API’s</a:t>
            </a:r>
          </a:p>
        </p:txBody>
      </p:sp>
      <p:pic>
        <p:nvPicPr>
          <p:cNvPr id="1029" name="Picture 5" descr="HTML - Wikipedia">
            <a:extLst>
              <a:ext uri="{FF2B5EF4-FFF2-40B4-BE49-F238E27FC236}">
                <a16:creationId xmlns:a16="http://schemas.microsoft.com/office/drawing/2014/main" id="{E51A421C-7F88-4253-A2FB-0097B1040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819" y="4330448"/>
            <a:ext cx="880752" cy="88075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SS - Wikipedia">
            <a:extLst>
              <a:ext uri="{FF2B5EF4-FFF2-40B4-BE49-F238E27FC236}">
                <a16:creationId xmlns:a16="http://schemas.microsoft.com/office/drawing/2014/main" id="{675FDDC1-5960-4CEE-A46A-721EB92BE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385" y="5491935"/>
            <a:ext cx="624274" cy="88075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Learn JavaScript Tutorial - javatpoint">
            <a:extLst>
              <a:ext uri="{FF2B5EF4-FFF2-40B4-BE49-F238E27FC236}">
                <a16:creationId xmlns:a16="http://schemas.microsoft.com/office/drawing/2014/main" id="{99BB6A09-9F26-4BA1-8190-6F64B6453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655" y="4945688"/>
            <a:ext cx="1370445" cy="137044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Exotel Products - Voice, SMS, nOTP Authentication, AppToApp Calling">
            <a:extLst>
              <a:ext uri="{FF2B5EF4-FFF2-40B4-BE49-F238E27FC236}">
                <a16:creationId xmlns:a16="http://schemas.microsoft.com/office/drawing/2014/main" id="{0031E02D-BA37-4C54-88CB-77EFAC365B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659" y="3909912"/>
            <a:ext cx="1370445" cy="1370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26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3F8-6598-488E-92E5-8F7E350765C4}"/>
              </a:ext>
            </a:extLst>
          </p:cNvPr>
          <p:cNvSpPr>
            <a:spLocks noGrp="1"/>
          </p:cNvSpPr>
          <p:nvPr>
            <p:ph type="title"/>
          </p:nvPr>
        </p:nvSpPr>
        <p:spPr>
          <a:xfrm>
            <a:off x="677334" y="645111"/>
            <a:ext cx="8596668" cy="1320800"/>
          </a:xfrm>
        </p:spPr>
        <p:txBody>
          <a:bodyPr/>
          <a:lstStyle/>
          <a:p>
            <a:r>
              <a:rPr lang="en-IN" u="sng" dirty="0">
                <a:solidFill>
                  <a:schemeClr val="accent2">
                    <a:lumMod val="50000"/>
                  </a:schemeClr>
                </a:solidFill>
                <a:latin typeface="Arial" panose="020B0604020202020204" pitchFamily="34" charset="0"/>
                <a:cs typeface="Arial" panose="020B0604020202020204" pitchFamily="34" charset="0"/>
              </a:rPr>
              <a:t>PROCESS:-</a:t>
            </a:r>
          </a:p>
        </p:txBody>
      </p:sp>
      <p:sp>
        <p:nvSpPr>
          <p:cNvPr id="3" name="Content Placeholder 2">
            <a:extLst>
              <a:ext uri="{FF2B5EF4-FFF2-40B4-BE49-F238E27FC236}">
                <a16:creationId xmlns:a16="http://schemas.microsoft.com/office/drawing/2014/main" id="{6FEB07F0-FD18-4BCF-A18C-4DB491520CBF}"/>
              </a:ext>
            </a:extLst>
          </p:cNvPr>
          <p:cNvSpPr>
            <a:spLocks noGrp="1"/>
          </p:cNvSpPr>
          <p:nvPr>
            <p:ph idx="1"/>
          </p:nvPr>
        </p:nvSpPr>
        <p:spPr>
          <a:xfrm>
            <a:off x="677334" y="1535837"/>
            <a:ext cx="8596668" cy="4505526"/>
          </a:xfrm>
        </p:spPr>
        <p:txBody>
          <a:bodyPr>
            <a:normAutofit lnSpcReduction="10000"/>
          </a:bodyPr>
          <a:lstStyle/>
          <a:p>
            <a:pPr>
              <a:lnSpc>
                <a:spcPct val="150000"/>
              </a:lnSpc>
            </a:pPr>
            <a:r>
              <a:rPr lang="en-IN" dirty="0"/>
              <a:t>For the voice-enabled world so called smartspeakers have shown to hold a lot of potential. These have a microphone to “hear” and speakers to communicate back to us.</a:t>
            </a:r>
          </a:p>
          <a:p>
            <a:pPr>
              <a:lnSpc>
                <a:spcPct val="150000"/>
              </a:lnSpc>
            </a:pPr>
            <a:r>
              <a:rPr lang="en-IN" dirty="0"/>
              <a:t>So in our project we give an input in the form of speech, the Speech then will be converted to text using java-script using Speech-Recognition library</a:t>
            </a:r>
          </a:p>
          <a:p>
            <a:pPr>
              <a:lnSpc>
                <a:spcPct val="150000"/>
              </a:lnSpc>
            </a:pPr>
            <a:r>
              <a:rPr lang="en-IN" dirty="0"/>
              <a:t>This converted text will then be processed in java-script and the result will be returned in the form of text then this text will be converted again to speech output using Speech Synthesis library     </a:t>
            </a:r>
          </a:p>
          <a:p>
            <a:pPr>
              <a:lnSpc>
                <a:spcPct val="150000"/>
              </a:lnSpc>
            </a:pPr>
            <a:r>
              <a:rPr lang="en-IN" dirty="0"/>
              <a:t>And rest of the processes will be executed using their respective API’s (Application Program Interfaces) and conditions.</a:t>
            </a:r>
          </a:p>
        </p:txBody>
      </p:sp>
    </p:spTree>
    <p:extLst>
      <p:ext uri="{BB962C8B-B14F-4D97-AF65-F5344CB8AC3E}">
        <p14:creationId xmlns:p14="http://schemas.microsoft.com/office/powerpoint/2010/main" val="346529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MESSAGE FROM PAM DAVIS TAYLOR AT VINEYARD GOLF AT WHITE LAKE –  BladenOnline.com">
            <a:extLst>
              <a:ext uri="{FF2B5EF4-FFF2-40B4-BE49-F238E27FC236}">
                <a16:creationId xmlns:a16="http://schemas.microsoft.com/office/drawing/2014/main" id="{178F986A-09B7-4582-878C-D7EAC6DAA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859" y="1421351"/>
            <a:ext cx="4736519" cy="361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815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76</TotalTime>
  <Words>308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Trebuchet MS</vt:lpstr>
      <vt:lpstr>Wingdings 3</vt:lpstr>
      <vt:lpstr>Facet</vt:lpstr>
      <vt:lpstr>web BASED voice ASSISTANT (NEXA)</vt:lpstr>
      <vt:lpstr>INTRODUCTION:-</vt:lpstr>
      <vt:lpstr>   </vt:lpstr>
      <vt:lpstr>TECHNOLOGIES:-</vt:lpstr>
      <vt:lpstr>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voice ASSISTANT NEXA</dc:title>
  <dc:creator>91889</dc:creator>
  <cp:lastModifiedBy> </cp:lastModifiedBy>
  <cp:revision>12</cp:revision>
  <dcterms:created xsi:type="dcterms:W3CDTF">2021-12-04T05:13:16Z</dcterms:created>
  <dcterms:modified xsi:type="dcterms:W3CDTF">2021-12-04T06:29:23Z</dcterms:modified>
</cp:coreProperties>
</file>