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9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910199-165F-4C4B-8945-17DD1C3EA0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32075848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10199-165F-4C4B-8945-17DD1C3EA0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372049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10199-165F-4C4B-8945-17DD1C3EA0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39719617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63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10199-165F-4C4B-8945-17DD1C3EA0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2952594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10199-165F-4C4B-8945-17DD1C3EA041}"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39907303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910199-165F-4C4B-8945-17DD1C3EA0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8658142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910199-165F-4C4B-8945-17DD1C3EA041}"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42008115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10199-165F-4C4B-8945-17DD1C3EA041}"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28025324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10199-165F-4C4B-8945-17DD1C3EA041}"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4548557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10199-165F-4C4B-8945-17DD1C3EA0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2102391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10199-165F-4C4B-8945-17DD1C3EA041}"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1EB97-C101-41D2-B4F2-58834278C1B7}" type="slidenum">
              <a:rPr lang="en-US" smtClean="0"/>
              <a:t>‹#›</a:t>
            </a:fld>
            <a:endParaRPr lang="en-US"/>
          </a:p>
        </p:txBody>
      </p:sp>
    </p:spTree>
    <p:extLst>
      <p:ext uri="{BB962C8B-B14F-4D97-AF65-F5344CB8AC3E}">
        <p14:creationId xmlns:p14="http://schemas.microsoft.com/office/powerpoint/2010/main" val="947344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91910199-165F-4C4B-8945-17DD1C3EA041}" type="datetimeFigureOut">
              <a:rPr lang="en-US" smtClean="0"/>
              <a:t>5/24/2024</a:t>
            </a:fld>
            <a:endParaRPr lang="en-US"/>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6301EB97-C101-41D2-B4F2-58834278C1B7}" type="slidenum">
              <a:rPr lang="en-US" smtClean="0"/>
              <a:t>‹#›</a:t>
            </a:fld>
            <a:endParaRPr lang="en-US"/>
          </a:p>
        </p:txBody>
      </p:sp>
    </p:spTree>
    <p:extLst>
      <p:ext uri="{BB962C8B-B14F-4D97-AF65-F5344CB8AC3E}">
        <p14:creationId xmlns:p14="http://schemas.microsoft.com/office/powerpoint/2010/main" val="11730526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ftc.gov/faq/consumer-protection/report-identity-theft" TargetMode="External"/><Relationship Id="rId5" Type="http://schemas.openxmlformats.org/officeDocument/2006/relationships/hyperlink" Target="https://www.antiphishing.or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30822"/>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426607"/>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Times New Roman" panose="02020603050405020304" pitchFamily="18" charset="0"/>
                <a:ea typeface="Syne" pitchFamily="34" charset="-122"/>
                <a:cs typeface="Times New Roman" panose="02020603050405020304" pitchFamily="18" charset="0"/>
              </a:rPr>
              <a:t>Introduction to Phishing Attacks</a:t>
            </a:r>
            <a:endParaRPr lang="en-US" sz="6036" dirty="0">
              <a:latin typeface="Times New Roman" panose="02020603050405020304" pitchFamily="18" charset="0"/>
              <a:cs typeface="Times New Roman" panose="02020603050405020304" pitchFamily="18" charset="0"/>
            </a:endParaRPr>
          </a:p>
        </p:txBody>
      </p:sp>
      <p:sp>
        <p:nvSpPr>
          <p:cNvPr id="6" name="Text 3"/>
          <p:cNvSpPr/>
          <p:nvPr/>
        </p:nvSpPr>
        <p:spPr>
          <a:xfrm>
            <a:off x="6319599" y="3676293"/>
            <a:ext cx="7477601" cy="2487811"/>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 </a:t>
            </a:r>
            <a:r>
              <a:rPr lang="en-US" sz="1750" dirty="0">
                <a:solidFill>
                  <a:srgbClr val="D9E1FF"/>
                </a:solidFill>
                <a:latin typeface="Times New Roman" panose="02020603050405020304" pitchFamily="18" charset="0"/>
                <a:ea typeface="Arimo" pitchFamily="34" charset="-122"/>
                <a:cs typeface="Times New Roman" panose="02020603050405020304" pitchFamily="18" charset="0"/>
              </a:rPr>
              <a:t>Phishing attacks are a type of cybercrime that use deceptive tactics to trick people into revealing sensitive information, such as login credentials or financial information. These attacks often come in the form of fake emails, text messages, or social media posts that appear to be from legitimate organizations. By understanding how phishing attacks work and learning to recognize the warning signs, you can protect yourself and your organization from becoming a victim.</a:t>
            </a:r>
            <a:endParaRPr lang="en-US" sz="1750" dirty="0">
              <a:latin typeface="Times New Roman" panose="02020603050405020304" pitchFamily="18" charset="0"/>
              <a:cs typeface="Times New Roman" panose="02020603050405020304" pitchFamily="18" charset="0"/>
            </a:endParaRPr>
          </a:p>
        </p:txBody>
      </p:sp>
      <p:sp>
        <p:nvSpPr>
          <p:cNvPr id="9" name="Text 6"/>
          <p:cNvSpPr/>
          <p:nvPr/>
        </p:nvSpPr>
        <p:spPr>
          <a:xfrm>
            <a:off x="6786086" y="6414016"/>
            <a:ext cx="2730460" cy="388858"/>
          </a:xfrm>
          <a:prstGeom prst="rect">
            <a:avLst/>
          </a:prstGeom>
          <a:noFill/>
          <a:ln/>
        </p:spPr>
        <p:txBody>
          <a:bodyPr wrap="none" rtlCol="0" anchor="t"/>
          <a:lstStyle/>
          <a:p>
            <a:pPr marL="0" indent="0" algn="l">
              <a:lnSpc>
                <a:spcPts val="3062"/>
              </a:lnSpc>
              <a:buNone/>
            </a:pPr>
            <a:r>
              <a:rPr lang="en-US" sz="2187" b="1" dirty="0">
                <a:solidFill>
                  <a:srgbClr val="D9E1FF"/>
                </a:solidFill>
                <a:latin typeface="Times New Roman" panose="02020603050405020304" pitchFamily="18" charset="0"/>
                <a:ea typeface="Arimo" pitchFamily="34" charset="-122"/>
                <a:cs typeface="Times New Roman" panose="02020603050405020304" pitchFamily="18" charset="0"/>
              </a:rPr>
              <a:t>by </a:t>
            </a:r>
            <a:r>
              <a:rPr lang="en-US" sz="2187" b="1" dirty="0" err="1">
                <a:solidFill>
                  <a:srgbClr val="D9E1FF"/>
                </a:solidFill>
                <a:latin typeface="Times New Roman" panose="02020603050405020304" pitchFamily="18" charset="0"/>
                <a:ea typeface="Arimo" pitchFamily="34" charset="-122"/>
                <a:cs typeface="Times New Roman" panose="02020603050405020304" pitchFamily="18" charset="0"/>
              </a:rPr>
              <a:t>Ruchitha</a:t>
            </a:r>
            <a:r>
              <a:rPr lang="en-US" sz="2187" b="1" dirty="0">
                <a:solidFill>
                  <a:srgbClr val="D9E1FF"/>
                </a:solidFill>
                <a:latin typeface="Times New Roman" panose="02020603050405020304" pitchFamily="18" charset="0"/>
                <a:ea typeface="Arimo" pitchFamily="34" charset="-122"/>
                <a:cs typeface="Times New Roman" panose="02020603050405020304" pitchFamily="18" charset="0"/>
              </a:rPr>
              <a:t> </a:t>
            </a:r>
            <a:r>
              <a:rPr lang="en-US" sz="2187" b="1" dirty="0" err="1" smtClean="0">
                <a:solidFill>
                  <a:srgbClr val="D9E1FF"/>
                </a:solidFill>
                <a:latin typeface="Times New Roman" panose="02020603050405020304" pitchFamily="18" charset="0"/>
                <a:ea typeface="Arimo" pitchFamily="34" charset="-122"/>
                <a:cs typeface="Times New Roman" panose="02020603050405020304" pitchFamily="18" charset="0"/>
              </a:rPr>
              <a:t>Grandhi</a:t>
            </a:r>
            <a:endParaRPr lang="en-US" sz="2187"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468879" y="657820"/>
            <a:ext cx="9473327" cy="685443"/>
          </a:xfrm>
          <a:prstGeom prst="rect">
            <a:avLst/>
          </a:prstGeom>
          <a:noFill/>
          <a:ln/>
        </p:spPr>
        <p:txBody>
          <a:bodyPr wrap="none" rtlCol="0" anchor="t"/>
          <a:lstStyle/>
          <a:p>
            <a:pPr marL="0" indent="0">
              <a:lnSpc>
                <a:spcPts val="5398"/>
              </a:lnSpc>
              <a:buNone/>
            </a:pPr>
            <a:r>
              <a:rPr lang="en-US" sz="4318" b="1" dirty="0">
                <a:solidFill>
                  <a:srgbClr val="FFFFFF"/>
                </a:solidFill>
                <a:latin typeface="Times New Roman" panose="02020603050405020304" pitchFamily="18" charset="0"/>
                <a:ea typeface="Syne" pitchFamily="34" charset="-122"/>
                <a:cs typeface="Times New Roman" panose="02020603050405020304" pitchFamily="18" charset="0"/>
              </a:rPr>
              <a:t>Understanding Phishing Tactics</a:t>
            </a:r>
            <a:endParaRPr lang="en-US" sz="4318" dirty="0">
              <a:latin typeface="Times New Roman" panose="02020603050405020304" pitchFamily="18" charset="0"/>
              <a:cs typeface="Times New Roman" panose="02020603050405020304" pitchFamily="18" charset="0"/>
            </a:endParaRPr>
          </a:p>
        </p:txBody>
      </p:sp>
      <p:sp>
        <p:nvSpPr>
          <p:cNvPr id="5" name="Shape 3"/>
          <p:cNvSpPr/>
          <p:nvPr/>
        </p:nvSpPr>
        <p:spPr>
          <a:xfrm>
            <a:off x="2411968" y="1728549"/>
            <a:ext cx="4793575" cy="3018115"/>
          </a:xfrm>
          <a:prstGeom prst="roundRect">
            <a:avLst>
              <a:gd name="adj" fmla="val 2180"/>
            </a:avLst>
          </a:prstGeom>
          <a:solidFill>
            <a:srgbClr val="1E1B4A"/>
          </a:solidFill>
          <a:ln/>
        </p:spPr>
      </p:sp>
      <p:sp>
        <p:nvSpPr>
          <p:cNvPr id="6" name="Text 4"/>
          <p:cNvSpPr/>
          <p:nvPr/>
        </p:nvSpPr>
        <p:spPr>
          <a:xfrm>
            <a:off x="2631281" y="1947862"/>
            <a:ext cx="2741890" cy="342662"/>
          </a:xfrm>
          <a:prstGeom prst="rect">
            <a:avLst/>
          </a:prstGeom>
          <a:noFill/>
          <a:ln/>
        </p:spPr>
        <p:txBody>
          <a:bodyPr wrap="none" rtlCol="0" anchor="t"/>
          <a:lstStyle/>
          <a:p>
            <a:pPr marL="0" indent="0">
              <a:lnSpc>
                <a:spcPts val="2699"/>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Impersonation</a:t>
            </a:r>
            <a:endParaRPr lang="en-US" sz="2400" dirty="0">
              <a:latin typeface="Times New Roman" panose="02020603050405020304" pitchFamily="18" charset="0"/>
              <a:cs typeface="Times New Roman" panose="02020603050405020304" pitchFamily="18" charset="0"/>
            </a:endParaRPr>
          </a:p>
        </p:txBody>
      </p:sp>
      <p:sp>
        <p:nvSpPr>
          <p:cNvPr id="7" name="Text 5"/>
          <p:cNvSpPr/>
          <p:nvPr/>
        </p:nvSpPr>
        <p:spPr>
          <a:xfrm>
            <a:off x="2631281" y="2422088"/>
            <a:ext cx="4354949" cy="2105263"/>
          </a:xfrm>
          <a:prstGeom prst="rect">
            <a:avLst/>
          </a:prstGeom>
          <a:noFill/>
          <a:ln/>
        </p:spPr>
        <p:txBody>
          <a:bodyPr wrap="square" rtlCol="0" anchor="t"/>
          <a:lstStyle/>
          <a:p>
            <a:pPr marL="0" indent="0">
              <a:lnSpc>
                <a:spcPts val="276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Phishers often try to impersonate well-known companies, government agencies, or other trusted organizations to make their messages seem more credible. They may use logos, branding, and even domain names that look similar to the real thing.</a:t>
            </a:r>
            <a:endParaRPr lang="en-US" dirty="0">
              <a:latin typeface="Times New Roman" panose="02020603050405020304" pitchFamily="18" charset="0"/>
              <a:cs typeface="Times New Roman" panose="02020603050405020304" pitchFamily="18" charset="0"/>
            </a:endParaRPr>
          </a:p>
        </p:txBody>
      </p:sp>
      <p:sp>
        <p:nvSpPr>
          <p:cNvPr id="8" name="Shape 6"/>
          <p:cNvSpPr/>
          <p:nvPr/>
        </p:nvSpPr>
        <p:spPr>
          <a:xfrm>
            <a:off x="7424857" y="1728549"/>
            <a:ext cx="4793575" cy="3018115"/>
          </a:xfrm>
          <a:prstGeom prst="roundRect">
            <a:avLst>
              <a:gd name="adj" fmla="val 2180"/>
            </a:avLst>
          </a:prstGeom>
          <a:solidFill>
            <a:srgbClr val="1E1B4A"/>
          </a:solidFill>
          <a:ln/>
        </p:spPr>
      </p:sp>
      <p:sp>
        <p:nvSpPr>
          <p:cNvPr id="9" name="Text 7"/>
          <p:cNvSpPr/>
          <p:nvPr/>
        </p:nvSpPr>
        <p:spPr>
          <a:xfrm>
            <a:off x="7644170" y="1947862"/>
            <a:ext cx="2741890" cy="342662"/>
          </a:xfrm>
          <a:prstGeom prst="rect">
            <a:avLst/>
          </a:prstGeom>
          <a:noFill/>
          <a:ln/>
        </p:spPr>
        <p:txBody>
          <a:bodyPr wrap="none" rtlCol="0" anchor="t"/>
          <a:lstStyle/>
          <a:p>
            <a:pPr marL="0" indent="0">
              <a:lnSpc>
                <a:spcPts val="2699"/>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Urgency and Fear</a:t>
            </a:r>
            <a:endParaRPr lang="en-US" sz="2400" dirty="0">
              <a:latin typeface="Times New Roman" panose="02020603050405020304" pitchFamily="18" charset="0"/>
              <a:cs typeface="Times New Roman" panose="02020603050405020304" pitchFamily="18" charset="0"/>
            </a:endParaRPr>
          </a:p>
        </p:txBody>
      </p:sp>
      <p:sp>
        <p:nvSpPr>
          <p:cNvPr id="10" name="Text 8"/>
          <p:cNvSpPr/>
          <p:nvPr/>
        </p:nvSpPr>
        <p:spPr>
          <a:xfrm>
            <a:off x="7644170" y="2422088"/>
            <a:ext cx="4354949" cy="1754386"/>
          </a:xfrm>
          <a:prstGeom prst="rect">
            <a:avLst/>
          </a:prstGeom>
          <a:noFill/>
          <a:ln/>
        </p:spPr>
        <p:txBody>
          <a:bodyPr wrap="square" rtlCol="0" anchor="t"/>
          <a:lstStyle/>
          <a:p>
            <a:pPr marL="0" indent="0">
              <a:lnSpc>
                <a:spcPts val="276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Phishing messages frequently try to create a sense of urgency or fear, such as threatening account suspension or legal action, to pressure the recipient into taking immediate action without thinking it through.</a:t>
            </a:r>
            <a:endParaRPr lang="en-US" dirty="0">
              <a:latin typeface="Times New Roman" panose="02020603050405020304" pitchFamily="18" charset="0"/>
              <a:cs typeface="Times New Roman" panose="02020603050405020304" pitchFamily="18" charset="0"/>
            </a:endParaRPr>
          </a:p>
        </p:txBody>
      </p:sp>
      <p:sp>
        <p:nvSpPr>
          <p:cNvPr id="11" name="Shape 9"/>
          <p:cNvSpPr/>
          <p:nvPr/>
        </p:nvSpPr>
        <p:spPr>
          <a:xfrm>
            <a:off x="2411968" y="4965978"/>
            <a:ext cx="4793575" cy="2659023"/>
          </a:xfrm>
          <a:prstGeom prst="roundRect">
            <a:avLst>
              <a:gd name="adj" fmla="val 2475"/>
            </a:avLst>
          </a:prstGeom>
          <a:solidFill>
            <a:srgbClr val="1E1B4A"/>
          </a:solidFill>
          <a:ln/>
        </p:spPr>
      </p:sp>
      <p:sp>
        <p:nvSpPr>
          <p:cNvPr id="12" name="Text 10"/>
          <p:cNvSpPr/>
          <p:nvPr/>
        </p:nvSpPr>
        <p:spPr>
          <a:xfrm>
            <a:off x="2631281" y="5185291"/>
            <a:ext cx="3819168" cy="342662"/>
          </a:xfrm>
          <a:prstGeom prst="rect">
            <a:avLst/>
          </a:prstGeom>
          <a:noFill/>
          <a:ln/>
        </p:spPr>
        <p:txBody>
          <a:bodyPr wrap="none" rtlCol="0" anchor="t"/>
          <a:lstStyle/>
          <a:p>
            <a:pPr marL="0" indent="0">
              <a:lnSpc>
                <a:spcPts val="2699"/>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Fake Offers and Rewards</a:t>
            </a:r>
            <a:endParaRPr lang="en-US" sz="2400" dirty="0">
              <a:latin typeface="Times New Roman" panose="02020603050405020304" pitchFamily="18" charset="0"/>
              <a:cs typeface="Times New Roman" panose="02020603050405020304" pitchFamily="18" charset="0"/>
            </a:endParaRPr>
          </a:p>
        </p:txBody>
      </p:sp>
      <p:sp>
        <p:nvSpPr>
          <p:cNvPr id="13" name="Text 11"/>
          <p:cNvSpPr/>
          <p:nvPr/>
        </p:nvSpPr>
        <p:spPr>
          <a:xfrm>
            <a:off x="2631281" y="5659517"/>
            <a:ext cx="4354949" cy="1403509"/>
          </a:xfrm>
          <a:prstGeom prst="rect">
            <a:avLst/>
          </a:prstGeom>
          <a:noFill/>
          <a:ln/>
        </p:spPr>
        <p:txBody>
          <a:bodyPr wrap="square" rtlCol="0" anchor="t"/>
          <a:lstStyle/>
          <a:p>
            <a:pPr marL="0" indent="0">
              <a:lnSpc>
                <a:spcPts val="276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Some phishing attacks offer enticing prizes, discounts, or other incentives to lure victims into providing their personal information or clicking on malicious links</a:t>
            </a:r>
            <a:r>
              <a:rPr lang="en-US" dirty="0">
                <a:solidFill>
                  <a:srgbClr val="D9E1FF"/>
                </a:solidFill>
                <a:latin typeface="Arimo" pitchFamily="34" charset="0"/>
                <a:ea typeface="Arimo" pitchFamily="34" charset="-122"/>
                <a:cs typeface="Arimo" pitchFamily="34" charset="-120"/>
              </a:rPr>
              <a:t>.</a:t>
            </a:r>
            <a:endParaRPr lang="en-US" dirty="0"/>
          </a:p>
        </p:txBody>
      </p:sp>
      <p:sp>
        <p:nvSpPr>
          <p:cNvPr id="14" name="Shape 12"/>
          <p:cNvSpPr/>
          <p:nvPr/>
        </p:nvSpPr>
        <p:spPr>
          <a:xfrm>
            <a:off x="7424857" y="4965978"/>
            <a:ext cx="4793575" cy="2659023"/>
          </a:xfrm>
          <a:prstGeom prst="roundRect">
            <a:avLst>
              <a:gd name="adj" fmla="val 2475"/>
            </a:avLst>
          </a:prstGeom>
          <a:solidFill>
            <a:srgbClr val="1E1B4A"/>
          </a:solidFill>
          <a:ln/>
        </p:spPr>
      </p:sp>
      <p:sp>
        <p:nvSpPr>
          <p:cNvPr id="15" name="Text 13"/>
          <p:cNvSpPr/>
          <p:nvPr/>
        </p:nvSpPr>
        <p:spPr>
          <a:xfrm>
            <a:off x="7644170" y="5185291"/>
            <a:ext cx="4354949" cy="685324"/>
          </a:xfrm>
          <a:prstGeom prst="rect">
            <a:avLst/>
          </a:prstGeom>
          <a:noFill/>
          <a:ln/>
        </p:spPr>
        <p:txBody>
          <a:bodyPr wrap="square" rtlCol="0" anchor="t"/>
          <a:lstStyle/>
          <a:p>
            <a:pPr marL="0" indent="0">
              <a:lnSpc>
                <a:spcPts val="2699"/>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Malicious Attachments and Links</a:t>
            </a:r>
            <a:endParaRPr lang="en-US" sz="2400" dirty="0">
              <a:latin typeface="Times New Roman" panose="02020603050405020304" pitchFamily="18" charset="0"/>
              <a:cs typeface="Times New Roman" panose="02020603050405020304" pitchFamily="18" charset="0"/>
            </a:endParaRPr>
          </a:p>
        </p:txBody>
      </p:sp>
      <p:sp>
        <p:nvSpPr>
          <p:cNvPr id="16" name="Text 14"/>
          <p:cNvSpPr/>
          <p:nvPr/>
        </p:nvSpPr>
        <p:spPr>
          <a:xfrm>
            <a:off x="7644170" y="5773458"/>
            <a:ext cx="4354949" cy="1403509"/>
          </a:xfrm>
          <a:prstGeom prst="rect">
            <a:avLst/>
          </a:prstGeom>
          <a:noFill/>
          <a:ln/>
        </p:spPr>
        <p:txBody>
          <a:bodyPr wrap="square" rtlCol="0" anchor="t"/>
          <a:lstStyle/>
          <a:p>
            <a:pPr marL="0" indent="0">
              <a:lnSpc>
                <a:spcPts val="276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Phishers may include infected attachments or links that, when clicked, can install malware or direct the user to a fake website designed to steal their login credentials.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2338"/>
          </a:xfrm>
          <a:prstGeom prst="rect">
            <a:avLst/>
          </a:prstGeom>
          <a:solidFill>
            <a:srgbClr val="0C0A33"/>
          </a:solidFill>
          <a:ln/>
        </p:spPr>
      </p:sp>
      <p:sp>
        <p:nvSpPr>
          <p:cNvPr id="4" name="Text 2"/>
          <p:cNvSpPr/>
          <p:nvPr/>
        </p:nvSpPr>
        <p:spPr>
          <a:xfrm>
            <a:off x="2389465" y="605909"/>
            <a:ext cx="8610481" cy="688538"/>
          </a:xfrm>
          <a:prstGeom prst="rect">
            <a:avLst/>
          </a:prstGeom>
          <a:noFill/>
          <a:ln/>
        </p:spPr>
        <p:txBody>
          <a:bodyPr wrap="none" rtlCol="0" anchor="t"/>
          <a:lstStyle/>
          <a:p>
            <a:pPr marL="0" indent="0">
              <a:lnSpc>
                <a:spcPts val="5422"/>
              </a:lnSpc>
              <a:buNone/>
            </a:pPr>
            <a:r>
              <a:rPr lang="en-US" sz="4338" b="1" dirty="0">
                <a:solidFill>
                  <a:srgbClr val="FFFFFF"/>
                </a:solidFill>
                <a:latin typeface="Times New Roman" panose="02020603050405020304" pitchFamily="18" charset="0"/>
                <a:ea typeface="Syne" pitchFamily="34" charset="-122"/>
                <a:cs typeface="Times New Roman" panose="02020603050405020304" pitchFamily="18" charset="0"/>
              </a:rPr>
              <a:t>Recognizing Phishing Emails</a:t>
            </a:r>
            <a:endParaRPr lang="en-US" sz="4338" dirty="0">
              <a:latin typeface="Times New Roman" panose="02020603050405020304" pitchFamily="18" charset="0"/>
              <a:cs typeface="Times New Roman" panose="02020603050405020304" pitchFamily="18" charset="0"/>
            </a:endParaRPr>
          </a:p>
        </p:txBody>
      </p:sp>
      <p:sp>
        <p:nvSpPr>
          <p:cNvPr id="5" name="Shape 3"/>
          <p:cNvSpPr/>
          <p:nvPr/>
        </p:nvSpPr>
        <p:spPr>
          <a:xfrm>
            <a:off x="2389465" y="1907262"/>
            <a:ext cx="495776" cy="495776"/>
          </a:xfrm>
          <a:prstGeom prst="roundRect">
            <a:avLst>
              <a:gd name="adj" fmla="val 13334"/>
            </a:avLst>
          </a:prstGeom>
          <a:solidFill>
            <a:srgbClr val="1E1B4A"/>
          </a:solidFill>
          <a:ln/>
        </p:spPr>
      </p:sp>
      <p:sp>
        <p:nvSpPr>
          <p:cNvPr id="6" name="Text 4"/>
          <p:cNvSpPr/>
          <p:nvPr/>
        </p:nvSpPr>
        <p:spPr>
          <a:xfrm>
            <a:off x="2572822" y="1948577"/>
            <a:ext cx="128945"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1</a:t>
            </a:r>
            <a:endParaRPr lang="en-US" sz="2603" dirty="0"/>
          </a:p>
        </p:txBody>
      </p:sp>
      <p:sp>
        <p:nvSpPr>
          <p:cNvPr id="7" name="Text 5"/>
          <p:cNvSpPr/>
          <p:nvPr/>
        </p:nvSpPr>
        <p:spPr>
          <a:xfrm>
            <a:off x="3105507" y="1982986"/>
            <a:ext cx="3305770" cy="344329"/>
          </a:xfrm>
          <a:prstGeom prst="rect">
            <a:avLst/>
          </a:prstGeom>
          <a:noFill/>
          <a:ln/>
        </p:spPr>
        <p:txBody>
          <a:bodyPr wrap="none" rtlCol="0" anchor="t"/>
          <a:lstStyle/>
          <a:p>
            <a:pPr marL="0" indent="0">
              <a:lnSpc>
                <a:spcPts val="2711"/>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Sender Email Address</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3105507" y="2459474"/>
            <a:ext cx="4099560" cy="1762720"/>
          </a:xfrm>
          <a:prstGeom prst="rect">
            <a:avLst/>
          </a:prstGeom>
          <a:noFill/>
          <a:ln/>
        </p:spPr>
        <p:txBody>
          <a:bodyPr wrap="square" rtlCol="0" anchor="t"/>
          <a:lstStyle/>
          <a:p>
            <a:pPr marL="0" indent="0">
              <a:lnSpc>
                <a:spcPts val="2776"/>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Carefully examine the sender's email address to see if it matches the purported organization. Phishers often use similar-looking domains or email addresses to trick you.</a:t>
            </a:r>
            <a:endParaRPr lang="en-US" dirty="0">
              <a:latin typeface="Times New Roman" panose="02020603050405020304" pitchFamily="18" charset="0"/>
              <a:cs typeface="Times New Roman" panose="02020603050405020304" pitchFamily="18" charset="0"/>
            </a:endParaRPr>
          </a:p>
        </p:txBody>
      </p:sp>
      <p:sp>
        <p:nvSpPr>
          <p:cNvPr id="9" name="Shape 7"/>
          <p:cNvSpPr/>
          <p:nvPr/>
        </p:nvSpPr>
        <p:spPr>
          <a:xfrm>
            <a:off x="7425333" y="1907262"/>
            <a:ext cx="495776" cy="495776"/>
          </a:xfrm>
          <a:prstGeom prst="roundRect">
            <a:avLst>
              <a:gd name="adj" fmla="val 13334"/>
            </a:avLst>
          </a:prstGeom>
          <a:solidFill>
            <a:srgbClr val="1E1B4A"/>
          </a:solidFill>
          <a:ln/>
        </p:spPr>
      </p:sp>
      <p:sp>
        <p:nvSpPr>
          <p:cNvPr id="10" name="Text 8"/>
          <p:cNvSpPr/>
          <p:nvPr/>
        </p:nvSpPr>
        <p:spPr>
          <a:xfrm>
            <a:off x="7570113" y="1948577"/>
            <a:ext cx="206216"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2</a:t>
            </a:r>
            <a:endParaRPr lang="en-US" sz="2603" dirty="0"/>
          </a:p>
        </p:txBody>
      </p:sp>
      <p:sp>
        <p:nvSpPr>
          <p:cNvPr id="11" name="Text 9"/>
          <p:cNvSpPr/>
          <p:nvPr/>
        </p:nvSpPr>
        <p:spPr>
          <a:xfrm>
            <a:off x="8141375" y="1982986"/>
            <a:ext cx="3104555" cy="344329"/>
          </a:xfrm>
          <a:prstGeom prst="rect">
            <a:avLst/>
          </a:prstGeom>
          <a:noFill/>
          <a:ln/>
        </p:spPr>
        <p:txBody>
          <a:bodyPr wrap="none" rtlCol="0" anchor="t"/>
          <a:lstStyle/>
          <a:p>
            <a:pPr marL="0" indent="0">
              <a:lnSpc>
                <a:spcPts val="2711"/>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Suspicious Requests</a:t>
            </a:r>
            <a:endParaRPr lang="en-US" sz="2400" dirty="0">
              <a:latin typeface="Times New Roman" panose="02020603050405020304" pitchFamily="18" charset="0"/>
              <a:cs typeface="Times New Roman" panose="02020603050405020304" pitchFamily="18" charset="0"/>
            </a:endParaRPr>
          </a:p>
        </p:txBody>
      </p:sp>
      <p:sp>
        <p:nvSpPr>
          <p:cNvPr id="12" name="Text 10"/>
          <p:cNvSpPr/>
          <p:nvPr/>
        </p:nvSpPr>
        <p:spPr>
          <a:xfrm>
            <a:off x="8141375" y="2459474"/>
            <a:ext cx="4099560" cy="2115264"/>
          </a:xfrm>
          <a:prstGeom prst="rect">
            <a:avLst/>
          </a:prstGeom>
          <a:noFill/>
          <a:ln/>
        </p:spPr>
        <p:txBody>
          <a:bodyPr wrap="square" rtlCol="0" anchor="t"/>
          <a:lstStyle/>
          <a:p>
            <a:pPr marL="0" indent="0">
              <a:lnSpc>
                <a:spcPts val="2776"/>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Beware of emails that ask you to provide sensitive information, such as login credentials, credit card numbers, or social security numbers. Legitimate organizations will not typically request this information via email.</a:t>
            </a:r>
            <a:endParaRPr lang="en-US" dirty="0">
              <a:latin typeface="Times New Roman" panose="02020603050405020304" pitchFamily="18" charset="0"/>
              <a:cs typeface="Times New Roman" panose="02020603050405020304" pitchFamily="18" charset="0"/>
            </a:endParaRPr>
          </a:p>
        </p:txBody>
      </p:sp>
      <p:sp>
        <p:nvSpPr>
          <p:cNvPr id="13" name="Shape 11"/>
          <p:cNvSpPr/>
          <p:nvPr/>
        </p:nvSpPr>
        <p:spPr>
          <a:xfrm>
            <a:off x="2389465" y="4967168"/>
            <a:ext cx="495776" cy="495776"/>
          </a:xfrm>
          <a:prstGeom prst="roundRect">
            <a:avLst>
              <a:gd name="adj" fmla="val 13334"/>
            </a:avLst>
          </a:prstGeom>
          <a:solidFill>
            <a:srgbClr val="1E1B4A"/>
          </a:solidFill>
          <a:ln/>
        </p:spPr>
      </p:sp>
      <p:sp>
        <p:nvSpPr>
          <p:cNvPr id="14" name="Text 12"/>
          <p:cNvSpPr/>
          <p:nvPr/>
        </p:nvSpPr>
        <p:spPr>
          <a:xfrm>
            <a:off x="2531388" y="5008483"/>
            <a:ext cx="211812"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3</a:t>
            </a:r>
            <a:endParaRPr lang="en-US" sz="2603" dirty="0"/>
          </a:p>
        </p:txBody>
      </p:sp>
      <p:sp>
        <p:nvSpPr>
          <p:cNvPr id="15" name="Text 13"/>
          <p:cNvSpPr/>
          <p:nvPr/>
        </p:nvSpPr>
        <p:spPr>
          <a:xfrm>
            <a:off x="3105507" y="5042892"/>
            <a:ext cx="4099560" cy="688658"/>
          </a:xfrm>
          <a:prstGeom prst="rect">
            <a:avLst/>
          </a:prstGeom>
          <a:noFill/>
          <a:ln/>
        </p:spPr>
        <p:txBody>
          <a:bodyPr wrap="square" rtlCol="0" anchor="t"/>
          <a:lstStyle/>
          <a:p>
            <a:pPr marL="0" indent="0">
              <a:lnSpc>
                <a:spcPts val="2711"/>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Poor Grammar and Spelling</a:t>
            </a:r>
            <a:endParaRPr lang="en-US" sz="2400" dirty="0">
              <a:latin typeface="Times New Roman" panose="02020603050405020304" pitchFamily="18" charset="0"/>
              <a:cs typeface="Times New Roman" panose="02020603050405020304" pitchFamily="18" charset="0"/>
            </a:endParaRPr>
          </a:p>
        </p:txBody>
      </p:sp>
      <p:sp>
        <p:nvSpPr>
          <p:cNvPr id="16" name="Text 14"/>
          <p:cNvSpPr/>
          <p:nvPr/>
        </p:nvSpPr>
        <p:spPr>
          <a:xfrm>
            <a:off x="3105507" y="5863709"/>
            <a:ext cx="4099560" cy="1762720"/>
          </a:xfrm>
          <a:prstGeom prst="rect">
            <a:avLst/>
          </a:prstGeom>
          <a:noFill/>
          <a:ln/>
        </p:spPr>
        <p:txBody>
          <a:bodyPr wrap="square" rtlCol="0" anchor="t"/>
          <a:lstStyle/>
          <a:p>
            <a:pPr marL="0" indent="0">
              <a:lnSpc>
                <a:spcPts val="2776"/>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Phishing emails often contain obvious grammatical errors, misspellings, or poor formatting, which can be a red flag that the message is not from a credible source.</a:t>
            </a:r>
            <a:endParaRPr lang="en-US" dirty="0">
              <a:latin typeface="Times New Roman" panose="02020603050405020304" pitchFamily="18" charset="0"/>
              <a:cs typeface="Times New Roman" panose="02020603050405020304" pitchFamily="18" charset="0"/>
            </a:endParaRPr>
          </a:p>
        </p:txBody>
      </p:sp>
      <p:sp>
        <p:nvSpPr>
          <p:cNvPr id="17" name="Shape 15"/>
          <p:cNvSpPr/>
          <p:nvPr/>
        </p:nvSpPr>
        <p:spPr>
          <a:xfrm>
            <a:off x="7425333" y="4967168"/>
            <a:ext cx="495776" cy="495776"/>
          </a:xfrm>
          <a:prstGeom prst="roundRect">
            <a:avLst>
              <a:gd name="adj" fmla="val 13334"/>
            </a:avLst>
          </a:prstGeom>
          <a:solidFill>
            <a:srgbClr val="1E1B4A"/>
          </a:solidFill>
          <a:ln/>
        </p:spPr>
      </p:sp>
      <p:sp>
        <p:nvSpPr>
          <p:cNvPr id="18" name="Text 16"/>
          <p:cNvSpPr/>
          <p:nvPr/>
        </p:nvSpPr>
        <p:spPr>
          <a:xfrm>
            <a:off x="7555706" y="5008483"/>
            <a:ext cx="235029"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4</a:t>
            </a:r>
            <a:endParaRPr lang="en-US" sz="2603" dirty="0"/>
          </a:p>
        </p:txBody>
      </p:sp>
      <p:sp>
        <p:nvSpPr>
          <p:cNvPr id="19" name="Text 17"/>
          <p:cNvSpPr/>
          <p:nvPr/>
        </p:nvSpPr>
        <p:spPr>
          <a:xfrm>
            <a:off x="8141375" y="5042892"/>
            <a:ext cx="2754511" cy="344329"/>
          </a:xfrm>
          <a:prstGeom prst="rect">
            <a:avLst/>
          </a:prstGeom>
          <a:noFill/>
          <a:ln/>
        </p:spPr>
        <p:txBody>
          <a:bodyPr wrap="none" rtlCol="0" anchor="t"/>
          <a:lstStyle/>
          <a:p>
            <a:pPr marL="0" indent="0">
              <a:lnSpc>
                <a:spcPts val="2711"/>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Generic Greetings</a:t>
            </a:r>
            <a:endParaRPr lang="en-US" sz="2400" dirty="0">
              <a:latin typeface="Times New Roman" panose="02020603050405020304" pitchFamily="18" charset="0"/>
              <a:cs typeface="Times New Roman" panose="02020603050405020304" pitchFamily="18" charset="0"/>
            </a:endParaRPr>
          </a:p>
        </p:txBody>
      </p:sp>
      <p:sp>
        <p:nvSpPr>
          <p:cNvPr id="20" name="Text 18"/>
          <p:cNvSpPr/>
          <p:nvPr/>
        </p:nvSpPr>
        <p:spPr>
          <a:xfrm>
            <a:off x="8141375" y="5519380"/>
            <a:ext cx="4099560" cy="1762720"/>
          </a:xfrm>
          <a:prstGeom prst="rect">
            <a:avLst/>
          </a:prstGeom>
          <a:noFill/>
          <a:ln/>
        </p:spPr>
        <p:txBody>
          <a:bodyPr wrap="square" rtlCol="0" anchor="t"/>
          <a:lstStyle/>
          <a:p>
            <a:pPr marL="0" indent="0">
              <a:lnSpc>
                <a:spcPts val="2776"/>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Phishing emails often use generic greetings like "Dear customer" or "Dear user" instead of using your name, which is a common tactic to make the message appear less personalized.</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20548"/>
            <a:ext cx="14630400" cy="8229600"/>
          </a:xfrm>
          <a:prstGeom prst="rect">
            <a:avLst/>
          </a:prstGeom>
          <a:solidFill>
            <a:srgbClr val="0C0A33"/>
          </a:solidFill>
          <a:ln/>
        </p:spPr>
      </p:sp>
      <p:sp>
        <p:nvSpPr>
          <p:cNvPr id="4" name="Text 2"/>
          <p:cNvSpPr/>
          <p:nvPr/>
        </p:nvSpPr>
        <p:spPr>
          <a:xfrm>
            <a:off x="2348389" y="985123"/>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Times New Roman" panose="02020603050405020304" pitchFamily="18" charset="0"/>
                <a:ea typeface="Syne" pitchFamily="34" charset="-122"/>
                <a:cs typeface="Times New Roman" panose="02020603050405020304" pitchFamily="18" charset="0"/>
              </a:rPr>
              <a:t>Identifying Suspicious Links and Attachments</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348389" y="2929295"/>
            <a:ext cx="2777490" cy="347186"/>
          </a:xfrm>
          <a:prstGeom prst="rect">
            <a:avLst/>
          </a:prstGeom>
          <a:noFill/>
          <a:ln/>
        </p:spPr>
        <p:txBody>
          <a:bodyPr wrap="none" rtlCol="0" anchor="t"/>
          <a:lstStyle/>
          <a:p>
            <a:pPr marL="0" indent="0">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Hover Over Links</a:t>
            </a:r>
            <a:endParaRPr lang="en-US" sz="2400" dirty="0">
              <a:latin typeface="Times New Roman" panose="02020603050405020304" pitchFamily="18" charset="0"/>
              <a:cs typeface="Times New Roman" panose="02020603050405020304" pitchFamily="18" charset="0"/>
            </a:endParaRPr>
          </a:p>
        </p:txBody>
      </p:sp>
      <p:sp>
        <p:nvSpPr>
          <p:cNvPr id="6" name="Text 4"/>
          <p:cNvSpPr/>
          <p:nvPr/>
        </p:nvSpPr>
        <p:spPr>
          <a:xfrm>
            <a:off x="2348389" y="3498652"/>
            <a:ext cx="2949416" cy="2487811"/>
          </a:xfrm>
          <a:prstGeom prst="rect">
            <a:avLst/>
          </a:prstGeom>
          <a:noFill/>
          <a:ln/>
        </p:spPr>
        <p:txBody>
          <a:bodyPr wrap="square" rtlCol="0" anchor="t"/>
          <a:lstStyle/>
          <a:p>
            <a:pPr marL="0" indent="0">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Before clicking on any links in an email, hover your mouse over them to see the actual URL. If the link looks suspicious or doesn't match the purported destination, it's likely a phishing attempt.</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5847398" y="2929295"/>
            <a:ext cx="2949416" cy="694373"/>
          </a:xfrm>
          <a:prstGeom prst="rect">
            <a:avLst/>
          </a:prstGeom>
          <a:noFill/>
          <a:ln/>
        </p:spPr>
        <p:txBody>
          <a:bodyPr wrap="square" rtlCol="0" anchor="t"/>
          <a:lstStyle/>
          <a:p>
            <a:pPr marL="0" indent="0">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Beware of Attachments</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5847398" y="3845838"/>
            <a:ext cx="2949416" cy="3198614"/>
          </a:xfrm>
          <a:prstGeom prst="rect">
            <a:avLst/>
          </a:prstGeom>
          <a:noFill/>
          <a:ln/>
        </p:spPr>
        <p:txBody>
          <a:bodyPr wrap="square" rtlCol="0" anchor="t"/>
          <a:lstStyle/>
          <a:p>
            <a:pPr marL="0" indent="0">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Avoid opening attachments from unknown or suspicious sources, as they could contain malware designed to steal your information or infect your device. If you're unsure about an attachment, contact the sender directly to verify its legitimacy.</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9346406" y="2929295"/>
            <a:ext cx="2949416" cy="1041559"/>
          </a:xfrm>
          <a:prstGeom prst="rect">
            <a:avLst/>
          </a:prstGeom>
          <a:noFill/>
          <a:ln/>
        </p:spPr>
        <p:txBody>
          <a:bodyPr wrap="square" rtlCol="0" anchor="t"/>
          <a:lstStyle/>
          <a:p>
            <a:pPr marL="0" indent="0">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Use URL Shorteners with Caution</a:t>
            </a:r>
            <a:endParaRPr lang="en-US" sz="2400" dirty="0">
              <a:latin typeface="Times New Roman" panose="02020603050405020304" pitchFamily="18" charset="0"/>
              <a:cs typeface="Times New Roman" panose="02020603050405020304" pitchFamily="18" charset="0"/>
            </a:endParaRPr>
          </a:p>
        </p:txBody>
      </p:sp>
      <p:sp>
        <p:nvSpPr>
          <p:cNvPr id="10" name="Text 8"/>
          <p:cNvSpPr/>
          <p:nvPr/>
        </p:nvSpPr>
        <p:spPr>
          <a:xfrm>
            <a:off x="9346406" y="4193024"/>
            <a:ext cx="2949416" cy="2843213"/>
          </a:xfrm>
          <a:prstGeom prst="rect">
            <a:avLst/>
          </a:prstGeom>
          <a:noFill/>
          <a:ln/>
        </p:spPr>
        <p:txBody>
          <a:bodyPr wrap="square" rtlCol="0" anchor="t"/>
          <a:lstStyle/>
          <a:p>
            <a:pPr marL="0" indent="0">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Phishers often use URL shortening services to disguise the true destination of a link. Be wary of links that use a shortened URL, and consider expanding the link to see the full destination before clicking.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10274"/>
            <a:ext cx="14630400" cy="8231743"/>
          </a:xfrm>
          <a:prstGeom prst="rect">
            <a:avLst/>
          </a:prstGeom>
          <a:solidFill>
            <a:srgbClr val="0C0A33"/>
          </a:solidFill>
          <a:ln/>
        </p:spPr>
      </p:sp>
      <p:sp>
        <p:nvSpPr>
          <p:cNvPr id="4" name="Text 2"/>
          <p:cNvSpPr/>
          <p:nvPr/>
        </p:nvSpPr>
        <p:spPr>
          <a:xfrm>
            <a:off x="2769275" y="559237"/>
            <a:ext cx="9091732" cy="1270873"/>
          </a:xfrm>
          <a:prstGeom prst="rect">
            <a:avLst/>
          </a:prstGeom>
          <a:noFill/>
          <a:ln/>
        </p:spPr>
        <p:txBody>
          <a:bodyPr wrap="square" rtlCol="0" anchor="t"/>
          <a:lstStyle/>
          <a:p>
            <a:pPr marL="0" indent="0">
              <a:lnSpc>
                <a:spcPts val="5004"/>
              </a:lnSpc>
              <a:buNone/>
            </a:pPr>
            <a:r>
              <a:rPr lang="en-US" sz="4003" b="1" dirty="0">
                <a:solidFill>
                  <a:srgbClr val="FFFFFF"/>
                </a:solidFill>
                <a:latin typeface="Times New Roman" panose="02020603050405020304" pitchFamily="18" charset="0"/>
                <a:ea typeface="Syne" pitchFamily="34" charset="-122"/>
                <a:cs typeface="Times New Roman" panose="02020603050405020304" pitchFamily="18" charset="0"/>
              </a:rPr>
              <a:t>Protecting Yourself from Phishing Scams</a:t>
            </a:r>
            <a:endParaRPr lang="en-US" sz="4003" dirty="0">
              <a:latin typeface="Times New Roman" panose="02020603050405020304" pitchFamily="18" charset="0"/>
              <a:cs typeface="Times New Roman" panose="02020603050405020304" pitchFamily="18" charset="0"/>
            </a:endParaRPr>
          </a:p>
        </p:txBody>
      </p:sp>
      <p:sp>
        <p:nvSpPr>
          <p:cNvPr id="5" name="Shape 3"/>
          <p:cNvSpPr/>
          <p:nvPr/>
        </p:nvSpPr>
        <p:spPr>
          <a:xfrm>
            <a:off x="2769275" y="2395657"/>
            <a:ext cx="457557" cy="457557"/>
          </a:xfrm>
          <a:prstGeom prst="roundRect">
            <a:avLst>
              <a:gd name="adj" fmla="val 13334"/>
            </a:avLst>
          </a:prstGeom>
          <a:solidFill>
            <a:srgbClr val="1E1B4A"/>
          </a:solidFill>
          <a:ln/>
        </p:spPr>
      </p:sp>
      <p:sp>
        <p:nvSpPr>
          <p:cNvPr id="6" name="Text 4"/>
          <p:cNvSpPr/>
          <p:nvPr/>
        </p:nvSpPr>
        <p:spPr>
          <a:xfrm>
            <a:off x="2938582" y="2433757"/>
            <a:ext cx="118943" cy="381238"/>
          </a:xfrm>
          <a:prstGeom prst="rect">
            <a:avLst/>
          </a:prstGeom>
          <a:noFill/>
          <a:ln/>
        </p:spPr>
        <p:txBody>
          <a:bodyPr wrap="none" rtlCol="0" anchor="t"/>
          <a:lstStyle/>
          <a:p>
            <a:pPr marL="0" indent="0" algn="ctr">
              <a:lnSpc>
                <a:spcPts val="3002"/>
              </a:lnSpc>
              <a:buNone/>
            </a:pPr>
            <a:r>
              <a:rPr lang="en-US" sz="2402" b="1" dirty="0">
                <a:solidFill>
                  <a:srgbClr val="FFFFFF"/>
                </a:solidFill>
                <a:latin typeface="Syne" pitchFamily="34" charset="0"/>
                <a:ea typeface="Syne" pitchFamily="34" charset="-122"/>
                <a:cs typeface="Syne" pitchFamily="34" charset="-120"/>
              </a:rPr>
              <a:t>1</a:t>
            </a:r>
            <a:endParaRPr lang="en-US" sz="2402" dirty="0"/>
          </a:p>
        </p:txBody>
      </p:sp>
      <p:sp>
        <p:nvSpPr>
          <p:cNvPr id="7" name="Text 5"/>
          <p:cNvSpPr/>
          <p:nvPr/>
        </p:nvSpPr>
        <p:spPr>
          <a:xfrm>
            <a:off x="3430191" y="2465546"/>
            <a:ext cx="2542103" cy="317659"/>
          </a:xfrm>
          <a:prstGeom prst="rect">
            <a:avLst/>
          </a:prstGeom>
          <a:noFill/>
          <a:ln/>
        </p:spPr>
        <p:txBody>
          <a:bodyPr wrap="none" rtlCol="0" anchor="t"/>
          <a:lstStyle/>
          <a:p>
            <a:pPr marL="0" indent="0">
              <a:lnSpc>
                <a:spcPts val="2502"/>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Be Skeptical</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3430191" y="2905125"/>
            <a:ext cx="3783330" cy="1951673"/>
          </a:xfrm>
          <a:prstGeom prst="rect">
            <a:avLst/>
          </a:prstGeom>
          <a:noFill/>
          <a:ln/>
        </p:spPr>
        <p:txBody>
          <a:bodyPr wrap="square" rtlCol="0" anchor="t"/>
          <a:lstStyle/>
          <a:p>
            <a:pPr marL="0" indent="0">
              <a:lnSpc>
                <a:spcPts val="2562"/>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Approach all unsolicited emails, text messages, and social media posts with a healthy dose of skepticism. If something seems too good to be true or doesn't align with your normal interactions with a company, it's likely a phishing attempt.</a:t>
            </a:r>
            <a:endParaRPr lang="en-US" dirty="0">
              <a:latin typeface="Times New Roman" panose="02020603050405020304" pitchFamily="18" charset="0"/>
              <a:cs typeface="Times New Roman" panose="02020603050405020304" pitchFamily="18" charset="0"/>
            </a:endParaRPr>
          </a:p>
        </p:txBody>
      </p:sp>
      <p:sp>
        <p:nvSpPr>
          <p:cNvPr id="9" name="Shape 7"/>
          <p:cNvSpPr/>
          <p:nvPr/>
        </p:nvSpPr>
        <p:spPr>
          <a:xfrm>
            <a:off x="7416879" y="2395657"/>
            <a:ext cx="457557" cy="457557"/>
          </a:xfrm>
          <a:prstGeom prst="roundRect">
            <a:avLst>
              <a:gd name="adj" fmla="val 13334"/>
            </a:avLst>
          </a:prstGeom>
          <a:solidFill>
            <a:srgbClr val="1E1B4A"/>
          </a:solidFill>
          <a:ln/>
        </p:spPr>
      </p:sp>
      <p:sp>
        <p:nvSpPr>
          <p:cNvPr id="10" name="Text 8"/>
          <p:cNvSpPr/>
          <p:nvPr/>
        </p:nvSpPr>
        <p:spPr>
          <a:xfrm>
            <a:off x="7550468" y="2433757"/>
            <a:ext cx="190381" cy="381238"/>
          </a:xfrm>
          <a:prstGeom prst="rect">
            <a:avLst/>
          </a:prstGeom>
          <a:noFill/>
          <a:ln/>
        </p:spPr>
        <p:txBody>
          <a:bodyPr wrap="none" rtlCol="0" anchor="t"/>
          <a:lstStyle/>
          <a:p>
            <a:pPr marL="0" indent="0" algn="ctr">
              <a:lnSpc>
                <a:spcPts val="3002"/>
              </a:lnSpc>
              <a:buNone/>
            </a:pPr>
            <a:r>
              <a:rPr lang="en-US" sz="2402" b="1" dirty="0">
                <a:solidFill>
                  <a:srgbClr val="FFFFFF"/>
                </a:solidFill>
                <a:latin typeface="Syne" pitchFamily="34" charset="0"/>
                <a:ea typeface="Syne" pitchFamily="34" charset="-122"/>
                <a:cs typeface="Syne" pitchFamily="34" charset="-120"/>
              </a:rPr>
              <a:t>2</a:t>
            </a:r>
            <a:endParaRPr lang="en-US" sz="2402" dirty="0"/>
          </a:p>
        </p:txBody>
      </p:sp>
      <p:sp>
        <p:nvSpPr>
          <p:cNvPr id="11" name="Text 9"/>
          <p:cNvSpPr/>
          <p:nvPr/>
        </p:nvSpPr>
        <p:spPr>
          <a:xfrm>
            <a:off x="8077795" y="2465546"/>
            <a:ext cx="2542103" cy="317659"/>
          </a:xfrm>
          <a:prstGeom prst="rect">
            <a:avLst/>
          </a:prstGeom>
          <a:noFill/>
          <a:ln/>
        </p:spPr>
        <p:txBody>
          <a:bodyPr wrap="none" rtlCol="0" anchor="t"/>
          <a:lstStyle/>
          <a:p>
            <a:pPr marL="0" indent="0">
              <a:lnSpc>
                <a:spcPts val="2502"/>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Verify Legitimacy</a:t>
            </a:r>
            <a:endParaRPr lang="en-US" sz="2400" dirty="0">
              <a:latin typeface="Times New Roman" panose="02020603050405020304" pitchFamily="18" charset="0"/>
              <a:cs typeface="Times New Roman" panose="02020603050405020304" pitchFamily="18" charset="0"/>
            </a:endParaRPr>
          </a:p>
        </p:txBody>
      </p:sp>
      <p:sp>
        <p:nvSpPr>
          <p:cNvPr id="12" name="Text 10"/>
          <p:cNvSpPr/>
          <p:nvPr/>
        </p:nvSpPr>
        <p:spPr>
          <a:xfrm>
            <a:off x="8077795" y="2905125"/>
            <a:ext cx="3783330" cy="1951673"/>
          </a:xfrm>
          <a:prstGeom prst="rect">
            <a:avLst/>
          </a:prstGeom>
          <a:noFill/>
          <a:ln/>
        </p:spPr>
        <p:txBody>
          <a:bodyPr wrap="square" rtlCol="0" anchor="t"/>
          <a:lstStyle/>
          <a:p>
            <a:pPr marL="0" indent="0">
              <a:lnSpc>
                <a:spcPts val="2562"/>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If you're unsure about the legitimacy of a message, contact the purported organization directly using a known, trusted method (such as their official website or customer service number) to confirm the request.</a:t>
            </a:r>
            <a:endParaRPr lang="en-US" dirty="0">
              <a:latin typeface="Times New Roman" panose="02020603050405020304" pitchFamily="18" charset="0"/>
              <a:cs typeface="Times New Roman" panose="02020603050405020304" pitchFamily="18" charset="0"/>
            </a:endParaRPr>
          </a:p>
        </p:txBody>
      </p:sp>
      <p:sp>
        <p:nvSpPr>
          <p:cNvPr id="13" name="Shape 11"/>
          <p:cNvSpPr/>
          <p:nvPr/>
        </p:nvSpPr>
        <p:spPr>
          <a:xfrm>
            <a:off x="2769275" y="5218986"/>
            <a:ext cx="457557" cy="457557"/>
          </a:xfrm>
          <a:prstGeom prst="roundRect">
            <a:avLst>
              <a:gd name="adj" fmla="val 13334"/>
            </a:avLst>
          </a:prstGeom>
          <a:solidFill>
            <a:srgbClr val="1E1B4A"/>
          </a:solidFill>
          <a:ln/>
        </p:spPr>
      </p:sp>
      <p:sp>
        <p:nvSpPr>
          <p:cNvPr id="14" name="Text 12"/>
          <p:cNvSpPr/>
          <p:nvPr/>
        </p:nvSpPr>
        <p:spPr>
          <a:xfrm>
            <a:off x="2900243" y="5257086"/>
            <a:ext cx="195501" cy="381238"/>
          </a:xfrm>
          <a:prstGeom prst="rect">
            <a:avLst/>
          </a:prstGeom>
          <a:noFill/>
          <a:ln/>
        </p:spPr>
        <p:txBody>
          <a:bodyPr wrap="none" rtlCol="0" anchor="t"/>
          <a:lstStyle/>
          <a:p>
            <a:pPr marL="0" indent="0" algn="ctr">
              <a:lnSpc>
                <a:spcPts val="3002"/>
              </a:lnSpc>
              <a:buNone/>
            </a:pPr>
            <a:r>
              <a:rPr lang="en-US" sz="2402" b="1" dirty="0">
                <a:solidFill>
                  <a:srgbClr val="FFFFFF"/>
                </a:solidFill>
                <a:latin typeface="Syne" pitchFamily="34" charset="0"/>
                <a:ea typeface="Syne" pitchFamily="34" charset="-122"/>
                <a:cs typeface="Syne" pitchFamily="34" charset="-120"/>
              </a:rPr>
              <a:t>3</a:t>
            </a:r>
            <a:endParaRPr lang="en-US" sz="2402" dirty="0"/>
          </a:p>
        </p:txBody>
      </p:sp>
      <p:sp>
        <p:nvSpPr>
          <p:cNvPr id="15" name="Text 13"/>
          <p:cNvSpPr/>
          <p:nvPr/>
        </p:nvSpPr>
        <p:spPr>
          <a:xfrm>
            <a:off x="3430191" y="5288875"/>
            <a:ext cx="3096220" cy="317659"/>
          </a:xfrm>
          <a:prstGeom prst="rect">
            <a:avLst/>
          </a:prstGeom>
          <a:noFill/>
          <a:ln/>
        </p:spPr>
        <p:txBody>
          <a:bodyPr wrap="none" rtlCol="0" anchor="t"/>
          <a:lstStyle/>
          <a:p>
            <a:pPr marL="0" indent="0">
              <a:lnSpc>
                <a:spcPts val="2502"/>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Use Strong Passwords</a:t>
            </a:r>
            <a:endParaRPr lang="en-US" sz="2400" dirty="0">
              <a:latin typeface="Times New Roman" panose="02020603050405020304" pitchFamily="18" charset="0"/>
              <a:cs typeface="Times New Roman" panose="02020603050405020304" pitchFamily="18" charset="0"/>
            </a:endParaRPr>
          </a:p>
        </p:txBody>
      </p:sp>
      <p:sp>
        <p:nvSpPr>
          <p:cNvPr id="16" name="Text 14"/>
          <p:cNvSpPr/>
          <p:nvPr/>
        </p:nvSpPr>
        <p:spPr>
          <a:xfrm>
            <a:off x="3430191" y="5728454"/>
            <a:ext cx="3783330" cy="1626394"/>
          </a:xfrm>
          <a:prstGeom prst="rect">
            <a:avLst/>
          </a:prstGeom>
          <a:noFill/>
          <a:ln/>
        </p:spPr>
        <p:txBody>
          <a:bodyPr wrap="square" rtlCol="0" anchor="t"/>
          <a:lstStyle/>
          <a:p>
            <a:pPr marL="0" indent="0">
              <a:lnSpc>
                <a:spcPts val="2562"/>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Protect your accounts with strong, unique passwords that are difficult for attackers to guess. Consider using a password manager to generate and store your passwords securely.</a:t>
            </a:r>
            <a:endParaRPr lang="en-US" dirty="0">
              <a:latin typeface="Times New Roman" panose="02020603050405020304" pitchFamily="18" charset="0"/>
              <a:cs typeface="Times New Roman" panose="02020603050405020304" pitchFamily="18" charset="0"/>
            </a:endParaRPr>
          </a:p>
        </p:txBody>
      </p:sp>
      <p:sp>
        <p:nvSpPr>
          <p:cNvPr id="17" name="Shape 15"/>
          <p:cNvSpPr/>
          <p:nvPr/>
        </p:nvSpPr>
        <p:spPr>
          <a:xfrm>
            <a:off x="7416879" y="5218986"/>
            <a:ext cx="457557" cy="457557"/>
          </a:xfrm>
          <a:prstGeom prst="roundRect">
            <a:avLst>
              <a:gd name="adj" fmla="val 13334"/>
            </a:avLst>
          </a:prstGeom>
          <a:solidFill>
            <a:srgbClr val="1E1B4A"/>
          </a:solidFill>
          <a:ln/>
        </p:spPr>
      </p:sp>
      <p:sp>
        <p:nvSpPr>
          <p:cNvPr id="18" name="Text 16"/>
          <p:cNvSpPr/>
          <p:nvPr/>
        </p:nvSpPr>
        <p:spPr>
          <a:xfrm>
            <a:off x="7537252" y="5257086"/>
            <a:ext cx="216813" cy="381238"/>
          </a:xfrm>
          <a:prstGeom prst="rect">
            <a:avLst/>
          </a:prstGeom>
          <a:noFill/>
          <a:ln/>
        </p:spPr>
        <p:txBody>
          <a:bodyPr wrap="none" rtlCol="0" anchor="t"/>
          <a:lstStyle/>
          <a:p>
            <a:pPr marL="0" indent="0" algn="ctr">
              <a:lnSpc>
                <a:spcPts val="3002"/>
              </a:lnSpc>
              <a:buNone/>
            </a:pPr>
            <a:r>
              <a:rPr lang="en-US" sz="2402" b="1" dirty="0">
                <a:solidFill>
                  <a:srgbClr val="FFFFFF"/>
                </a:solidFill>
                <a:latin typeface="Syne" pitchFamily="34" charset="0"/>
                <a:ea typeface="Syne" pitchFamily="34" charset="-122"/>
                <a:cs typeface="Syne" pitchFamily="34" charset="-120"/>
              </a:rPr>
              <a:t>4</a:t>
            </a:r>
            <a:endParaRPr lang="en-US" sz="2402" dirty="0"/>
          </a:p>
        </p:txBody>
      </p:sp>
      <p:sp>
        <p:nvSpPr>
          <p:cNvPr id="19" name="Text 17"/>
          <p:cNvSpPr/>
          <p:nvPr/>
        </p:nvSpPr>
        <p:spPr>
          <a:xfrm>
            <a:off x="8077795" y="5288875"/>
            <a:ext cx="3783330" cy="635318"/>
          </a:xfrm>
          <a:prstGeom prst="rect">
            <a:avLst/>
          </a:prstGeom>
          <a:noFill/>
          <a:ln/>
        </p:spPr>
        <p:txBody>
          <a:bodyPr wrap="square" rtlCol="0" anchor="t"/>
          <a:lstStyle/>
          <a:p>
            <a:pPr marL="0" indent="0">
              <a:lnSpc>
                <a:spcPts val="2502"/>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Enable Two-Factor Authentication</a:t>
            </a:r>
            <a:endParaRPr lang="en-US" sz="2400" dirty="0">
              <a:latin typeface="Times New Roman" panose="02020603050405020304" pitchFamily="18" charset="0"/>
              <a:cs typeface="Times New Roman" panose="02020603050405020304" pitchFamily="18" charset="0"/>
            </a:endParaRPr>
          </a:p>
        </p:txBody>
      </p:sp>
      <p:sp>
        <p:nvSpPr>
          <p:cNvPr id="20" name="Text 18"/>
          <p:cNvSpPr/>
          <p:nvPr/>
        </p:nvSpPr>
        <p:spPr>
          <a:xfrm>
            <a:off x="8077795" y="6046113"/>
            <a:ext cx="3783330" cy="1626394"/>
          </a:xfrm>
          <a:prstGeom prst="rect">
            <a:avLst/>
          </a:prstGeom>
          <a:noFill/>
          <a:ln/>
        </p:spPr>
        <p:txBody>
          <a:bodyPr wrap="square" rtlCol="0" anchor="t"/>
          <a:lstStyle/>
          <a:p>
            <a:pPr marL="0" indent="0">
              <a:lnSpc>
                <a:spcPts val="2562"/>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Whenever possible, enable two-factor authentication on your accounts to add an extra layer of security and make it more difficult for attackers to gain access, even if they obtain your password.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20548"/>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10980420" y="20548"/>
            <a:ext cx="3657600" cy="8229600"/>
          </a:xfrm>
          <a:prstGeom prst="rect">
            <a:avLst/>
          </a:prstGeom>
        </p:spPr>
      </p:pic>
      <p:sp>
        <p:nvSpPr>
          <p:cNvPr id="5" name="Text 2"/>
          <p:cNvSpPr/>
          <p:nvPr/>
        </p:nvSpPr>
        <p:spPr>
          <a:xfrm>
            <a:off x="948214" y="558641"/>
            <a:ext cx="9076373" cy="1268730"/>
          </a:xfrm>
          <a:prstGeom prst="rect">
            <a:avLst/>
          </a:prstGeom>
          <a:noFill/>
          <a:ln/>
        </p:spPr>
        <p:txBody>
          <a:bodyPr wrap="square" rtlCol="0" anchor="t"/>
          <a:lstStyle/>
          <a:p>
            <a:pPr marL="0" indent="0">
              <a:lnSpc>
                <a:spcPts val="4996"/>
              </a:lnSpc>
              <a:buNone/>
            </a:pPr>
            <a:r>
              <a:rPr lang="en-US" sz="3997" b="1" dirty="0">
                <a:solidFill>
                  <a:srgbClr val="FFFFFF"/>
                </a:solidFill>
                <a:latin typeface="Times New Roman" panose="02020603050405020304" pitchFamily="18" charset="0"/>
                <a:ea typeface="Syne" pitchFamily="34" charset="-122"/>
                <a:cs typeface="Times New Roman" panose="02020603050405020304" pitchFamily="18" charset="0"/>
              </a:rPr>
              <a:t>Best Practices for Handling Suspicious Emails</a:t>
            </a:r>
            <a:endParaRPr lang="en-US" sz="3997" dirty="0">
              <a:latin typeface="Times New Roman" panose="02020603050405020304" pitchFamily="18" charset="0"/>
              <a:cs typeface="Times New Roman" panose="02020603050405020304" pitchFamily="18" charset="0"/>
            </a:endParaRPr>
          </a:p>
        </p:txBody>
      </p:sp>
      <p:sp>
        <p:nvSpPr>
          <p:cNvPr id="6" name="Shape 3"/>
          <p:cNvSpPr/>
          <p:nvPr/>
        </p:nvSpPr>
        <p:spPr>
          <a:xfrm>
            <a:off x="1240036" y="2131814"/>
            <a:ext cx="25360" cy="5539026"/>
          </a:xfrm>
          <a:prstGeom prst="rect">
            <a:avLst/>
          </a:prstGeom>
          <a:solidFill>
            <a:srgbClr val="8061FF"/>
          </a:solidFill>
          <a:ln/>
        </p:spPr>
      </p:sp>
      <p:sp>
        <p:nvSpPr>
          <p:cNvPr id="7" name="Shape 4"/>
          <p:cNvSpPr/>
          <p:nvPr/>
        </p:nvSpPr>
        <p:spPr>
          <a:xfrm>
            <a:off x="1481018" y="2506087"/>
            <a:ext cx="710565" cy="25360"/>
          </a:xfrm>
          <a:prstGeom prst="rect">
            <a:avLst/>
          </a:prstGeom>
          <a:solidFill>
            <a:srgbClr val="8061FF"/>
          </a:solidFill>
          <a:ln/>
        </p:spPr>
      </p:sp>
      <p:sp>
        <p:nvSpPr>
          <p:cNvPr id="8" name="Shape 5"/>
          <p:cNvSpPr/>
          <p:nvPr/>
        </p:nvSpPr>
        <p:spPr>
          <a:xfrm>
            <a:off x="1024295" y="2290405"/>
            <a:ext cx="456724" cy="456724"/>
          </a:xfrm>
          <a:prstGeom prst="roundRect">
            <a:avLst>
              <a:gd name="adj" fmla="val 13336"/>
            </a:avLst>
          </a:prstGeom>
          <a:solidFill>
            <a:srgbClr val="1E1B4A"/>
          </a:solidFill>
          <a:ln/>
        </p:spPr>
      </p:sp>
      <p:sp>
        <p:nvSpPr>
          <p:cNvPr id="9" name="Text 6"/>
          <p:cNvSpPr/>
          <p:nvPr/>
        </p:nvSpPr>
        <p:spPr>
          <a:xfrm>
            <a:off x="1193244" y="2328386"/>
            <a:ext cx="118824" cy="380643"/>
          </a:xfrm>
          <a:prstGeom prst="rect">
            <a:avLst/>
          </a:prstGeom>
          <a:noFill/>
          <a:ln/>
        </p:spPr>
        <p:txBody>
          <a:bodyPr wrap="none" rtlCol="0" anchor="t"/>
          <a:lstStyle/>
          <a:p>
            <a:pPr marL="0" indent="0" algn="ctr">
              <a:lnSpc>
                <a:spcPts val="2997"/>
              </a:lnSpc>
              <a:buNone/>
            </a:pPr>
            <a:r>
              <a:rPr lang="en-US" sz="2398" b="1" dirty="0">
                <a:solidFill>
                  <a:srgbClr val="FFFFFF"/>
                </a:solidFill>
                <a:latin typeface="Syne" pitchFamily="34" charset="0"/>
                <a:ea typeface="Syne" pitchFamily="34" charset="-122"/>
                <a:cs typeface="Syne" pitchFamily="34" charset="-120"/>
              </a:rPr>
              <a:t>1</a:t>
            </a:r>
            <a:endParaRPr lang="en-US" sz="2398" dirty="0"/>
          </a:p>
        </p:txBody>
      </p:sp>
      <p:sp>
        <p:nvSpPr>
          <p:cNvPr id="10" name="Text 7"/>
          <p:cNvSpPr/>
          <p:nvPr/>
        </p:nvSpPr>
        <p:spPr>
          <a:xfrm>
            <a:off x="2369225" y="2334816"/>
            <a:ext cx="2537698" cy="317063"/>
          </a:xfrm>
          <a:prstGeom prst="rect">
            <a:avLst/>
          </a:prstGeom>
          <a:noFill/>
          <a:ln/>
        </p:spPr>
        <p:txBody>
          <a:bodyPr wrap="none" rtlCol="0" anchor="t"/>
          <a:lstStyle/>
          <a:p>
            <a:pPr marL="0" indent="0" algn="l">
              <a:lnSpc>
                <a:spcPts val="2498"/>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Recognize</a:t>
            </a:r>
            <a:endParaRPr lang="en-US" sz="2400" dirty="0">
              <a:latin typeface="Times New Roman" panose="02020603050405020304" pitchFamily="18" charset="0"/>
              <a:cs typeface="Times New Roman" panose="02020603050405020304" pitchFamily="18" charset="0"/>
            </a:endParaRPr>
          </a:p>
        </p:txBody>
      </p:sp>
      <p:sp>
        <p:nvSpPr>
          <p:cNvPr id="11" name="Text 8"/>
          <p:cNvSpPr/>
          <p:nvPr/>
        </p:nvSpPr>
        <p:spPr>
          <a:xfrm>
            <a:off x="2369225" y="2773680"/>
            <a:ext cx="7655362" cy="649605"/>
          </a:xfrm>
          <a:prstGeom prst="rect">
            <a:avLst/>
          </a:prstGeom>
          <a:noFill/>
          <a:ln/>
        </p:spPr>
        <p:txBody>
          <a:bodyPr wrap="square" rtlCol="0" anchor="t"/>
          <a:lstStyle/>
          <a:p>
            <a:pPr marL="0" indent="0" algn="l">
              <a:lnSpc>
                <a:spcPts val="2558"/>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Learn to identify the common signs of a phishing email, such as suspicious sender addresses, urgent requests, and unexpected attachments or links.</a:t>
            </a:r>
            <a:endParaRPr lang="en-US" dirty="0">
              <a:latin typeface="Times New Roman" panose="02020603050405020304" pitchFamily="18" charset="0"/>
              <a:cs typeface="Times New Roman" panose="02020603050405020304" pitchFamily="18" charset="0"/>
            </a:endParaRPr>
          </a:p>
        </p:txBody>
      </p:sp>
      <p:sp>
        <p:nvSpPr>
          <p:cNvPr id="12" name="Shape 9"/>
          <p:cNvSpPr/>
          <p:nvPr/>
        </p:nvSpPr>
        <p:spPr>
          <a:xfrm>
            <a:off x="1481018" y="4203561"/>
            <a:ext cx="710565" cy="25360"/>
          </a:xfrm>
          <a:prstGeom prst="rect">
            <a:avLst/>
          </a:prstGeom>
          <a:solidFill>
            <a:srgbClr val="8061FF"/>
          </a:solidFill>
          <a:ln/>
        </p:spPr>
      </p:sp>
      <p:sp>
        <p:nvSpPr>
          <p:cNvPr id="13" name="Shape 10"/>
          <p:cNvSpPr/>
          <p:nvPr/>
        </p:nvSpPr>
        <p:spPr>
          <a:xfrm>
            <a:off x="1024295" y="3987879"/>
            <a:ext cx="456724" cy="456724"/>
          </a:xfrm>
          <a:prstGeom prst="roundRect">
            <a:avLst>
              <a:gd name="adj" fmla="val 13336"/>
            </a:avLst>
          </a:prstGeom>
          <a:solidFill>
            <a:srgbClr val="1E1B4A"/>
          </a:solidFill>
          <a:ln/>
        </p:spPr>
      </p:sp>
      <p:sp>
        <p:nvSpPr>
          <p:cNvPr id="14" name="Text 11"/>
          <p:cNvSpPr/>
          <p:nvPr/>
        </p:nvSpPr>
        <p:spPr>
          <a:xfrm>
            <a:off x="1157645" y="4025860"/>
            <a:ext cx="190024" cy="380643"/>
          </a:xfrm>
          <a:prstGeom prst="rect">
            <a:avLst/>
          </a:prstGeom>
          <a:noFill/>
          <a:ln/>
        </p:spPr>
        <p:txBody>
          <a:bodyPr wrap="none" rtlCol="0" anchor="t"/>
          <a:lstStyle/>
          <a:p>
            <a:pPr marL="0" indent="0" algn="ctr">
              <a:lnSpc>
                <a:spcPts val="2997"/>
              </a:lnSpc>
              <a:buNone/>
            </a:pPr>
            <a:r>
              <a:rPr lang="en-US" sz="2398" b="1" dirty="0">
                <a:solidFill>
                  <a:srgbClr val="FFFFFF"/>
                </a:solidFill>
                <a:latin typeface="Syne" pitchFamily="34" charset="0"/>
                <a:ea typeface="Syne" pitchFamily="34" charset="-122"/>
                <a:cs typeface="Syne" pitchFamily="34" charset="-120"/>
              </a:rPr>
              <a:t>2</a:t>
            </a:r>
            <a:endParaRPr lang="en-US" sz="2398" dirty="0"/>
          </a:p>
        </p:txBody>
      </p:sp>
      <p:sp>
        <p:nvSpPr>
          <p:cNvPr id="15" name="Text 12"/>
          <p:cNvSpPr/>
          <p:nvPr/>
        </p:nvSpPr>
        <p:spPr>
          <a:xfrm>
            <a:off x="2369225" y="4032290"/>
            <a:ext cx="2537698" cy="317063"/>
          </a:xfrm>
          <a:prstGeom prst="rect">
            <a:avLst/>
          </a:prstGeom>
          <a:noFill/>
          <a:ln/>
        </p:spPr>
        <p:txBody>
          <a:bodyPr wrap="none" rtlCol="0" anchor="t"/>
          <a:lstStyle/>
          <a:p>
            <a:pPr marL="0" indent="0" algn="l">
              <a:lnSpc>
                <a:spcPts val="2498"/>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Report</a:t>
            </a:r>
            <a:endParaRPr lang="en-US" sz="2400" dirty="0">
              <a:latin typeface="Times New Roman" panose="02020603050405020304" pitchFamily="18" charset="0"/>
              <a:cs typeface="Times New Roman" panose="02020603050405020304" pitchFamily="18" charset="0"/>
            </a:endParaRPr>
          </a:p>
        </p:txBody>
      </p:sp>
      <p:sp>
        <p:nvSpPr>
          <p:cNvPr id="16" name="Text 13"/>
          <p:cNvSpPr/>
          <p:nvPr/>
        </p:nvSpPr>
        <p:spPr>
          <a:xfrm>
            <a:off x="2369225" y="4471154"/>
            <a:ext cx="7655362" cy="974408"/>
          </a:xfrm>
          <a:prstGeom prst="rect">
            <a:avLst/>
          </a:prstGeom>
          <a:noFill/>
          <a:ln/>
        </p:spPr>
        <p:txBody>
          <a:bodyPr wrap="square" rtlCol="0" anchor="t"/>
          <a:lstStyle/>
          <a:p>
            <a:pPr marL="0" indent="0" algn="l">
              <a:lnSpc>
                <a:spcPts val="2558"/>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If you suspect an email is a phishing attempt, report it to your organization's IT or security team, as well as the relevant authorities, such as the Anti-Phishing Working Group or the Federal Trade Commission.</a:t>
            </a:r>
            <a:endParaRPr lang="en-US" dirty="0">
              <a:latin typeface="Times New Roman" panose="02020603050405020304" pitchFamily="18" charset="0"/>
              <a:cs typeface="Times New Roman" panose="02020603050405020304" pitchFamily="18" charset="0"/>
            </a:endParaRPr>
          </a:p>
        </p:txBody>
      </p:sp>
      <p:sp>
        <p:nvSpPr>
          <p:cNvPr id="17" name="Shape 14"/>
          <p:cNvSpPr/>
          <p:nvPr/>
        </p:nvSpPr>
        <p:spPr>
          <a:xfrm>
            <a:off x="1481018" y="6225838"/>
            <a:ext cx="710565" cy="25360"/>
          </a:xfrm>
          <a:prstGeom prst="rect">
            <a:avLst/>
          </a:prstGeom>
          <a:solidFill>
            <a:srgbClr val="8061FF"/>
          </a:solidFill>
          <a:ln/>
        </p:spPr>
      </p:sp>
      <p:sp>
        <p:nvSpPr>
          <p:cNvPr id="18" name="Shape 15"/>
          <p:cNvSpPr/>
          <p:nvPr/>
        </p:nvSpPr>
        <p:spPr>
          <a:xfrm>
            <a:off x="1024295" y="6010156"/>
            <a:ext cx="456724" cy="456724"/>
          </a:xfrm>
          <a:prstGeom prst="roundRect">
            <a:avLst>
              <a:gd name="adj" fmla="val 13336"/>
            </a:avLst>
          </a:prstGeom>
          <a:solidFill>
            <a:srgbClr val="1E1B4A"/>
          </a:solidFill>
          <a:ln/>
        </p:spPr>
      </p:sp>
      <p:sp>
        <p:nvSpPr>
          <p:cNvPr id="19" name="Text 16"/>
          <p:cNvSpPr/>
          <p:nvPr/>
        </p:nvSpPr>
        <p:spPr>
          <a:xfrm>
            <a:off x="1155025" y="6048137"/>
            <a:ext cx="195263" cy="380643"/>
          </a:xfrm>
          <a:prstGeom prst="rect">
            <a:avLst/>
          </a:prstGeom>
          <a:noFill/>
          <a:ln/>
        </p:spPr>
        <p:txBody>
          <a:bodyPr wrap="none" rtlCol="0" anchor="t"/>
          <a:lstStyle/>
          <a:p>
            <a:pPr marL="0" indent="0" algn="ctr">
              <a:lnSpc>
                <a:spcPts val="2997"/>
              </a:lnSpc>
              <a:buNone/>
            </a:pPr>
            <a:r>
              <a:rPr lang="en-US" sz="2398" b="1" dirty="0">
                <a:solidFill>
                  <a:srgbClr val="FFFFFF"/>
                </a:solidFill>
                <a:latin typeface="Syne" pitchFamily="34" charset="0"/>
                <a:ea typeface="Syne" pitchFamily="34" charset="-122"/>
                <a:cs typeface="Syne" pitchFamily="34" charset="-120"/>
              </a:rPr>
              <a:t>3</a:t>
            </a:r>
            <a:endParaRPr lang="en-US" sz="2398" dirty="0"/>
          </a:p>
        </p:txBody>
      </p:sp>
      <p:sp>
        <p:nvSpPr>
          <p:cNvPr id="20" name="Text 17"/>
          <p:cNvSpPr/>
          <p:nvPr/>
        </p:nvSpPr>
        <p:spPr>
          <a:xfrm>
            <a:off x="2369225" y="6054566"/>
            <a:ext cx="2537698" cy="317063"/>
          </a:xfrm>
          <a:prstGeom prst="rect">
            <a:avLst/>
          </a:prstGeom>
          <a:noFill/>
          <a:ln/>
        </p:spPr>
        <p:txBody>
          <a:bodyPr wrap="none" rtlCol="0" anchor="t"/>
          <a:lstStyle/>
          <a:p>
            <a:pPr marL="0" indent="0" algn="l">
              <a:lnSpc>
                <a:spcPts val="2498"/>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Delete</a:t>
            </a:r>
            <a:endParaRPr lang="en-US" sz="2400" dirty="0">
              <a:latin typeface="Times New Roman" panose="02020603050405020304" pitchFamily="18" charset="0"/>
              <a:cs typeface="Times New Roman" panose="02020603050405020304" pitchFamily="18" charset="0"/>
            </a:endParaRPr>
          </a:p>
        </p:txBody>
      </p:sp>
      <p:sp>
        <p:nvSpPr>
          <p:cNvPr id="21" name="Text 18"/>
          <p:cNvSpPr/>
          <p:nvPr/>
        </p:nvSpPr>
        <p:spPr>
          <a:xfrm>
            <a:off x="2369225" y="6493431"/>
            <a:ext cx="7655362" cy="974408"/>
          </a:xfrm>
          <a:prstGeom prst="rect">
            <a:avLst/>
          </a:prstGeom>
          <a:noFill/>
          <a:ln/>
        </p:spPr>
        <p:txBody>
          <a:bodyPr wrap="square" rtlCol="0" anchor="t"/>
          <a:lstStyle/>
          <a:p>
            <a:pPr marL="0" indent="0" algn="l">
              <a:lnSpc>
                <a:spcPts val="2558"/>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Once you've reported the suspicious email, be sure to delete it from your inbox and any other folders to prevent the potential spread of malware or further attempts to steal your information.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143476"/>
            <a:ext cx="8705850" cy="694373"/>
          </a:xfrm>
          <a:prstGeom prst="rect">
            <a:avLst/>
          </a:prstGeom>
          <a:noFill/>
          <a:ln/>
        </p:spPr>
        <p:txBody>
          <a:bodyPr wrap="none" rtlCol="0" anchor="t"/>
          <a:lstStyle/>
          <a:p>
            <a:pPr marL="0" indent="0">
              <a:lnSpc>
                <a:spcPts val="5468"/>
              </a:lnSpc>
              <a:buNone/>
            </a:pPr>
            <a:r>
              <a:rPr lang="en-US" sz="4400" b="1" dirty="0">
                <a:solidFill>
                  <a:srgbClr val="FFFFFF"/>
                </a:solidFill>
                <a:latin typeface="Times New Roman" panose="02020603050405020304" pitchFamily="18" charset="0"/>
                <a:ea typeface="Syne" pitchFamily="34" charset="-122"/>
                <a:cs typeface="Times New Roman" panose="02020603050405020304" pitchFamily="18" charset="0"/>
              </a:rPr>
              <a:t>Reporting Phishing Attempts</a:t>
            </a:r>
            <a:endParaRPr lang="en-US" sz="44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348389" y="2282190"/>
            <a:ext cx="555427" cy="555427"/>
          </a:xfrm>
          <a:prstGeom prst="rect">
            <a:avLst/>
          </a:prstGeom>
        </p:spPr>
      </p:pic>
      <p:sp>
        <p:nvSpPr>
          <p:cNvPr id="6" name="Text 3"/>
          <p:cNvSpPr/>
          <p:nvPr/>
        </p:nvSpPr>
        <p:spPr>
          <a:xfrm>
            <a:off x="2348389" y="3059787"/>
            <a:ext cx="2233374" cy="347186"/>
          </a:xfrm>
          <a:prstGeom prst="rect">
            <a:avLst/>
          </a:prstGeom>
          <a:noFill/>
          <a:ln/>
        </p:spPr>
        <p:txBody>
          <a:bodyPr wrap="none" rtlCol="0" anchor="t"/>
          <a:lstStyle/>
          <a:p>
            <a:pPr marL="0" indent="0" algn="l">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Report to IT</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2348389" y="3540204"/>
            <a:ext cx="2233374" cy="2843213"/>
          </a:xfrm>
          <a:prstGeom prst="rect">
            <a:avLst/>
          </a:prstGeom>
          <a:noFill/>
          <a:ln/>
        </p:spPr>
        <p:txBody>
          <a:bodyPr wrap="square" rtlCol="0" anchor="t"/>
          <a:lstStyle/>
          <a:p>
            <a:pPr marL="0" indent="0" algn="l">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Notify your organization's IT or security team about any suspicious emails you receive, so they can investigate and take appropriate action.</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915019" y="2282190"/>
            <a:ext cx="555427" cy="555427"/>
          </a:xfrm>
          <a:prstGeom prst="rect">
            <a:avLst/>
          </a:prstGeom>
        </p:spPr>
      </p:pic>
      <p:sp>
        <p:nvSpPr>
          <p:cNvPr id="9" name="Text 5"/>
          <p:cNvSpPr/>
          <p:nvPr/>
        </p:nvSpPr>
        <p:spPr>
          <a:xfrm>
            <a:off x="4915019" y="3059787"/>
            <a:ext cx="2233493" cy="694373"/>
          </a:xfrm>
          <a:prstGeom prst="rect">
            <a:avLst/>
          </a:prstGeom>
          <a:noFill/>
          <a:ln/>
        </p:spPr>
        <p:txBody>
          <a:bodyPr wrap="square" rtlCol="0" anchor="t"/>
          <a:lstStyle/>
          <a:p>
            <a:pPr marL="0" indent="0" algn="l">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Report to Authorities</a:t>
            </a:r>
            <a:endParaRPr lang="en-US" sz="2400" dirty="0">
              <a:latin typeface="Times New Roman" panose="02020603050405020304" pitchFamily="18" charset="0"/>
              <a:cs typeface="Times New Roman" panose="02020603050405020304" pitchFamily="18" charset="0"/>
            </a:endParaRPr>
          </a:p>
        </p:txBody>
      </p:sp>
      <p:sp>
        <p:nvSpPr>
          <p:cNvPr id="10" name="Text 6"/>
          <p:cNvSpPr/>
          <p:nvPr/>
        </p:nvSpPr>
        <p:spPr>
          <a:xfrm>
            <a:off x="4915019" y="3887391"/>
            <a:ext cx="2233493" cy="3198614"/>
          </a:xfrm>
          <a:prstGeom prst="rect">
            <a:avLst/>
          </a:prstGeom>
          <a:noFill/>
          <a:ln/>
        </p:spPr>
        <p:txBody>
          <a:bodyPr wrap="square" rtlCol="0" anchor="t"/>
          <a:lstStyle/>
          <a:p>
            <a:pPr marL="0" indent="0" algn="l">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Consider reporting phishing attempts to the relevant authorities, such as the </a:t>
            </a:r>
            <a:r>
              <a:rPr lang="en-US" u="sng" dirty="0">
                <a:solidFill>
                  <a:srgbClr val="8061FF"/>
                </a:solidFill>
                <a:latin typeface="Times New Roman" panose="02020603050405020304" pitchFamily="18" charset="0"/>
                <a:ea typeface="Arimo" pitchFamily="34" charset="-122"/>
                <a:cs typeface="Times New Roman" panose="02020603050405020304" pitchFamily="18" charset="0"/>
                <a:hlinkClick r:id="rId5">
                  <a:extLst>
                    <a:ext uri="{A12FA001-AC4F-418D-AE19-62706E023703}">
                      <ahyp:hlinkClr xmlns="" xmlns:ahyp="http://schemas.microsoft.com/office/drawing/2018/hyperlinkcolor" val="tx"/>
                    </a:ext>
                  </a:extLst>
                </a:hlinkClick>
              </a:rPr>
              <a:t>Anti-Phishing Working Group</a:t>
            </a:r>
            <a:r>
              <a:rPr lang="en-US" dirty="0">
                <a:solidFill>
                  <a:srgbClr val="D9E1FF"/>
                </a:solidFill>
                <a:latin typeface="Times New Roman" panose="02020603050405020304" pitchFamily="18" charset="0"/>
                <a:ea typeface="Arimo" pitchFamily="34" charset="-122"/>
                <a:cs typeface="Times New Roman" panose="02020603050405020304" pitchFamily="18" charset="0"/>
              </a:rPr>
              <a:t> or the </a:t>
            </a:r>
            <a:r>
              <a:rPr lang="en-US" u="sng" dirty="0">
                <a:solidFill>
                  <a:srgbClr val="8061FF"/>
                </a:solidFill>
                <a:latin typeface="Times New Roman" panose="02020603050405020304" pitchFamily="18" charset="0"/>
                <a:ea typeface="Arimo" pitchFamily="34" charset="-122"/>
                <a:cs typeface="Times New Roman" panose="02020603050405020304" pitchFamily="18" charset="0"/>
                <a:hlinkClick r:id="rId6">
                  <a:extLst>
                    <a:ext uri="{A12FA001-AC4F-418D-AE19-62706E023703}">
                      <ahyp:hlinkClr xmlns="" xmlns:ahyp="http://schemas.microsoft.com/office/drawing/2018/hyperlinkcolor" val="tx"/>
                    </a:ext>
                  </a:extLst>
                </a:hlinkClick>
              </a:rPr>
              <a:t>Federal Trade Commission</a:t>
            </a:r>
            <a:r>
              <a:rPr lang="en-US" dirty="0">
                <a:solidFill>
                  <a:srgbClr val="D9E1FF"/>
                </a:solidFill>
                <a:latin typeface="Times New Roman" panose="02020603050405020304" pitchFamily="18" charset="0"/>
                <a:ea typeface="Arimo" pitchFamily="34" charset="-122"/>
                <a:cs typeface="Times New Roman" panose="02020603050405020304" pitchFamily="18" charset="0"/>
              </a:rPr>
              <a:t>, to help combat these scams.</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7"/>
          <a:stretch>
            <a:fillRect/>
          </a:stretch>
        </p:blipFill>
        <p:spPr>
          <a:xfrm>
            <a:off x="7481768" y="2282190"/>
            <a:ext cx="555427" cy="555427"/>
          </a:xfrm>
          <a:prstGeom prst="rect">
            <a:avLst/>
          </a:prstGeom>
        </p:spPr>
      </p:pic>
      <p:sp>
        <p:nvSpPr>
          <p:cNvPr id="12" name="Text 7"/>
          <p:cNvSpPr/>
          <p:nvPr/>
        </p:nvSpPr>
        <p:spPr>
          <a:xfrm>
            <a:off x="7481768" y="3059787"/>
            <a:ext cx="2233374" cy="694373"/>
          </a:xfrm>
          <a:prstGeom prst="rect">
            <a:avLst/>
          </a:prstGeom>
          <a:noFill/>
          <a:ln/>
        </p:spPr>
        <p:txBody>
          <a:bodyPr wrap="square" rtlCol="0" anchor="t"/>
          <a:lstStyle/>
          <a:p>
            <a:pPr marL="0" indent="0" algn="l">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Forward Emails</a:t>
            </a:r>
            <a:endParaRPr lang="en-US" sz="2400" dirty="0">
              <a:latin typeface="Times New Roman" panose="02020603050405020304" pitchFamily="18" charset="0"/>
              <a:cs typeface="Times New Roman" panose="02020603050405020304" pitchFamily="18" charset="0"/>
            </a:endParaRPr>
          </a:p>
        </p:txBody>
      </p:sp>
      <p:sp>
        <p:nvSpPr>
          <p:cNvPr id="13" name="Text 8"/>
          <p:cNvSpPr/>
          <p:nvPr/>
        </p:nvSpPr>
        <p:spPr>
          <a:xfrm>
            <a:off x="7481768" y="3887391"/>
            <a:ext cx="2233374" cy="2843213"/>
          </a:xfrm>
          <a:prstGeom prst="rect">
            <a:avLst/>
          </a:prstGeom>
          <a:noFill/>
          <a:ln/>
        </p:spPr>
        <p:txBody>
          <a:bodyPr wrap="square" rtlCol="0" anchor="t"/>
          <a:lstStyle/>
          <a:p>
            <a:pPr marL="0" indent="0" algn="l">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If requested, forward any suspicious emails to the organization being impersonated, such as your bank or service provider, so they can investigate and take action.</a:t>
            </a:r>
            <a:endParaRPr lang="en-US"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8"/>
          <a:stretch>
            <a:fillRect/>
          </a:stretch>
        </p:blipFill>
        <p:spPr>
          <a:xfrm>
            <a:off x="10048399" y="2282190"/>
            <a:ext cx="555427" cy="555427"/>
          </a:xfrm>
          <a:prstGeom prst="rect">
            <a:avLst/>
          </a:prstGeom>
        </p:spPr>
      </p:pic>
      <p:sp>
        <p:nvSpPr>
          <p:cNvPr id="15" name="Text 9"/>
          <p:cNvSpPr/>
          <p:nvPr/>
        </p:nvSpPr>
        <p:spPr>
          <a:xfrm>
            <a:off x="10048399" y="3059787"/>
            <a:ext cx="2233493" cy="1041559"/>
          </a:xfrm>
          <a:prstGeom prst="rect">
            <a:avLst/>
          </a:prstGeom>
          <a:noFill/>
          <a:ln/>
        </p:spPr>
        <p:txBody>
          <a:bodyPr wrap="square" rtlCol="0" anchor="t"/>
          <a:lstStyle/>
          <a:p>
            <a:pPr marL="0" indent="0" algn="l">
              <a:lnSpc>
                <a:spcPts val="2734"/>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Delete Suspicious Emails</a:t>
            </a:r>
            <a:endParaRPr lang="en-US" sz="2400" dirty="0">
              <a:latin typeface="Times New Roman" panose="02020603050405020304" pitchFamily="18" charset="0"/>
              <a:cs typeface="Times New Roman" panose="02020603050405020304" pitchFamily="18" charset="0"/>
            </a:endParaRPr>
          </a:p>
        </p:txBody>
      </p:sp>
      <p:sp>
        <p:nvSpPr>
          <p:cNvPr id="16" name="Text 10"/>
          <p:cNvSpPr/>
          <p:nvPr/>
        </p:nvSpPr>
        <p:spPr>
          <a:xfrm>
            <a:off x="10048399" y="4234577"/>
            <a:ext cx="2233493" cy="2487811"/>
          </a:xfrm>
          <a:prstGeom prst="rect">
            <a:avLst/>
          </a:prstGeom>
          <a:noFill/>
          <a:ln/>
        </p:spPr>
        <p:txBody>
          <a:bodyPr wrap="square" rtlCol="0" anchor="t"/>
          <a:lstStyle/>
          <a:p>
            <a:pPr marL="0" indent="0" algn="l">
              <a:lnSpc>
                <a:spcPts val="2799"/>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After reporting a suspicious email, be sure to delete it from your inbox and any other folders to prevent further potential harm.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65320" y="1031796"/>
            <a:ext cx="9316522" cy="673060"/>
          </a:xfrm>
          <a:prstGeom prst="rect">
            <a:avLst/>
          </a:prstGeom>
          <a:noFill/>
          <a:ln/>
        </p:spPr>
        <p:txBody>
          <a:bodyPr wrap="none" rtlCol="0" anchor="t"/>
          <a:lstStyle/>
          <a:p>
            <a:pPr marL="0" indent="0">
              <a:lnSpc>
                <a:spcPts val="5301"/>
              </a:lnSpc>
              <a:buNone/>
            </a:pPr>
            <a:r>
              <a:rPr lang="en-US" sz="4400" b="1" dirty="0">
                <a:solidFill>
                  <a:srgbClr val="FFFFFF"/>
                </a:solidFill>
                <a:latin typeface="Times New Roman" panose="02020603050405020304" pitchFamily="18" charset="0"/>
                <a:ea typeface="Syne" pitchFamily="34" charset="-122"/>
                <a:cs typeface="Times New Roman" panose="02020603050405020304" pitchFamily="18" charset="0"/>
              </a:rPr>
              <a:t>Conclusion and Key Takeaways</a:t>
            </a:r>
            <a:endParaRPr lang="en-US" sz="44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4465320" y="2027872"/>
            <a:ext cx="1077039" cy="1723311"/>
          </a:xfrm>
          <a:prstGeom prst="rect">
            <a:avLst/>
          </a:prstGeom>
        </p:spPr>
      </p:pic>
      <p:sp>
        <p:nvSpPr>
          <p:cNvPr id="7" name="Text 3"/>
          <p:cNvSpPr/>
          <p:nvPr/>
        </p:nvSpPr>
        <p:spPr>
          <a:xfrm>
            <a:off x="5865376" y="2243257"/>
            <a:ext cx="2692718" cy="336590"/>
          </a:xfrm>
          <a:prstGeom prst="rect">
            <a:avLst/>
          </a:prstGeom>
          <a:noFill/>
          <a:ln/>
        </p:spPr>
        <p:txBody>
          <a:bodyPr wrap="none" rtlCol="0" anchor="t"/>
          <a:lstStyle/>
          <a:p>
            <a:pPr marL="0" indent="0" algn="l">
              <a:lnSpc>
                <a:spcPts val="2650"/>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Stay Vigilant</a:t>
            </a:r>
            <a:endParaRPr lang="en-US" sz="2400" dirty="0">
              <a:latin typeface="Times New Roman" panose="02020603050405020304" pitchFamily="18" charset="0"/>
              <a:cs typeface="Times New Roman" panose="02020603050405020304" pitchFamily="18" charset="0"/>
            </a:endParaRPr>
          </a:p>
        </p:txBody>
      </p:sp>
      <p:sp>
        <p:nvSpPr>
          <p:cNvPr id="8" name="Text 4"/>
          <p:cNvSpPr/>
          <p:nvPr/>
        </p:nvSpPr>
        <p:spPr>
          <a:xfrm>
            <a:off x="5865376" y="2709029"/>
            <a:ext cx="7957304" cy="689134"/>
          </a:xfrm>
          <a:prstGeom prst="rect">
            <a:avLst/>
          </a:prstGeom>
          <a:noFill/>
          <a:ln/>
        </p:spPr>
        <p:txBody>
          <a:bodyPr wrap="square" rtlCol="0" anchor="t"/>
          <a:lstStyle/>
          <a:p>
            <a:pPr marL="0" indent="0" algn="l">
              <a:lnSpc>
                <a:spcPts val="271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Remain alert to the threat of phishing attacks and continuously educate yourself and your team on the latest tactics used by cybercriminals.</a:t>
            </a:r>
            <a:endParaRPr lang="en-US"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4465320" y="3751183"/>
            <a:ext cx="1077039" cy="1723311"/>
          </a:xfrm>
          <a:prstGeom prst="rect">
            <a:avLst/>
          </a:prstGeom>
        </p:spPr>
      </p:pic>
      <p:sp>
        <p:nvSpPr>
          <p:cNvPr id="10" name="Text 5"/>
          <p:cNvSpPr/>
          <p:nvPr/>
        </p:nvSpPr>
        <p:spPr>
          <a:xfrm>
            <a:off x="5865376" y="3966567"/>
            <a:ext cx="4423291" cy="336590"/>
          </a:xfrm>
          <a:prstGeom prst="rect">
            <a:avLst/>
          </a:prstGeom>
          <a:noFill/>
          <a:ln/>
        </p:spPr>
        <p:txBody>
          <a:bodyPr wrap="none" rtlCol="0" anchor="t"/>
          <a:lstStyle/>
          <a:p>
            <a:pPr marL="0" indent="0" algn="l">
              <a:lnSpc>
                <a:spcPts val="2650"/>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Implement Security Measures</a:t>
            </a:r>
            <a:endParaRPr lang="en-US" sz="2400" dirty="0">
              <a:latin typeface="Times New Roman" panose="02020603050405020304" pitchFamily="18" charset="0"/>
              <a:cs typeface="Times New Roman" panose="02020603050405020304" pitchFamily="18" charset="0"/>
            </a:endParaRPr>
          </a:p>
        </p:txBody>
      </p:sp>
      <p:sp>
        <p:nvSpPr>
          <p:cNvPr id="11" name="Text 6"/>
          <p:cNvSpPr/>
          <p:nvPr/>
        </p:nvSpPr>
        <p:spPr>
          <a:xfrm>
            <a:off x="5865376" y="4432340"/>
            <a:ext cx="7957304" cy="689134"/>
          </a:xfrm>
          <a:prstGeom prst="rect">
            <a:avLst/>
          </a:prstGeom>
          <a:noFill/>
          <a:ln/>
        </p:spPr>
        <p:txBody>
          <a:bodyPr wrap="square" rtlCol="0" anchor="t"/>
          <a:lstStyle/>
          <a:p>
            <a:pPr marL="0" indent="0" algn="l">
              <a:lnSpc>
                <a:spcPts val="271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Adopt strong security practices, such as using multi-factor authentication, regularly updating software, and implementing robust email filtering and malware protection.</a:t>
            </a:r>
            <a:endParaRPr lang="en-US"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4465320" y="5474494"/>
            <a:ext cx="1077039" cy="1723311"/>
          </a:xfrm>
          <a:prstGeom prst="rect">
            <a:avLst/>
          </a:prstGeom>
        </p:spPr>
      </p:pic>
      <p:sp>
        <p:nvSpPr>
          <p:cNvPr id="13" name="Text 7"/>
          <p:cNvSpPr/>
          <p:nvPr/>
        </p:nvSpPr>
        <p:spPr>
          <a:xfrm>
            <a:off x="5865376" y="5689878"/>
            <a:ext cx="3053120" cy="336590"/>
          </a:xfrm>
          <a:prstGeom prst="rect">
            <a:avLst/>
          </a:prstGeom>
          <a:noFill/>
          <a:ln/>
        </p:spPr>
        <p:txBody>
          <a:bodyPr wrap="none" rtlCol="0" anchor="t"/>
          <a:lstStyle/>
          <a:p>
            <a:pPr marL="0" indent="0" algn="l">
              <a:lnSpc>
                <a:spcPts val="2650"/>
              </a:lnSpc>
              <a:buNone/>
            </a:pPr>
            <a:r>
              <a:rPr lang="en-US" sz="2400" b="1" dirty="0">
                <a:solidFill>
                  <a:srgbClr val="FFFFFF"/>
                </a:solidFill>
                <a:latin typeface="Times New Roman" panose="02020603050405020304" pitchFamily="18" charset="0"/>
                <a:ea typeface="Syne" pitchFamily="34" charset="-122"/>
                <a:cs typeface="Times New Roman" panose="02020603050405020304" pitchFamily="18" charset="0"/>
              </a:rPr>
              <a:t>Report and Respond</a:t>
            </a:r>
            <a:endParaRPr lang="en-US" sz="2400" dirty="0">
              <a:latin typeface="Times New Roman" panose="02020603050405020304" pitchFamily="18" charset="0"/>
              <a:cs typeface="Times New Roman" panose="02020603050405020304" pitchFamily="18" charset="0"/>
            </a:endParaRPr>
          </a:p>
        </p:txBody>
      </p:sp>
      <p:sp>
        <p:nvSpPr>
          <p:cNvPr id="14" name="Text 8"/>
          <p:cNvSpPr/>
          <p:nvPr/>
        </p:nvSpPr>
        <p:spPr>
          <a:xfrm>
            <a:off x="5865376" y="6155650"/>
            <a:ext cx="7957304" cy="689134"/>
          </a:xfrm>
          <a:prstGeom prst="rect">
            <a:avLst/>
          </a:prstGeom>
          <a:noFill/>
          <a:ln/>
        </p:spPr>
        <p:txBody>
          <a:bodyPr wrap="square" rtlCol="0" anchor="t"/>
          <a:lstStyle/>
          <a:p>
            <a:pPr marL="0" indent="0" algn="l">
              <a:lnSpc>
                <a:spcPts val="2714"/>
              </a:lnSpc>
              <a:buNone/>
            </a:pPr>
            <a:r>
              <a:rPr lang="en-US" dirty="0">
                <a:solidFill>
                  <a:srgbClr val="D9E1FF"/>
                </a:solidFill>
                <a:latin typeface="Times New Roman" panose="02020603050405020304" pitchFamily="18" charset="0"/>
                <a:ea typeface="Arimo" pitchFamily="34" charset="-122"/>
                <a:cs typeface="Times New Roman" panose="02020603050405020304" pitchFamily="18" charset="0"/>
              </a:rPr>
              <a:t>Promptly report any suspicious activity to the appropriate authorities and follow the recommended steps to mitigate the impact of a potential phishing attack.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995</Words>
  <Application>Microsoft Office PowerPoint</Application>
  <PresentationFormat>Custom</PresentationFormat>
  <Paragraphs>79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Arimo</vt:lpstr>
      <vt:lpstr>Calibri</vt:lpstr>
      <vt:lpstr>Calibri Light</vt:lpstr>
      <vt:lpstr>Syne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8</cp:revision>
  <dcterms:created xsi:type="dcterms:W3CDTF">2024-05-23T09:20:19Z</dcterms:created>
  <dcterms:modified xsi:type="dcterms:W3CDTF">2024-05-24T06:59:24Z</dcterms:modified>
</cp:coreProperties>
</file>