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3" r:id="rId16"/>
    <p:sldId id="277" r:id="rId17"/>
    <p:sldId id="278" r:id="rId18"/>
    <p:sldId id="279" r:id="rId19"/>
    <p:sldId id="266" r:id="rId20"/>
    <p:sldId id="267" r:id="rId21"/>
  </p:sldIdLst>
  <p:sldSz cx="14630400" cy="8229600"/>
  <p:notesSz cx="8229600" cy="146304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Raleway Light" pitchFamily="2" charset="0"/>
      <p:regular r:id="rId31"/>
      <p:italic r:id="rId32"/>
    </p:embeddedFont>
    <p:embeddedFont>
      <p:font typeface="Roboto" panose="02000000000000000000" pitchFamily="2" charset="0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45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555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Expense Management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2303740" y="4313277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endParaRPr lang="en-US" sz="3550" dirty="0"/>
          </a:p>
        </p:txBody>
      </p:sp>
      <p:sp>
        <p:nvSpPr>
          <p:cNvPr id="5" name="Text 2"/>
          <p:cNvSpPr/>
          <p:nvPr/>
        </p:nvSpPr>
        <p:spPr>
          <a:xfrm>
            <a:off x="793790" y="5220414"/>
            <a:ext cx="75564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-Ruchitha Medam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8A240B-E96C-3127-CAE4-87EEE4D21B22}"/>
              </a:ext>
            </a:extLst>
          </p:cNvPr>
          <p:cNvSpPr txBox="1"/>
          <p:nvPr/>
        </p:nvSpPr>
        <p:spPr>
          <a:xfrm>
            <a:off x="276726" y="986590"/>
            <a:ext cx="1398069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print("\n--- Expense List ---")</a:t>
            </a:r>
          </a:p>
          <a:p>
            <a:r>
              <a:rPr lang="en-IN" sz="2000" dirty="0"/>
              <a:t>    if rows:</a:t>
            </a:r>
          </a:p>
          <a:p>
            <a:r>
              <a:rPr lang="en-IN" sz="2000" dirty="0"/>
              <a:t>        for row in rows:</a:t>
            </a:r>
          </a:p>
          <a:p>
            <a:r>
              <a:rPr lang="en-IN" sz="2000" dirty="0"/>
              <a:t>            print(</a:t>
            </a:r>
            <a:r>
              <a:rPr lang="en-IN" sz="2000" dirty="0" err="1"/>
              <a:t>f"ID</a:t>
            </a:r>
            <a:r>
              <a:rPr lang="en-IN" sz="2000" dirty="0"/>
              <a:t>: {row[0]}, Date: {row[1]}, Category: {row[2]}, Amount: {row[3]}, Description: {row[4]}")</a:t>
            </a:r>
          </a:p>
          <a:p>
            <a:r>
              <a:rPr lang="en-IN" sz="2000" dirty="0"/>
              <a:t>    else:</a:t>
            </a:r>
          </a:p>
          <a:p>
            <a:r>
              <a:rPr lang="en-IN" sz="2000" dirty="0"/>
              <a:t>        print("No expenses found.")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def </a:t>
            </a:r>
            <a:r>
              <a:rPr lang="en-IN" sz="2000" dirty="0" err="1"/>
              <a:t>update_expense</a:t>
            </a:r>
            <a:r>
              <a:rPr lang="en-IN" sz="2000" dirty="0"/>
              <a:t>():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exp_id</a:t>
            </a:r>
            <a:r>
              <a:rPr lang="en-IN" sz="2000" dirty="0"/>
              <a:t> = int(input("Enter expense ID to update: "))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new_amount</a:t>
            </a:r>
            <a:r>
              <a:rPr lang="en-IN" sz="2000" dirty="0"/>
              <a:t> = float(input("Enter new amount: "))</a:t>
            </a:r>
          </a:p>
          <a:p>
            <a:endParaRPr lang="en-IN" sz="2000" dirty="0"/>
          </a:p>
          <a:p>
            <a:r>
              <a:rPr lang="en-IN" sz="2000" dirty="0"/>
              <a:t>    conn = </a:t>
            </a:r>
            <a:r>
              <a:rPr lang="en-IN" sz="2000" dirty="0" err="1"/>
              <a:t>get_connection</a:t>
            </a:r>
            <a:r>
              <a:rPr lang="en-IN" sz="2000" dirty="0"/>
              <a:t>()</a:t>
            </a:r>
          </a:p>
          <a:p>
            <a:r>
              <a:rPr lang="en-IN" sz="2000" dirty="0"/>
              <a:t>    cursor = </a:t>
            </a:r>
            <a:r>
              <a:rPr lang="en-IN" sz="2000" dirty="0" err="1"/>
              <a:t>conn.cursor</a:t>
            </a:r>
            <a:r>
              <a:rPr lang="en-IN" sz="2000" dirty="0"/>
              <a:t>()</a:t>
            </a:r>
          </a:p>
          <a:p>
            <a:r>
              <a:rPr lang="en-IN" sz="2000" dirty="0"/>
              <a:t>    query = "UPDATE expenses SET amount = %s WHERE id = %s"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cursor.execute</a:t>
            </a:r>
            <a:r>
              <a:rPr lang="en-IN" sz="2000" dirty="0"/>
              <a:t>(query, (</a:t>
            </a:r>
            <a:r>
              <a:rPr lang="en-IN" sz="2000" dirty="0" err="1"/>
              <a:t>new_amount</a:t>
            </a:r>
            <a:r>
              <a:rPr lang="en-IN" sz="2000" dirty="0"/>
              <a:t>, </a:t>
            </a:r>
            <a:r>
              <a:rPr lang="en-IN" sz="2000" dirty="0" err="1"/>
              <a:t>exp_id</a:t>
            </a:r>
            <a:r>
              <a:rPr lang="en-IN" sz="2000" dirty="0"/>
              <a:t>))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conn.commit</a:t>
            </a:r>
            <a:r>
              <a:rPr lang="en-IN" sz="2000" dirty="0"/>
              <a:t>()</a:t>
            </a:r>
          </a:p>
          <a:p>
            <a:r>
              <a:rPr lang="en-IN" sz="2000" dirty="0"/>
              <a:t>    </a:t>
            </a:r>
            <a:r>
              <a:rPr lang="en-IN" sz="2000" dirty="0" err="1"/>
              <a:t>conn.close</a:t>
            </a:r>
            <a:r>
              <a:rPr lang="en-IN" sz="2000" dirty="0"/>
              <a:t>()</a:t>
            </a:r>
          </a:p>
          <a:p>
            <a:r>
              <a:rPr lang="en-IN" sz="2000" dirty="0"/>
              <a:t>    print("Expense updated successfully!")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70E93-0255-CE18-4FDF-5BB94529F620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403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D834F-7B92-1931-AA05-724BF0D4980A}"/>
              </a:ext>
            </a:extLst>
          </p:cNvPr>
          <p:cNvSpPr txBox="1"/>
          <p:nvPr/>
        </p:nvSpPr>
        <p:spPr>
          <a:xfrm>
            <a:off x="336884" y="360947"/>
            <a:ext cx="13800221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delete_expense</a:t>
            </a:r>
            <a:r>
              <a:rPr lang="en-IN" dirty="0"/>
              <a:t>():</a:t>
            </a:r>
          </a:p>
          <a:p>
            <a:r>
              <a:rPr lang="en-IN" dirty="0"/>
              <a:t>    </a:t>
            </a:r>
            <a:r>
              <a:rPr lang="en-IN" dirty="0" err="1"/>
              <a:t>exp_id</a:t>
            </a:r>
            <a:r>
              <a:rPr lang="en-IN" dirty="0"/>
              <a:t> = int(input("Enter expense ID to delete: "))</a:t>
            </a:r>
          </a:p>
          <a:p>
            <a:endParaRPr lang="en-IN" dirty="0"/>
          </a:p>
          <a:p>
            <a:r>
              <a:rPr lang="en-IN" dirty="0"/>
              <a:t>    conn = </a:t>
            </a:r>
            <a:r>
              <a:rPr lang="en-IN" dirty="0" err="1"/>
              <a:t>get_connection</a:t>
            </a:r>
            <a:r>
              <a:rPr lang="en-IN" dirty="0"/>
              <a:t>()</a:t>
            </a:r>
          </a:p>
          <a:p>
            <a:r>
              <a:rPr lang="en-IN" dirty="0"/>
              <a:t>    cursor = </a:t>
            </a:r>
            <a:r>
              <a:rPr lang="en-IN" dirty="0" err="1"/>
              <a:t>conn.cursor</a:t>
            </a:r>
            <a:r>
              <a:rPr lang="en-IN" dirty="0"/>
              <a:t>()</a:t>
            </a:r>
          </a:p>
          <a:p>
            <a:r>
              <a:rPr lang="en-IN" dirty="0"/>
              <a:t>    query = "DELETE FROM expenses WHERE id = %s"</a:t>
            </a:r>
          </a:p>
          <a:p>
            <a:r>
              <a:rPr lang="en-IN" dirty="0"/>
              <a:t>    </a:t>
            </a:r>
            <a:r>
              <a:rPr lang="en-IN" dirty="0" err="1"/>
              <a:t>cursor.execute</a:t>
            </a:r>
            <a:r>
              <a:rPr lang="en-IN" dirty="0"/>
              <a:t>(query, (</a:t>
            </a:r>
            <a:r>
              <a:rPr lang="en-IN" dirty="0" err="1"/>
              <a:t>exp_id</a:t>
            </a:r>
            <a:r>
              <a:rPr lang="en-IN" dirty="0"/>
              <a:t>,))</a:t>
            </a:r>
          </a:p>
          <a:p>
            <a:r>
              <a:rPr lang="en-IN" dirty="0"/>
              <a:t>    </a:t>
            </a:r>
            <a:r>
              <a:rPr lang="en-IN" dirty="0" err="1"/>
              <a:t>conn.commit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  <a:r>
              <a:rPr lang="en-IN" dirty="0" err="1"/>
              <a:t>conn.close</a:t>
            </a:r>
            <a:r>
              <a:rPr lang="en-IN" dirty="0"/>
              <a:t>()</a:t>
            </a:r>
          </a:p>
          <a:p>
            <a:r>
              <a:rPr lang="en-IN" dirty="0"/>
              <a:t>    print("Expense deleted successfully!")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search_expense</a:t>
            </a:r>
            <a:r>
              <a:rPr lang="en-IN" dirty="0"/>
              <a:t>():</a:t>
            </a:r>
          </a:p>
          <a:p>
            <a:r>
              <a:rPr lang="en-IN" dirty="0"/>
              <a:t>    keyword = input("Enter category or description to search: ")</a:t>
            </a:r>
          </a:p>
          <a:p>
            <a:endParaRPr lang="en-IN" dirty="0"/>
          </a:p>
          <a:p>
            <a:r>
              <a:rPr lang="en-IN" dirty="0"/>
              <a:t>    conn = </a:t>
            </a:r>
            <a:r>
              <a:rPr lang="en-IN" dirty="0" err="1"/>
              <a:t>get_connection</a:t>
            </a:r>
            <a:r>
              <a:rPr lang="en-IN" dirty="0"/>
              <a:t>()</a:t>
            </a:r>
          </a:p>
          <a:p>
            <a:r>
              <a:rPr lang="en-IN" dirty="0"/>
              <a:t>    cursor = </a:t>
            </a:r>
            <a:r>
              <a:rPr lang="en-IN" dirty="0" err="1"/>
              <a:t>conn.cursor</a:t>
            </a:r>
            <a:r>
              <a:rPr lang="en-IN" dirty="0"/>
              <a:t>()</a:t>
            </a:r>
          </a:p>
          <a:p>
            <a:r>
              <a:rPr lang="en-IN" dirty="0"/>
              <a:t>    query = "SELECT * FROM expenses WHERE category LIKE %s OR description LIKE %s"</a:t>
            </a:r>
          </a:p>
          <a:p>
            <a:r>
              <a:rPr lang="en-IN" dirty="0"/>
              <a:t>    </a:t>
            </a:r>
            <a:r>
              <a:rPr lang="en-IN" dirty="0" err="1"/>
              <a:t>cursor.execute</a:t>
            </a:r>
            <a:r>
              <a:rPr lang="en-IN" dirty="0"/>
              <a:t>(query, (f"%{keyword}%", f"%{keyword}%"))</a:t>
            </a:r>
          </a:p>
          <a:p>
            <a:r>
              <a:rPr lang="en-IN" dirty="0"/>
              <a:t>    rows = </a:t>
            </a:r>
            <a:r>
              <a:rPr lang="en-IN" dirty="0" err="1"/>
              <a:t>cursor.fetchall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  <a:r>
              <a:rPr lang="en-IN" dirty="0" err="1"/>
              <a:t>conn.close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print("\n--- Search Results ---")</a:t>
            </a:r>
          </a:p>
          <a:p>
            <a:r>
              <a:rPr lang="en-IN" dirty="0"/>
              <a:t>    if rows:</a:t>
            </a:r>
          </a:p>
          <a:p>
            <a:r>
              <a:rPr lang="en-IN" dirty="0"/>
              <a:t>        for row in rows:</a:t>
            </a:r>
          </a:p>
          <a:p>
            <a:r>
              <a:rPr lang="en-IN" dirty="0"/>
              <a:t>            print(</a:t>
            </a:r>
            <a:r>
              <a:rPr lang="en-IN" dirty="0" err="1"/>
              <a:t>f"ID</a:t>
            </a:r>
            <a:r>
              <a:rPr lang="en-IN" dirty="0"/>
              <a:t>: {row[0]}, Date: {row[1]}, Category: {row[2]}, Amount: {row[3]}, Description: {row[4]}")</a:t>
            </a:r>
          </a:p>
          <a:p>
            <a:r>
              <a:rPr lang="en-IN" dirty="0"/>
              <a:t>    else:</a:t>
            </a:r>
          </a:p>
          <a:p>
            <a:r>
              <a:rPr lang="en-IN" dirty="0"/>
              <a:t>        print("No matching expenses found.")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8844BD-4348-F13A-6DB4-E00F56D15D9A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7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A9F5AD-5C91-85FE-1DC7-9ECDD979CCA9}"/>
              </a:ext>
            </a:extLst>
          </p:cNvPr>
          <p:cNvSpPr txBox="1"/>
          <p:nvPr/>
        </p:nvSpPr>
        <p:spPr>
          <a:xfrm>
            <a:off x="216568" y="517358"/>
            <a:ext cx="1383631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def </a:t>
            </a:r>
            <a:r>
              <a:rPr lang="en-IN" dirty="0" err="1"/>
              <a:t>export_expenses</a:t>
            </a:r>
            <a:r>
              <a:rPr lang="en-IN" dirty="0"/>
              <a:t>():</a:t>
            </a:r>
          </a:p>
          <a:p>
            <a:r>
              <a:rPr lang="en-IN" dirty="0"/>
              <a:t>    conn = </a:t>
            </a:r>
            <a:r>
              <a:rPr lang="en-IN" dirty="0" err="1"/>
              <a:t>get_connection</a:t>
            </a:r>
            <a:r>
              <a:rPr lang="en-IN" dirty="0"/>
              <a:t>()</a:t>
            </a:r>
          </a:p>
          <a:p>
            <a:r>
              <a:rPr lang="en-IN" dirty="0"/>
              <a:t>    cursor = </a:t>
            </a:r>
            <a:r>
              <a:rPr lang="en-IN" dirty="0" err="1"/>
              <a:t>conn.cursor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  <a:r>
              <a:rPr lang="en-IN" dirty="0" err="1"/>
              <a:t>cursor.execute</a:t>
            </a:r>
            <a:r>
              <a:rPr lang="en-IN" dirty="0"/>
              <a:t>("SELECT * FROM expenses")</a:t>
            </a:r>
          </a:p>
          <a:p>
            <a:r>
              <a:rPr lang="en-IN" dirty="0"/>
              <a:t>    rows = </a:t>
            </a:r>
            <a:r>
              <a:rPr lang="en-IN" dirty="0" err="1"/>
              <a:t>cursor.fetchall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  <a:r>
              <a:rPr lang="en-IN" dirty="0" err="1"/>
              <a:t>conn.close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with open("C:\\Users\\Administrator\\Desktop\\ExpenseProj\\expenses.csv", "w", newline="") as f:</a:t>
            </a:r>
          </a:p>
          <a:p>
            <a:r>
              <a:rPr lang="en-IN" dirty="0"/>
              <a:t>        writer = </a:t>
            </a:r>
            <a:r>
              <a:rPr lang="en-IN" dirty="0" err="1"/>
              <a:t>csv.writer</a:t>
            </a:r>
            <a:r>
              <a:rPr lang="en-IN" dirty="0"/>
              <a:t>(f)</a:t>
            </a:r>
          </a:p>
          <a:p>
            <a:r>
              <a:rPr lang="en-IN" dirty="0"/>
              <a:t>        </a:t>
            </a:r>
            <a:r>
              <a:rPr lang="en-IN" dirty="0" err="1"/>
              <a:t>writer.writerow</a:t>
            </a:r>
            <a:r>
              <a:rPr lang="en-IN" dirty="0"/>
              <a:t>(["ID", "Date", "Category", "Amount", "Description"])</a:t>
            </a:r>
          </a:p>
          <a:p>
            <a:r>
              <a:rPr lang="en-IN" dirty="0"/>
              <a:t>        </a:t>
            </a:r>
            <a:r>
              <a:rPr lang="en-IN" dirty="0" err="1"/>
              <a:t>writer.writerows</a:t>
            </a:r>
            <a:r>
              <a:rPr lang="en-IN" dirty="0"/>
              <a:t>(rows)</a:t>
            </a:r>
          </a:p>
          <a:p>
            <a:r>
              <a:rPr lang="en-IN" dirty="0"/>
              <a:t>        print("Data exported to expenses.csv")</a:t>
            </a:r>
          </a:p>
          <a:p>
            <a:endParaRPr lang="en-IN" dirty="0"/>
          </a:p>
          <a:p>
            <a:r>
              <a:rPr lang="en-IN" dirty="0"/>
              <a:t># ---------------- Monthly Summary ----------------</a:t>
            </a:r>
          </a:p>
          <a:p>
            <a:r>
              <a:rPr lang="en-IN" dirty="0"/>
              <a:t>def </a:t>
            </a:r>
            <a:r>
              <a:rPr lang="en-IN" dirty="0" err="1"/>
              <a:t>monthly_summary</a:t>
            </a:r>
            <a:r>
              <a:rPr lang="en-IN" dirty="0"/>
              <a:t>():</a:t>
            </a:r>
          </a:p>
          <a:p>
            <a:r>
              <a:rPr lang="en-IN" dirty="0"/>
              <a:t>    conn = </a:t>
            </a:r>
            <a:r>
              <a:rPr lang="en-IN" dirty="0" err="1"/>
              <a:t>get_connection</a:t>
            </a:r>
            <a:r>
              <a:rPr lang="en-IN" dirty="0"/>
              <a:t>()</a:t>
            </a:r>
          </a:p>
          <a:p>
            <a:r>
              <a:rPr lang="en-IN" dirty="0"/>
              <a:t>    cursor = </a:t>
            </a:r>
            <a:r>
              <a:rPr lang="en-IN" dirty="0" err="1"/>
              <a:t>conn.cursor</a:t>
            </a:r>
            <a:r>
              <a:rPr lang="en-IN" dirty="0"/>
              <a:t>()</a:t>
            </a:r>
          </a:p>
          <a:p>
            <a:r>
              <a:rPr lang="en-IN" dirty="0"/>
              <a:t>    query = """</a:t>
            </a:r>
          </a:p>
          <a:p>
            <a:r>
              <a:rPr lang="en-IN" dirty="0"/>
              <a:t>        SELECT DATE_FORMAT(date, '%Y-%m') AS month, SUM(amount) </a:t>
            </a:r>
          </a:p>
          <a:p>
            <a:r>
              <a:rPr lang="en-IN" dirty="0"/>
              <a:t>        FROM expenses </a:t>
            </a:r>
          </a:p>
          <a:p>
            <a:r>
              <a:rPr lang="en-IN" dirty="0"/>
              <a:t>        GROUP BY month </a:t>
            </a:r>
          </a:p>
          <a:p>
            <a:r>
              <a:rPr lang="en-IN" dirty="0"/>
              <a:t>        ORDER BY month;</a:t>
            </a:r>
          </a:p>
          <a:p>
            <a:r>
              <a:rPr lang="en-IN" dirty="0"/>
              <a:t>    """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36CDF-627F-A170-4DAD-57061A212668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1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B3763-C1C3-C434-F3B3-7376A37433CF}"/>
              </a:ext>
            </a:extLst>
          </p:cNvPr>
          <p:cNvSpPr txBox="1"/>
          <p:nvPr/>
        </p:nvSpPr>
        <p:spPr>
          <a:xfrm>
            <a:off x="360947" y="553453"/>
            <a:ext cx="1400475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cursor.execute</a:t>
            </a:r>
            <a:r>
              <a:rPr lang="en-IN" dirty="0"/>
              <a:t>(query)</a:t>
            </a:r>
          </a:p>
          <a:p>
            <a:r>
              <a:rPr lang="en-IN" dirty="0"/>
              <a:t>    rows = </a:t>
            </a:r>
            <a:r>
              <a:rPr lang="en-IN" dirty="0" err="1"/>
              <a:t>cursor.fetchall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  <a:r>
              <a:rPr lang="en-IN" dirty="0" err="1"/>
              <a:t>conn.close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dirty="0"/>
              <a:t>    print("\n--- Monthly Expense Summary ---")</a:t>
            </a:r>
          </a:p>
          <a:p>
            <a:r>
              <a:rPr lang="en-IN" dirty="0"/>
              <a:t>    if rows:</a:t>
            </a:r>
          </a:p>
          <a:p>
            <a:r>
              <a:rPr lang="en-IN" dirty="0"/>
              <a:t>        for row in rows:</a:t>
            </a:r>
          </a:p>
          <a:p>
            <a:r>
              <a:rPr lang="en-IN" dirty="0"/>
              <a:t>            print(</a:t>
            </a:r>
            <a:r>
              <a:rPr lang="en-IN" dirty="0" err="1"/>
              <a:t>f"Month</a:t>
            </a:r>
            <a:r>
              <a:rPr lang="en-IN" dirty="0"/>
              <a:t>: {row[0]}, Total Spent: {row[1]}")</a:t>
            </a:r>
          </a:p>
          <a:p>
            <a:r>
              <a:rPr lang="en-IN" dirty="0"/>
              <a:t>    else:</a:t>
            </a:r>
          </a:p>
          <a:p>
            <a:r>
              <a:rPr lang="en-IN" dirty="0"/>
              <a:t>        print("No expenses found.")</a:t>
            </a:r>
          </a:p>
          <a:p>
            <a:endParaRPr lang="en-IN" dirty="0"/>
          </a:p>
          <a:p>
            <a:r>
              <a:rPr lang="en-US" dirty="0"/>
              <a:t>def </a:t>
            </a:r>
            <a:r>
              <a:rPr lang="en-US" dirty="0" err="1"/>
              <a:t>main_menu</a:t>
            </a:r>
            <a:r>
              <a:rPr lang="en-US" dirty="0"/>
              <a:t>():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print("\n===== Expense Management System =====")</a:t>
            </a:r>
          </a:p>
          <a:p>
            <a:r>
              <a:rPr lang="en-US" dirty="0"/>
              <a:t>        print("1. Add Expense")</a:t>
            </a:r>
          </a:p>
          <a:p>
            <a:r>
              <a:rPr lang="en-US" dirty="0"/>
              <a:t>        print("2. View Expenses")</a:t>
            </a:r>
          </a:p>
          <a:p>
            <a:r>
              <a:rPr lang="en-US" dirty="0"/>
              <a:t>        print("3. Update Expense")</a:t>
            </a:r>
          </a:p>
          <a:p>
            <a:r>
              <a:rPr lang="en-US" dirty="0"/>
              <a:t>        print("4. Delete Expense")</a:t>
            </a:r>
          </a:p>
          <a:p>
            <a:r>
              <a:rPr lang="en-US" dirty="0"/>
              <a:t>        print("5. Search Expense")</a:t>
            </a:r>
          </a:p>
          <a:p>
            <a:r>
              <a:rPr lang="en-US" dirty="0"/>
              <a:t>        print("6. Export Expenses to CSV")</a:t>
            </a:r>
          </a:p>
          <a:p>
            <a:r>
              <a:rPr lang="en-US" dirty="0"/>
              <a:t>        print("7. Monthly Summary")</a:t>
            </a:r>
          </a:p>
          <a:p>
            <a:r>
              <a:rPr lang="en-US" dirty="0"/>
              <a:t>        print("8. Exit")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0FC01-B10A-96C1-14D5-89A2372F3CA5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5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93C3E-566B-ACBC-A5F8-06C77BC9AAC4}"/>
              </a:ext>
            </a:extLst>
          </p:cNvPr>
          <p:cNvSpPr txBox="1"/>
          <p:nvPr/>
        </p:nvSpPr>
        <p:spPr>
          <a:xfrm>
            <a:off x="385011" y="409074"/>
            <a:ext cx="1185110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choice = input("Enter your choice: ")</a:t>
            </a:r>
          </a:p>
          <a:p>
            <a:endParaRPr lang="en-US" dirty="0"/>
          </a:p>
          <a:p>
            <a:r>
              <a:rPr lang="en-US" dirty="0"/>
              <a:t>        if choice == "1":</a:t>
            </a:r>
          </a:p>
          <a:p>
            <a:r>
              <a:rPr lang="en-US" dirty="0"/>
              <a:t>            </a:t>
            </a:r>
            <a:r>
              <a:rPr lang="en-US" dirty="0" err="1"/>
              <a:t>add_expense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choice == "2":</a:t>
            </a:r>
          </a:p>
          <a:p>
            <a:r>
              <a:rPr lang="en-US" dirty="0"/>
              <a:t>            </a:t>
            </a:r>
            <a:r>
              <a:rPr lang="en-US" dirty="0" err="1"/>
              <a:t>view_expenses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choice == "3":</a:t>
            </a:r>
          </a:p>
          <a:p>
            <a:r>
              <a:rPr lang="en-US" dirty="0"/>
              <a:t>            </a:t>
            </a:r>
            <a:r>
              <a:rPr lang="en-US" dirty="0" err="1"/>
              <a:t>update_expense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choice == "4":</a:t>
            </a:r>
          </a:p>
          <a:p>
            <a:r>
              <a:rPr lang="en-US" dirty="0"/>
              <a:t>            </a:t>
            </a:r>
            <a:r>
              <a:rPr lang="en-US" dirty="0" err="1"/>
              <a:t>delete_expense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choice == "5":</a:t>
            </a:r>
          </a:p>
          <a:p>
            <a:r>
              <a:rPr lang="en-US" dirty="0"/>
              <a:t>            </a:t>
            </a:r>
            <a:r>
              <a:rPr lang="en-US" dirty="0" err="1"/>
              <a:t>search_expense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choice == "6":</a:t>
            </a:r>
          </a:p>
          <a:p>
            <a:r>
              <a:rPr lang="en-US" dirty="0"/>
              <a:t>            </a:t>
            </a:r>
            <a:r>
              <a:rPr lang="en-US" dirty="0" err="1"/>
              <a:t>export_expenses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choice == "7":</a:t>
            </a:r>
          </a:p>
          <a:p>
            <a:r>
              <a:rPr lang="en-US" dirty="0"/>
              <a:t>            </a:t>
            </a:r>
            <a:r>
              <a:rPr lang="en-US" dirty="0" err="1"/>
              <a:t>monthly_summary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choice == "8":</a:t>
            </a:r>
          </a:p>
          <a:p>
            <a:r>
              <a:rPr lang="en-US" dirty="0"/>
              <a:t>            print("Exiting... Goodbye!")</a:t>
            </a:r>
          </a:p>
          <a:p>
            <a:r>
              <a:rPr lang="en-US" dirty="0"/>
              <a:t>            break</a:t>
            </a:r>
          </a:p>
          <a:p>
            <a:r>
              <a:rPr lang="en-US" dirty="0"/>
              <a:t>        else:</a:t>
            </a:r>
          </a:p>
          <a:p>
            <a:r>
              <a:rPr lang="en-US" dirty="0"/>
              <a:t>            print("Invalid choice! Try again.")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__name__ == "__main__":</a:t>
            </a:r>
          </a:p>
          <a:p>
            <a:r>
              <a:rPr lang="en-US" dirty="0"/>
              <a:t>    </a:t>
            </a:r>
            <a:r>
              <a:rPr lang="en-US" dirty="0" err="1"/>
              <a:t>main_menu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ED6C7D-D749-642C-086D-FB8955C39D5F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57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1285" y="256298"/>
            <a:ext cx="95751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OUTPUT Screenshots</a:t>
            </a:r>
            <a:endParaRPr lang="en-US" sz="44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F2353-127A-8F2E-B315-A2E91FB23C89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094BB1E-1476-23A3-FED9-8B949AB5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17" y="1299411"/>
            <a:ext cx="11682662" cy="620027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FC4D4F-448A-7390-DC13-AD7B16BCBBD3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F14C938-6084-365A-3496-8E0D264CC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26" y="860258"/>
            <a:ext cx="9194148" cy="65090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63C4AA-843E-2070-D980-09C84980BB2A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228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A7224B1A-F5BC-EB5A-3F21-FBF80DC8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7" y="1118938"/>
            <a:ext cx="10328481" cy="55405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07760C-20CA-BEAB-0544-54D0F561AD5E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31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A3C199-3F3A-8DE7-7960-9B3F912A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94" y="1736240"/>
            <a:ext cx="6313270" cy="5350360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7FA3531-2FFF-BFAE-0E38-A4D1473ED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811" y="1736240"/>
            <a:ext cx="6010248" cy="52420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1BC239-56E1-F4A7-116C-F43644DD5332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21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6460" y="1814751"/>
            <a:ext cx="84173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Conclusion &amp; Key Achievements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7715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Reflecting on the successful completion of our Expense Management System project.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595211"/>
            <a:ext cx="4196358" cy="2819519"/>
          </a:xfrm>
          <a:prstGeom prst="roundRect">
            <a:avLst>
              <a:gd name="adj" fmla="val 5189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3310" y="3595211"/>
            <a:ext cx="121920" cy="2819519"/>
          </a:xfrm>
          <a:prstGeom prst="roundRect">
            <a:avLst>
              <a:gd name="adj" fmla="val 78139"/>
            </a:avLst>
          </a:prstGeom>
          <a:solidFill>
            <a:srgbClr val="1B1B27"/>
          </a:solidFill>
          <a:ln/>
        </p:spPr>
      </p:sp>
      <p:sp>
        <p:nvSpPr>
          <p:cNvPr id="6" name="Text 4"/>
          <p:cNvSpPr/>
          <p:nvPr/>
        </p:nvSpPr>
        <p:spPr>
          <a:xfrm>
            <a:off x="1142524" y="3852505"/>
            <a:ext cx="35648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Integrated Python + MySQL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42524" y="4342924"/>
            <a:ext cx="35903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Mastered the connection and interaction between Python applications and relational databases, a fundamental skill for backend development.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3595211"/>
            <a:ext cx="4196358" cy="2819519"/>
          </a:xfrm>
          <a:prstGeom prst="roundRect">
            <a:avLst>
              <a:gd name="adj" fmla="val 5189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86482" y="3595211"/>
            <a:ext cx="121920" cy="2819519"/>
          </a:xfrm>
          <a:prstGeom prst="roundRect">
            <a:avLst>
              <a:gd name="adj" fmla="val 78139"/>
            </a:avLst>
          </a:prstGeom>
          <a:solidFill>
            <a:srgbClr val="1B1B27"/>
          </a:solidFill>
          <a:ln/>
        </p:spPr>
      </p:sp>
      <p:sp>
        <p:nvSpPr>
          <p:cNvPr id="10" name="Text 8"/>
          <p:cNvSpPr/>
          <p:nvPr/>
        </p:nvSpPr>
        <p:spPr>
          <a:xfrm>
            <a:off x="5565696" y="3852505"/>
            <a:ext cx="30911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Full CRUD Functionality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565696" y="4342924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Successfully implemented Create, Read, Update, and Delete operations, forming the backbone of any data management system.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3595211"/>
            <a:ext cx="4196358" cy="2819519"/>
          </a:xfrm>
          <a:prstGeom prst="roundRect">
            <a:avLst>
              <a:gd name="adj" fmla="val 5189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9609653" y="3595211"/>
            <a:ext cx="121920" cy="2819519"/>
          </a:xfrm>
          <a:prstGeom prst="roundRect">
            <a:avLst>
              <a:gd name="adj" fmla="val 78139"/>
            </a:avLst>
          </a:prstGeom>
          <a:solidFill>
            <a:srgbClr val="1B1B27"/>
          </a:solidFill>
          <a:ln/>
        </p:spPr>
      </p:sp>
      <p:sp>
        <p:nvSpPr>
          <p:cNvPr id="14" name="Text 12"/>
          <p:cNvSpPr/>
          <p:nvPr/>
        </p:nvSpPr>
        <p:spPr>
          <a:xfrm>
            <a:off x="9988868" y="3852505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Working System Developed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988868" y="4697254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Built a robust and functional Expense Management System from concept to execution, ready for practical use.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8C9066-B274-420C-2FF0-9129021DF6CE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93777"/>
            <a:ext cx="44778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Challenge: Tracking Expenses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317492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Many of us struggle to keep track on our daily spending. Manual tracking is not only tedious but also prone to errors, making it hard to get a clear picture of where our money goes.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67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Difficulty in tracking daily expenses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098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Time-consuming manual methods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520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 potential for errors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2593777"/>
            <a:ext cx="39833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Our Solution: Project Objective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174921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aims to develop a straightforward, yet effective, expense management system. We leverage Python and MySQL to create an application that simplifies expense tracking and provides valuable insights.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9683" y="4881682"/>
            <a:ext cx="590454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"Build a simple </a:t>
            </a:r>
            <a:r>
              <a:rPr lang="en-US" sz="1750" dirty="0">
                <a:solidFill>
                  <a:srgbClr val="9FA58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+ MySQL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application to manage expenses efficiently."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599521" y="4881682"/>
            <a:ext cx="30480" cy="725805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2BD0E-2B82-00FA-F3A2-2C7B36C755E3}"/>
              </a:ext>
            </a:extLst>
          </p:cNvPr>
          <p:cNvSpPr/>
          <p:nvPr/>
        </p:nvSpPr>
        <p:spPr>
          <a:xfrm>
            <a:off x="12789568" y="7664116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644491" y="2436376"/>
            <a:ext cx="11341298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1150"/>
              </a:lnSpc>
              <a:buNone/>
            </a:pPr>
            <a:r>
              <a:rPr lang="en-US" sz="8900" dirty="0"/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7030DB-195D-FDB7-A210-2B94FDABF3E0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2343"/>
            <a:ext cx="118980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Powering Our Application: Technologies Used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64750"/>
            <a:ext cx="4196358" cy="3862507"/>
          </a:xfrm>
          <a:prstGeom prst="roundRect">
            <a:avLst>
              <a:gd name="adj" fmla="val 246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28224" y="2999184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B1B27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90" y="3148013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8224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Python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4396859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core programming language for our application logic.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2764750"/>
            <a:ext cx="4196358" cy="3862507"/>
          </a:xfrm>
          <a:prstGeom prst="roundRect">
            <a:avLst>
              <a:gd name="adj" fmla="val 246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5451396" y="2999184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B1B27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562" y="3148013"/>
            <a:ext cx="306110" cy="3826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451396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MySQL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51396" y="4396859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Relational database for secure and organized data storage.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640133" y="2764750"/>
            <a:ext cx="4196358" cy="3862507"/>
          </a:xfrm>
          <a:prstGeom prst="roundRect">
            <a:avLst>
              <a:gd name="adj" fmla="val 2466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9874568" y="2999184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B1B27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1734" y="3148013"/>
            <a:ext cx="306110" cy="38266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74568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Libraries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9874568" y="4396859"/>
            <a:ext cx="3727490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mysql.connector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database interaction</a:t>
            </a:r>
            <a:endParaRPr lang="en-US" sz="1750" dirty="0"/>
          </a:p>
        </p:txBody>
      </p:sp>
      <p:sp>
        <p:nvSpPr>
          <p:cNvPr id="18" name="Text 13"/>
          <p:cNvSpPr/>
          <p:nvPr/>
        </p:nvSpPr>
        <p:spPr>
          <a:xfrm>
            <a:off x="9874568" y="5209580"/>
            <a:ext cx="3727490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csv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data export functionality</a:t>
            </a:r>
            <a:endParaRPr lang="en-US" sz="1750" dirty="0"/>
          </a:p>
        </p:txBody>
      </p:sp>
      <p:sp>
        <p:nvSpPr>
          <p:cNvPr id="19" name="Text 14"/>
          <p:cNvSpPr/>
          <p:nvPr/>
        </p:nvSpPr>
        <p:spPr>
          <a:xfrm>
            <a:off x="9874568" y="5659398"/>
            <a:ext cx="3727490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datetime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accurate date management</a:t>
            </a:r>
            <a:endParaRPr lang="en-US" sz="17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17AD1E-C243-A2D5-3AF1-98B4657933F6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2361" y="622578"/>
            <a:ext cx="8355092" cy="707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Core Functionality: What It Does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2361" y="1782842"/>
            <a:ext cx="226338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 Light" pitchFamily="34" charset="0"/>
                <a:ea typeface="Raleway Light" pitchFamily="34" charset="-122"/>
                <a:cs typeface="Raleway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2361" y="2137053"/>
            <a:ext cx="4197668" cy="3048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5" name="Text 3"/>
          <p:cNvSpPr/>
          <p:nvPr/>
        </p:nvSpPr>
        <p:spPr>
          <a:xfrm>
            <a:off x="792361" y="2311122"/>
            <a:ext cx="2829997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Add New Expense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2361" y="2800588"/>
            <a:ext cx="4197668" cy="724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Quickly record new spending entries with details.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16366" y="1782842"/>
            <a:ext cx="226338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 Light" pitchFamily="34" charset="0"/>
                <a:ea typeface="Raleway Light" pitchFamily="34" charset="-122"/>
                <a:cs typeface="Raleway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366" y="2137053"/>
            <a:ext cx="4197668" cy="3048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9" name="Text 7"/>
          <p:cNvSpPr/>
          <p:nvPr/>
        </p:nvSpPr>
        <p:spPr>
          <a:xfrm>
            <a:off x="5216366" y="2311122"/>
            <a:ext cx="2829997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View All Expenses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16366" y="2800588"/>
            <a:ext cx="4197668" cy="724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a comprehensive list of all recorded expenses.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640372" y="1782842"/>
            <a:ext cx="226338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 Light" pitchFamily="34" charset="0"/>
                <a:ea typeface="Raleway Light" pitchFamily="34" charset="-122"/>
                <a:cs typeface="Raleway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372" y="2137053"/>
            <a:ext cx="4197668" cy="3048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13" name="Text 11"/>
          <p:cNvSpPr/>
          <p:nvPr/>
        </p:nvSpPr>
        <p:spPr>
          <a:xfrm>
            <a:off x="9640372" y="2311122"/>
            <a:ext cx="3250525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Update Existing Expense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640372" y="2800588"/>
            <a:ext cx="4197668" cy="724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Modify or correct previously entered expense details.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2361" y="3921323"/>
            <a:ext cx="226338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 Light" pitchFamily="34" charset="0"/>
                <a:ea typeface="Raleway Light" pitchFamily="34" charset="-122"/>
                <a:cs typeface="Raleway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92361" y="4275534"/>
            <a:ext cx="4197668" cy="3048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17" name="Text 15"/>
          <p:cNvSpPr/>
          <p:nvPr/>
        </p:nvSpPr>
        <p:spPr>
          <a:xfrm>
            <a:off x="792361" y="4449604"/>
            <a:ext cx="2829997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Delete Expense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92361" y="4939070"/>
            <a:ext cx="4197668" cy="724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Remove unwanted or incorrect expense records.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5216366" y="3921323"/>
            <a:ext cx="226338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 Light" pitchFamily="34" charset="0"/>
                <a:ea typeface="Raleway Light" pitchFamily="34" charset="-122"/>
                <a:cs typeface="Raleway Light" pitchFamily="34" charset="-120"/>
              </a:rPr>
              <a:t>05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5216366" y="4275534"/>
            <a:ext cx="4197668" cy="3048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21" name="Text 19"/>
          <p:cNvSpPr/>
          <p:nvPr/>
        </p:nvSpPr>
        <p:spPr>
          <a:xfrm>
            <a:off x="5216366" y="4449604"/>
            <a:ext cx="2829997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Search Expense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5216366" y="4939070"/>
            <a:ext cx="4197668" cy="724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 specific expenses by category or description.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640372" y="3921323"/>
            <a:ext cx="226338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 Light" pitchFamily="34" charset="0"/>
                <a:ea typeface="Raleway Light" pitchFamily="34" charset="-122"/>
                <a:cs typeface="Raleway Light" pitchFamily="34" charset="-120"/>
              </a:rPr>
              <a:t>06</a:t>
            </a:r>
            <a:endParaRPr lang="en-US" sz="1750" dirty="0"/>
          </a:p>
        </p:txBody>
      </p:sp>
      <p:sp>
        <p:nvSpPr>
          <p:cNvPr id="24" name="Shape 22"/>
          <p:cNvSpPr/>
          <p:nvPr/>
        </p:nvSpPr>
        <p:spPr>
          <a:xfrm>
            <a:off x="9640372" y="4275534"/>
            <a:ext cx="4197668" cy="3048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25" name="Text 23"/>
          <p:cNvSpPr/>
          <p:nvPr/>
        </p:nvSpPr>
        <p:spPr>
          <a:xfrm>
            <a:off x="9640372" y="4449604"/>
            <a:ext cx="2829997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Export Data to CSV</a:t>
            </a:r>
            <a:endParaRPr lang="en-US" sz="2200" dirty="0"/>
          </a:p>
        </p:txBody>
      </p:sp>
      <p:sp>
        <p:nvSpPr>
          <p:cNvPr id="26" name="Text 24"/>
          <p:cNvSpPr/>
          <p:nvPr/>
        </p:nvSpPr>
        <p:spPr>
          <a:xfrm>
            <a:off x="9640372" y="4939070"/>
            <a:ext cx="4197668" cy="724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Generate a CSV file for external analysis or record-keeping.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792361" y="6059805"/>
            <a:ext cx="226338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 Light" pitchFamily="34" charset="0"/>
                <a:ea typeface="Raleway Light" pitchFamily="34" charset="-122"/>
                <a:cs typeface="Raleway Light" pitchFamily="34" charset="-120"/>
              </a:rPr>
              <a:t>07</a:t>
            </a:r>
            <a:endParaRPr lang="en-US" sz="1750" dirty="0"/>
          </a:p>
        </p:txBody>
      </p:sp>
      <p:sp>
        <p:nvSpPr>
          <p:cNvPr id="28" name="Shape 26"/>
          <p:cNvSpPr/>
          <p:nvPr/>
        </p:nvSpPr>
        <p:spPr>
          <a:xfrm>
            <a:off x="792361" y="6414016"/>
            <a:ext cx="13045678" cy="3048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29" name="Text 27"/>
          <p:cNvSpPr/>
          <p:nvPr/>
        </p:nvSpPr>
        <p:spPr>
          <a:xfrm>
            <a:off x="792361" y="6588085"/>
            <a:ext cx="3589139" cy="353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Monthly Expense Summary</a:t>
            </a:r>
            <a:endParaRPr lang="en-US" sz="2200" dirty="0"/>
          </a:p>
        </p:txBody>
      </p:sp>
      <p:sp>
        <p:nvSpPr>
          <p:cNvPr id="30" name="Text 28"/>
          <p:cNvSpPr/>
          <p:nvPr/>
        </p:nvSpPr>
        <p:spPr>
          <a:xfrm>
            <a:off x="792361" y="7077551"/>
            <a:ext cx="13045678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Gain insights into spending patterns over a month.</a:t>
            </a:r>
            <a:endParaRPr lang="en-US" sz="17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475560-EA1B-8055-7216-223B5600E9A9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7105" y="647938"/>
            <a:ext cx="8182094" cy="577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Structuring Our Data: Database Design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647105" y="1595318"/>
            <a:ext cx="13336191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expense management system relies on a clear and efficient database structure to store and retrieve information.</a:t>
            </a:r>
            <a:endParaRPr lang="en-US" sz="1450" dirty="0"/>
          </a:p>
        </p:txBody>
      </p:sp>
      <p:sp>
        <p:nvSpPr>
          <p:cNvPr id="4" name="Shape 2"/>
          <p:cNvSpPr/>
          <p:nvPr/>
        </p:nvSpPr>
        <p:spPr>
          <a:xfrm>
            <a:off x="647105" y="2098953"/>
            <a:ext cx="13336191" cy="5482590"/>
          </a:xfrm>
          <a:prstGeom prst="roundRect">
            <a:avLst>
              <a:gd name="adj" fmla="val 14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4725" y="2106573"/>
            <a:ext cx="13320951" cy="54030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839748" y="2225040"/>
            <a:ext cx="229076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Database Name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3507700" y="2225040"/>
            <a:ext cx="10283190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expense</a:t>
            </a:r>
            <a:endParaRPr lang="en-US" sz="1450" dirty="0"/>
          </a:p>
        </p:txBody>
      </p:sp>
      <p:sp>
        <p:nvSpPr>
          <p:cNvPr id="8" name="Shape 6"/>
          <p:cNvSpPr/>
          <p:nvPr/>
        </p:nvSpPr>
        <p:spPr>
          <a:xfrm>
            <a:off x="654725" y="2646878"/>
            <a:ext cx="13320951" cy="54030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839748" y="2765346"/>
            <a:ext cx="229076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 Name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3507700" y="2765346"/>
            <a:ext cx="10283190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expenses</a:t>
            </a:r>
            <a:endParaRPr lang="en-US" sz="1450" dirty="0"/>
          </a:p>
        </p:txBody>
      </p:sp>
      <p:sp>
        <p:nvSpPr>
          <p:cNvPr id="11" name="Shape 9"/>
          <p:cNvSpPr/>
          <p:nvPr/>
        </p:nvSpPr>
        <p:spPr>
          <a:xfrm>
            <a:off x="654725" y="3187184"/>
            <a:ext cx="13320951" cy="53268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839748" y="3305651"/>
            <a:ext cx="229076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Column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3507700" y="3305651"/>
            <a:ext cx="228695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Type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6171843" y="3305651"/>
            <a:ext cx="228695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8835985" y="3305651"/>
            <a:ext cx="228695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Constraints</a:t>
            </a:r>
            <a:endParaRPr lang="en-US" sz="1450" dirty="0"/>
          </a:p>
        </p:txBody>
      </p:sp>
      <p:sp>
        <p:nvSpPr>
          <p:cNvPr id="16" name="Text 14"/>
          <p:cNvSpPr/>
          <p:nvPr/>
        </p:nvSpPr>
        <p:spPr>
          <a:xfrm>
            <a:off x="11500128" y="3305651"/>
            <a:ext cx="229076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endParaRPr lang="en-US" sz="1450" dirty="0"/>
          </a:p>
        </p:txBody>
      </p:sp>
      <p:sp>
        <p:nvSpPr>
          <p:cNvPr id="17" name="Shape 15"/>
          <p:cNvSpPr/>
          <p:nvPr/>
        </p:nvSpPr>
        <p:spPr>
          <a:xfrm>
            <a:off x="654725" y="3719870"/>
            <a:ext cx="13320951" cy="8284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839748" y="3838337"/>
            <a:ext cx="2290763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id</a:t>
            </a:r>
            <a:endParaRPr lang="en-US" sz="1450" dirty="0"/>
          </a:p>
        </p:txBody>
      </p:sp>
      <p:sp>
        <p:nvSpPr>
          <p:cNvPr id="19" name="Text 17"/>
          <p:cNvSpPr/>
          <p:nvPr/>
        </p:nvSpPr>
        <p:spPr>
          <a:xfrm>
            <a:off x="3507700" y="3838337"/>
            <a:ext cx="2286953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</a:t>
            </a:r>
            <a:endParaRPr lang="en-US" sz="1450" dirty="0"/>
          </a:p>
        </p:txBody>
      </p:sp>
      <p:sp>
        <p:nvSpPr>
          <p:cNvPr id="20" name="Text 18"/>
          <p:cNvSpPr/>
          <p:nvPr/>
        </p:nvSpPr>
        <p:spPr>
          <a:xfrm>
            <a:off x="6171843" y="3838337"/>
            <a:ext cx="228695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Primary</a:t>
            </a:r>
            <a:endParaRPr lang="en-US" sz="1450" dirty="0"/>
          </a:p>
        </p:txBody>
      </p:sp>
      <p:sp>
        <p:nvSpPr>
          <p:cNvPr id="21" name="Text 19"/>
          <p:cNvSpPr/>
          <p:nvPr/>
        </p:nvSpPr>
        <p:spPr>
          <a:xfrm>
            <a:off x="8835985" y="3838337"/>
            <a:ext cx="228695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 Increment</a:t>
            </a:r>
            <a:endParaRPr lang="en-US" sz="1450" dirty="0"/>
          </a:p>
        </p:txBody>
      </p:sp>
      <p:sp>
        <p:nvSpPr>
          <p:cNvPr id="22" name="Text 20"/>
          <p:cNvSpPr/>
          <p:nvPr/>
        </p:nvSpPr>
        <p:spPr>
          <a:xfrm>
            <a:off x="11500128" y="3838337"/>
            <a:ext cx="2290763" cy="591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Unique identifier for each expense</a:t>
            </a:r>
            <a:endParaRPr lang="en-US" sz="1450" dirty="0"/>
          </a:p>
        </p:txBody>
      </p:sp>
      <p:sp>
        <p:nvSpPr>
          <p:cNvPr id="23" name="Shape 21"/>
          <p:cNvSpPr/>
          <p:nvPr/>
        </p:nvSpPr>
        <p:spPr>
          <a:xfrm>
            <a:off x="654725" y="4548307"/>
            <a:ext cx="13320951" cy="54030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2"/>
          <p:cNvSpPr/>
          <p:nvPr/>
        </p:nvSpPr>
        <p:spPr>
          <a:xfrm>
            <a:off x="839748" y="4666774"/>
            <a:ext cx="2290763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</a:t>
            </a:r>
            <a:endParaRPr lang="en-US" sz="1450" dirty="0"/>
          </a:p>
        </p:txBody>
      </p:sp>
      <p:sp>
        <p:nvSpPr>
          <p:cNvPr id="25" name="Text 23"/>
          <p:cNvSpPr/>
          <p:nvPr/>
        </p:nvSpPr>
        <p:spPr>
          <a:xfrm>
            <a:off x="3507700" y="4666774"/>
            <a:ext cx="2286953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</a:t>
            </a:r>
            <a:endParaRPr lang="en-US" sz="1450" dirty="0"/>
          </a:p>
        </p:txBody>
      </p:sp>
      <p:sp>
        <p:nvSpPr>
          <p:cNvPr id="26" name="Text 24"/>
          <p:cNvSpPr/>
          <p:nvPr/>
        </p:nvSpPr>
        <p:spPr>
          <a:xfrm>
            <a:off x="6171843" y="4666774"/>
            <a:ext cx="228695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27" name="Text 25"/>
          <p:cNvSpPr/>
          <p:nvPr/>
        </p:nvSpPr>
        <p:spPr>
          <a:xfrm>
            <a:off x="8835985" y="4666774"/>
            <a:ext cx="228695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28" name="Text 26"/>
          <p:cNvSpPr/>
          <p:nvPr/>
        </p:nvSpPr>
        <p:spPr>
          <a:xfrm>
            <a:off x="11500128" y="4666774"/>
            <a:ext cx="229076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 the expense occurred</a:t>
            </a:r>
            <a:endParaRPr lang="en-US" sz="1450" dirty="0"/>
          </a:p>
        </p:txBody>
      </p:sp>
      <p:sp>
        <p:nvSpPr>
          <p:cNvPr id="29" name="Shape 27"/>
          <p:cNvSpPr/>
          <p:nvPr/>
        </p:nvSpPr>
        <p:spPr>
          <a:xfrm>
            <a:off x="654725" y="5088612"/>
            <a:ext cx="13320951" cy="8284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839748" y="5207079"/>
            <a:ext cx="2290763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category</a:t>
            </a:r>
            <a:endParaRPr lang="en-US" sz="1450" dirty="0"/>
          </a:p>
        </p:txBody>
      </p:sp>
      <p:sp>
        <p:nvSpPr>
          <p:cNvPr id="31" name="Text 29"/>
          <p:cNvSpPr/>
          <p:nvPr/>
        </p:nvSpPr>
        <p:spPr>
          <a:xfrm>
            <a:off x="3507700" y="5207079"/>
            <a:ext cx="2286953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VARCHAR(255)</a:t>
            </a:r>
            <a:endParaRPr lang="en-US" sz="1450" dirty="0"/>
          </a:p>
        </p:txBody>
      </p:sp>
      <p:sp>
        <p:nvSpPr>
          <p:cNvPr id="32" name="Text 30"/>
          <p:cNvSpPr/>
          <p:nvPr/>
        </p:nvSpPr>
        <p:spPr>
          <a:xfrm>
            <a:off x="6171843" y="5207079"/>
            <a:ext cx="228695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33" name="Text 31"/>
          <p:cNvSpPr/>
          <p:nvPr/>
        </p:nvSpPr>
        <p:spPr>
          <a:xfrm>
            <a:off x="8835985" y="5207079"/>
            <a:ext cx="228695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34" name="Text 32"/>
          <p:cNvSpPr/>
          <p:nvPr/>
        </p:nvSpPr>
        <p:spPr>
          <a:xfrm>
            <a:off x="11500128" y="5207079"/>
            <a:ext cx="2290763" cy="591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Category of the expense (e.g., Food, Transport)</a:t>
            </a:r>
            <a:endParaRPr lang="en-US" sz="1450" dirty="0"/>
          </a:p>
        </p:txBody>
      </p:sp>
      <p:sp>
        <p:nvSpPr>
          <p:cNvPr id="35" name="Shape 33"/>
          <p:cNvSpPr/>
          <p:nvPr/>
        </p:nvSpPr>
        <p:spPr>
          <a:xfrm>
            <a:off x="654725" y="5917049"/>
            <a:ext cx="13320951" cy="8284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6" name="Text 34"/>
          <p:cNvSpPr/>
          <p:nvPr/>
        </p:nvSpPr>
        <p:spPr>
          <a:xfrm>
            <a:off x="839748" y="6035516"/>
            <a:ext cx="2290763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amount</a:t>
            </a:r>
            <a:endParaRPr lang="en-US" sz="1450" dirty="0"/>
          </a:p>
        </p:txBody>
      </p:sp>
      <p:sp>
        <p:nvSpPr>
          <p:cNvPr id="37" name="Text 35"/>
          <p:cNvSpPr/>
          <p:nvPr/>
        </p:nvSpPr>
        <p:spPr>
          <a:xfrm>
            <a:off x="3507700" y="6035516"/>
            <a:ext cx="2286953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FLOAT</a:t>
            </a:r>
            <a:endParaRPr lang="en-US" sz="1450" dirty="0"/>
          </a:p>
        </p:txBody>
      </p:sp>
      <p:sp>
        <p:nvSpPr>
          <p:cNvPr id="38" name="Text 36"/>
          <p:cNvSpPr/>
          <p:nvPr/>
        </p:nvSpPr>
        <p:spPr>
          <a:xfrm>
            <a:off x="6171843" y="6035516"/>
            <a:ext cx="228695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39" name="Text 37"/>
          <p:cNvSpPr/>
          <p:nvPr/>
        </p:nvSpPr>
        <p:spPr>
          <a:xfrm>
            <a:off x="8835985" y="6035516"/>
            <a:ext cx="228695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40" name="Text 38"/>
          <p:cNvSpPr/>
          <p:nvPr/>
        </p:nvSpPr>
        <p:spPr>
          <a:xfrm>
            <a:off x="11500128" y="6035516"/>
            <a:ext cx="2290763" cy="591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Monetary value of the expense</a:t>
            </a:r>
            <a:endParaRPr lang="en-US" sz="1450" dirty="0"/>
          </a:p>
        </p:txBody>
      </p:sp>
      <p:sp>
        <p:nvSpPr>
          <p:cNvPr id="41" name="Shape 39"/>
          <p:cNvSpPr/>
          <p:nvPr/>
        </p:nvSpPr>
        <p:spPr>
          <a:xfrm>
            <a:off x="654725" y="6745486"/>
            <a:ext cx="13320951" cy="8284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2" name="Text 40"/>
          <p:cNvSpPr/>
          <p:nvPr/>
        </p:nvSpPr>
        <p:spPr>
          <a:xfrm>
            <a:off x="839748" y="6863953"/>
            <a:ext cx="2290763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description</a:t>
            </a:r>
            <a:endParaRPr lang="en-US" sz="1450" dirty="0"/>
          </a:p>
        </p:txBody>
      </p:sp>
      <p:sp>
        <p:nvSpPr>
          <p:cNvPr id="43" name="Text 41"/>
          <p:cNvSpPr/>
          <p:nvPr/>
        </p:nvSpPr>
        <p:spPr>
          <a:xfrm>
            <a:off x="3507700" y="6863953"/>
            <a:ext cx="2286953" cy="303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TEXT</a:t>
            </a:r>
            <a:endParaRPr lang="en-US" sz="1450" dirty="0"/>
          </a:p>
        </p:txBody>
      </p:sp>
      <p:sp>
        <p:nvSpPr>
          <p:cNvPr id="44" name="Text 42"/>
          <p:cNvSpPr/>
          <p:nvPr/>
        </p:nvSpPr>
        <p:spPr>
          <a:xfrm>
            <a:off x="6171843" y="6863953"/>
            <a:ext cx="228695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45" name="Text 43"/>
          <p:cNvSpPr/>
          <p:nvPr/>
        </p:nvSpPr>
        <p:spPr>
          <a:xfrm>
            <a:off x="8835985" y="6863953"/>
            <a:ext cx="2286953" cy="2957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46" name="Text 44"/>
          <p:cNvSpPr/>
          <p:nvPr/>
        </p:nvSpPr>
        <p:spPr>
          <a:xfrm>
            <a:off x="11500128" y="6863953"/>
            <a:ext cx="2290763" cy="591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Brief description of the expense</a:t>
            </a:r>
            <a:endParaRPr lang="en-US" sz="145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93ED51-62F3-DA67-5190-8D0CA00F78A5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8424" y="572333"/>
            <a:ext cx="7838123" cy="650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Journey: Workflow Diagram</a:t>
            </a:r>
            <a:endParaRPr lang="en-US" sz="4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17" y="1638895"/>
            <a:ext cx="13064966" cy="563391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61849" y="6204412"/>
            <a:ext cx="2964003" cy="37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Output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661849" y="4900251"/>
            <a:ext cx="2964003" cy="37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CRUD Ops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661849" y="3609263"/>
            <a:ext cx="2964003" cy="3705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Choose Option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1661849" y="2305102"/>
            <a:ext cx="2964003" cy="37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Main Menu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674132" y="7175674"/>
            <a:ext cx="13173551" cy="665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diagram illustrates the intuitive flow a user experiences, from selecting an option in the menu to performing an operation and receiving output, all powered by the robust database interaction.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7B89E-76DB-8AF2-9974-928BA4D1AF0B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043" y="745569"/>
            <a:ext cx="9880283" cy="643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Behind the Scenes: Code Implementation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1043" y="1801297"/>
            <a:ext cx="13188315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Each core feature of our Expense Management System is encapsulated within a dedicated Python function, ensuring modularity and maintainability.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721043" y="2692122"/>
            <a:ext cx="4258747" cy="1569839"/>
          </a:xfrm>
          <a:prstGeom prst="roundRect">
            <a:avLst>
              <a:gd name="adj" fmla="val 5512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7C7D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49881" y="2920960"/>
            <a:ext cx="2575322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add_expense()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949881" y="3373993"/>
            <a:ext cx="3801070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Handles input for new expense details and inserts into the database.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5185767" y="2692122"/>
            <a:ext cx="4258747" cy="1569839"/>
          </a:xfrm>
          <a:prstGeom prst="roundRect">
            <a:avLst>
              <a:gd name="adj" fmla="val 5512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7C7D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14605" y="2920960"/>
            <a:ext cx="2575322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view_expenses()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5414605" y="3373993"/>
            <a:ext cx="3801070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Retrieves and displays all recorded expenses to the user.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9650492" y="2692122"/>
            <a:ext cx="4258747" cy="1569839"/>
          </a:xfrm>
          <a:prstGeom prst="roundRect">
            <a:avLst>
              <a:gd name="adj" fmla="val 5512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7C7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879330" y="2920960"/>
            <a:ext cx="2575322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update_expense()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9879330" y="3373993"/>
            <a:ext cx="3801070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Allows modification of existing expense records by ID.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721043" y="4467939"/>
            <a:ext cx="4258747" cy="1569839"/>
          </a:xfrm>
          <a:prstGeom prst="roundRect">
            <a:avLst>
              <a:gd name="adj" fmla="val 5512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49881" y="4696778"/>
            <a:ext cx="2575322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delete_expense()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949881" y="5149810"/>
            <a:ext cx="3801070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Removes an expense record based on its unique ID.</a:t>
            </a: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5185767" y="4467939"/>
            <a:ext cx="4258747" cy="1569839"/>
          </a:xfrm>
          <a:prstGeom prst="roundRect">
            <a:avLst>
              <a:gd name="adj" fmla="val 5512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7C7D0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5414605" y="4696778"/>
            <a:ext cx="2575322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search_expense()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5414605" y="5149810"/>
            <a:ext cx="3801070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Filters expenses by specific criteria like category or description.</a:t>
            </a:r>
            <a:endParaRPr lang="en-US" sz="1600" dirty="0"/>
          </a:p>
        </p:txBody>
      </p:sp>
      <p:sp>
        <p:nvSpPr>
          <p:cNvPr id="22" name="Shape 20"/>
          <p:cNvSpPr/>
          <p:nvPr/>
        </p:nvSpPr>
        <p:spPr>
          <a:xfrm>
            <a:off x="721043" y="6243757"/>
            <a:ext cx="13188196" cy="1240274"/>
          </a:xfrm>
          <a:prstGeom prst="roundRect">
            <a:avLst>
              <a:gd name="adj" fmla="val 6977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7C7D0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949881" y="6472595"/>
            <a:ext cx="2575322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monthly_summary()</a:t>
            </a:r>
            <a:endParaRPr lang="en-US" sz="2000" dirty="0"/>
          </a:p>
        </p:txBody>
      </p:sp>
      <p:sp>
        <p:nvSpPr>
          <p:cNvPr id="24" name="Text 22"/>
          <p:cNvSpPr/>
          <p:nvPr/>
        </p:nvSpPr>
        <p:spPr>
          <a:xfrm>
            <a:off x="949881" y="6925628"/>
            <a:ext cx="12730520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Calculates and presents a summary of expenses for a given month.</a:t>
            </a:r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3797D0-3DC0-49DD-B153-AAA62CDA7F33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555919-A1F9-9CC3-9371-DF8AD207BED9}"/>
              </a:ext>
            </a:extLst>
          </p:cNvPr>
          <p:cNvSpPr txBox="1"/>
          <p:nvPr/>
        </p:nvSpPr>
        <p:spPr>
          <a:xfrm>
            <a:off x="601579" y="1083201"/>
            <a:ext cx="13595685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CODE:</a:t>
            </a:r>
          </a:p>
          <a:p>
            <a:r>
              <a:rPr lang="en-IN" sz="2200" dirty="0"/>
              <a:t>import </a:t>
            </a:r>
            <a:r>
              <a:rPr lang="en-IN" sz="2200" dirty="0" err="1"/>
              <a:t>mysql.connector</a:t>
            </a:r>
            <a:endParaRPr lang="en-IN" sz="2200" dirty="0"/>
          </a:p>
          <a:p>
            <a:r>
              <a:rPr lang="en-IN" sz="2200" dirty="0"/>
              <a:t>import csv</a:t>
            </a:r>
          </a:p>
          <a:p>
            <a:r>
              <a:rPr lang="en-IN" sz="2200" dirty="0"/>
              <a:t>from datetime import datetime</a:t>
            </a:r>
          </a:p>
          <a:p>
            <a:endParaRPr lang="en-IN" sz="2200" dirty="0"/>
          </a:p>
          <a:p>
            <a:r>
              <a:rPr lang="en-IN" sz="2200" dirty="0"/>
              <a:t># ---------------- Database Connection ----------------</a:t>
            </a:r>
          </a:p>
          <a:p>
            <a:r>
              <a:rPr lang="en-IN" sz="2200" dirty="0"/>
              <a:t>def </a:t>
            </a:r>
            <a:r>
              <a:rPr lang="en-IN" sz="2200" dirty="0" err="1"/>
              <a:t>get_connection</a:t>
            </a:r>
            <a:r>
              <a:rPr lang="en-IN" sz="2200" dirty="0"/>
              <a:t>():</a:t>
            </a:r>
          </a:p>
          <a:p>
            <a:r>
              <a:rPr lang="en-IN" sz="2200" dirty="0"/>
              <a:t>    return </a:t>
            </a:r>
            <a:r>
              <a:rPr lang="en-IN" sz="2200" dirty="0" err="1"/>
              <a:t>mysql.connector.connect</a:t>
            </a:r>
            <a:r>
              <a:rPr lang="en-IN" sz="2200" dirty="0"/>
              <a:t>(</a:t>
            </a:r>
          </a:p>
          <a:p>
            <a:r>
              <a:rPr lang="en-IN" sz="2200" dirty="0"/>
              <a:t>        host="localhost",</a:t>
            </a:r>
          </a:p>
          <a:p>
            <a:r>
              <a:rPr lang="en-IN" sz="2200" dirty="0"/>
              <a:t>        user="root",        # change if needed</a:t>
            </a:r>
          </a:p>
          <a:p>
            <a:r>
              <a:rPr lang="en-IN" sz="2200" dirty="0"/>
              <a:t>        password="pass@word1",    # change if needed</a:t>
            </a:r>
          </a:p>
          <a:p>
            <a:r>
              <a:rPr lang="en-IN" sz="2200" dirty="0"/>
              <a:t>        database="expense"  ,</a:t>
            </a:r>
          </a:p>
          <a:p>
            <a:r>
              <a:rPr lang="en-IN" sz="2200" dirty="0"/>
              <a:t>        </a:t>
            </a:r>
            <a:r>
              <a:rPr lang="en-IN" sz="2200" dirty="0" err="1"/>
              <a:t>use_pure</a:t>
            </a:r>
            <a:r>
              <a:rPr lang="en-IN" sz="2200" dirty="0"/>
              <a:t>=True</a:t>
            </a:r>
          </a:p>
          <a:p>
            <a:r>
              <a:rPr lang="en-IN" sz="2200" dirty="0"/>
              <a:t>        # make sure this DB exists</a:t>
            </a:r>
          </a:p>
          <a:p>
            <a:r>
              <a:rPr lang="en-IN" sz="2200" dirty="0"/>
              <a:t>    )</a:t>
            </a:r>
          </a:p>
          <a:p>
            <a:endParaRPr lang="en-IN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79489-314D-B6F2-CA0F-E553E47B9260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5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5576C-C6DA-5ABE-1EEF-3AD907657640}"/>
              </a:ext>
            </a:extLst>
          </p:cNvPr>
          <p:cNvSpPr txBox="1"/>
          <p:nvPr/>
        </p:nvSpPr>
        <p:spPr>
          <a:xfrm>
            <a:off x="421105" y="517358"/>
            <a:ext cx="134874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 ---------------- CRUD Functions ----------------</a:t>
            </a:r>
          </a:p>
          <a:p>
            <a:r>
              <a:rPr lang="en-IN" dirty="0"/>
              <a:t>def </a:t>
            </a:r>
            <a:r>
              <a:rPr lang="en-IN" dirty="0" err="1"/>
              <a:t>add_expense</a:t>
            </a:r>
            <a:r>
              <a:rPr lang="en-IN" dirty="0"/>
              <a:t>():</a:t>
            </a:r>
          </a:p>
          <a:p>
            <a:r>
              <a:rPr lang="en-IN" dirty="0"/>
              <a:t>    date = input("Enter date (YYYY-MM-DD): ")</a:t>
            </a:r>
          </a:p>
          <a:p>
            <a:r>
              <a:rPr lang="en-IN" dirty="0"/>
              <a:t>    category = input("Enter category (Food, Travel, Bills, etc): ")</a:t>
            </a:r>
          </a:p>
          <a:p>
            <a:r>
              <a:rPr lang="en-IN" dirty="0"/>
              <a:t>    amount = float(input("Enter amount: "))</a:t>
            </a:r>
          </a:p>
          <a:p>
            <a:r>
              <a:rPr lang="en-IN" dirty="0"/>
              <a:t>    description = input("Enter description: ")</a:t>
            </a:r>
          </a:p>
          <a:p>
            <a:endParaRPr lang="en-IN" dirty="0"/>
          </a:p>
          <a:p>
            <a:r>
              <a:rPr lang="en-IN" dirty="0"/>
              <a:t>    conn = </a:t>
            </a:r>
            <a:r>
              <a:rPr lang="en-IN" dirty="0" err="1"/>
              <a:t>get_connection</a:t>
            </a:r>
            <a:r>
              <a:rPr lang="en-IN" dirty="0"/>
              <a:t>()</a:t>
            </a:r>
          </a:p>
          <a:p>
            <a:r>
              <a:rPr lang="en-IN" dirty="0"/>
              <a:t>    cursor = </a:t>
            </a:r>
            <a:r>
              <a:rPr lang="en-IN" dirty="0" err="1"/>
              <a:t>conn.cursor</a:t>
            </a:r>
            <a:r>
              <a:rPr lang="en-IN" dirty="0"/>
              <a:t>()</a:t>
            </a:r>
          </a:p>
          <a:p>
            <a:r>
              <a:rPr lang="en-IN" dirty="0"/>
              <a:t>    query = "INSERT INTO expenses (date, category, amount, description) VALUES (%s, %s, %s, %s)"</a:t>
            </a:r>
          </a:p>
          <a:p>
            <a:r>
              <a:rPr lang="en-IN" dirty="0"/>
              <a:t>    </a:t>
            </a:r>
            <a:r>
              <a:rPr lang="en-IN" dirty="0" err="1"/>
              <a:t>cursor.execute</a:t>
            </a:r>
            <a:r>
              <a:rPr lang="en-IN" dirty="0"/>
              <a:t>(query, (date, category, amount, description))</a:t>
            </a:r>
          </a:p>
          <a:p>
            <a:r>
              <a:rPr lang="en-IN" dirty="0"/>
              <a:t>    </a:t>
            </a:r>
            <a:r>
              <a:rPr lang="en-IN" dirty="0" err="1"/>
              <a:t>conn.commit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  <a:r>
              <a:rPr lang="en-IN" dirty="0" err="1"/>
              <a:t>conn.close</a:t>
            </a:r>
            <a:r>
              <a:rPr lang="en-IN" dirty="0"/>
              <a:t>()</a:t>
            </a:r>
          </a:p>
          <a:p>
            <a:r>
              <a:rPr lang="en-IN" dirty="0"/>
              <a:t>    print("Expense added successfully!")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def </a:t>
            </a:r>
            <a:r>
              <a:rPr lang="en-IN" dirty="0" err="1"/>
              <a:t>view_expenses</a:t>
            </a:r>
            <a:r>
              <a:rPr lang="en-IN" dirty="0"/>
              <a:t>():</a:t>
            </a:r>
          </a:p>
          <a:p>
            <a:r>
              <a:rPr lang="en-IN" dirty="0"/>
              <a:t>    conn = </a:t>
            </a:r>
            <a:r>
              <a:rPr lang="en-IN" dirty="0" err="1"/>
              <a:t>get_connection</a:t>
            </a:r>
            <a:r>
              <a:rPr lang="en-IN" dirty="0"/>
              <a:t>()</a:t>
            </a:r>
          </a:p>
          <a:p>
            <a:r>
              <a:rPr lang="en-IN" dirty="0"/>
              <a:t>    cursor = </a:t>
            </a:r>
            <a:r>
              <a:rPr lang="en-IN" dirty="0" err="1"/>
              <a:t>conn.cursor</a:t>
            </a:r>
            <a:r>
              <a:rPr lang="en-IN" dirty="0"/>
              <a:t>()</a:t>
            </a:r>
          </a:p>
          <a:p>
            <a:r>
              <a:rPr lang="en-IN" dirty="0"/>
              <a:t>    query = "SELECT * FROM expenses"</a:t>
            </a:r>
          </a:p>
          <a:p>
            <a:r>
              <a:rPr lang="en-IN" dirty="0"/>
              <a:t>    </a:t>
            </a:r>
            <a:r>
              <a:rPr lang="en-IN" dirty="0" err="1"/>
              <a:t>cursor.execute</a:t>
            </a:r>
            <a:r>
              <a:rPr lang="en-IN" dirty="0"/>
              <a:t>(query)</a:t>
            </a:r>
          </a:p>
          <a:p>
            <a:r>
              <a:rPr lang="en-IN" dirty="0"/>
              <a:t>    rows = </a:t>
            </a:r>
            <a:r>
              <a:rPr lang="en-IN" dirty="0" err="1"/>
              <a:t>cursor.fetchall</a:t>
            </a:r>
            <a:r>
              <a:rPr lang="en-IN" dirty="0"/>
              <a:t>()</a:t>
            </a:r>
          </a:p>
          <a:p>
            <a:r>
              <a:rPr lang="en-IN" dirty="0"/>
              <a:t>    </a:t>
            </a:r>
            <a:r>
              <a:rPr lang="en-IN" dirty="0" err="1"/>
              <a:t>conn.close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4687A6-2184-BC49-4240-AAC838280A04}"/>
              </a:ext>
            </a:extLst>
          </p:cNvPr>
          <p:cNvSpPr/>
          <p:nvPr/>
        </p:nvSpPr>
        <p:spPr>
          <a:xfrm>
            <a:off x="12789568" y="7652084"/>
            <a:ext cx="1732548" cy="469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4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1698</Words>
  <Application>Microsoft Office PowerPoint</Application>
  <PresentationFormat>Custom</PresentationFormat>
  <Paragraphs>264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Raleway Light</vt:lpstr>
      <vt:lpstr>Arial</vt:lpstr>
      <vt:lpstr>Raleway</vt:lpstr>
      <vt:lpstr>Consolas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Ruchitha Medam</dc:creator>
  <cp:lastModifiedBy>Ruchitha Medam</cp:lastModifiedBy>
  <cp:revision>3</cp:revision>
  <dcterms:created xsi:type="dcterms:W3CDTF">2025-09-18T17:04:27Z</dcterms:created>
  <dcterms:modified xsi:type="dcterms:W3CDTF">2025-09-19T04:15:02Z</dcterms:modified>
</cp:coreProperties>
</file>