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57" r:id="rId6"/>
    <p:sldId id="260" r:id="rId7"/>
    <p:sldId id="259" r:id="rId8"/>
    <p:sldId id="261" r:id="rId9"/>
    <p:sldId id="262" r:id="rId10"/>
    <p:sldId id="271" r:id="rId11"/>
    <p:sldId id="266" r:id="rId12"/>
    <p:sldId id="272"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7609D-D058-D7AA-3342-735D97F3E372}" v="1" dt="2024-04-15T19:23:57.026"/>
    <p1510:client id="{50CB0549-7E88-B9E1-8387-9F6E7687B7D4}" v="739" dt="2024-04-16T02:36:02.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5116529"/>
            <a:ext cx="11171294" cy="1000655"/>
          </a:xfrm>
        </p:spPr>
        <p:txBody>
          <a:bodyPr anchor="t">
            <a:noAutofit/>
          </a:bodyPr>
          <a:lstStyle/>
          <a:p>
            <a:pPr algn="l"/>
            <a:r>
              <a:rPr lang="en-US" sz="2200" b="1" u="sng" dirty="0">
                <a:solidFill>
                  <a:schemeClr val="bg2">
                    <a:lumMod val="50000"/>
                  </a:schemeClr>
                </a:solidFill>
                <a:latin typeface="Times New Roman"/>
                <a:cs typeface="Times New Roman"/>
              </a:rPr>
              <a:t>VISION-BASED HUMAN ACTIVITY RECOGNITION USING DEEP LEARNING</a:t>
            </a:r>
            <a:br>
              <a:rPr lang="en-US" sz="2200" b="1" u="sng" dirty="0">
                <a:latin typeface="Times New Roman"/>
                <a:cs typeface="Times New Roman"/>
              </a:rPr>
            </a:br>
            <a:endParaRPr lang="en-US" sz="2200" b="1" u="sng" dirty="0">
              <a:solidFill>
                <a:schemeClr val="bg2">
                  <a:lumMod val="50000"/>
                </a:schemeClr>
              </a:solidFill>
              <a:latin typeface="Times New Roman"/>
              <a:cs typeface="Times New Roman"/>
            </a:endParaRPr>
          </a:p>
        </p:txBody>
      </p:sp>
      <p:pic>
        <p:nvPicPr>
          <p:cNvPr id="4" name="Picture 3" descr="A web of dots connected">
            <a:extLst>
              <a:ext uri="{FF2B5EF4-FFF2-40B4-BE49-F238E27FC236}">
                <a16:creationId xmlns:a16="http://schemas.microsoft.com/office/drawing/2014/main" id="{DF7E8D60-E706-AF8B-6329-B5A147696BA1}"/>
              </a:ext>
            </a:extLst>
          </p:cNvPr>
          <p:cNvPicPr>
            <a:picLocks noChangeAspect="1"/>
          </p:cNvPicPr>
          <p:nvPr/>
        </p:nvPicPr>
        <p:blipFill rotWithShape="1">
          <a:blip r:embed="rId2"/>
          <a:srcRect t="22439" b="554"/>
          <a:stretch/>
        </p:blipFill>
        <p:spPr>
          <a:xfrm>
            <a:off x="-1" y="10"/>
            <a:ext cx="12192001" cy="4201449"/>
          </a:xfrm>
          <a:prstGeom prst="rect">
            <a:avLst/>
          </a:prstGeom>
        </p:spPr>
      </p:pic>
      <p:grpSp>
        <p:nvGrpSpPr>
          <p:cNvPr id="30" name="Group 2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2" name="Freeform: Shape 1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804672" y="4624867"/>
            <a:ext cx="9416898" cy="440292"/>
          </a:xfrm>
        </p:spPr>
        <p:txBody>
          <a:bodyPr anchor="b">
            <a:normAutofit/>
          </a:bodyPr>
          <a:lstStyle/>
          <a:p>
            <a:pPr algn="l"/>
            <a:r>
              <a:rPr lang="en-US" sz="1800" dirty="0">
                <a:solidFill>
                  <a:schemeClr val="bg2">
                    <a:lumMod val="50000"/>
                  </a:schemeClr>
                </a:solidFill>
                <a:latin typeface="Times New Roman"/>
                <a:cs typeface="Times New Roman"/>
              </a:rPr>
              <a:t>CS5720 Neural Network &amp; Deep Learning -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dirty="0"/>
              <a:t>Problem solution: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training process&#10;&#10;Description automatically generated">
            <a:extLst>
              <a:ext uri="{FF2B5EF4-FFF2-40B4-BE49-F238E27FC236}">
                <a16:creationId xmlns:a16="http://schemas.microsoft.com/office/drawing/2014/main" id="{95092A09-3AE4-5D38-5A53-89950A67A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463" y="2071688"/>
            <a:ext cx="6236787" cy="4119562"/>
          </a:xfrm>
        </p:spPr>
      </p:pic>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3"/>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0088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6" name="Content Placeholder 5">
            <a:extLst>
              <a:ext uri="{FF2B5EF4-FFF2-40B4-BE49-F238E27FC236}">
                <a16:creationId xmlns:a16="http://schemas.microsoft.com/office/drawing/2014/main" id="{14D875DD-F204-204A-DFB5-3F3D6B692D5F}"/>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18368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8" name="Content Placeholder 7">
            <a:extLst>
              <a:ext uri="{FF2B5EF4-FFF2-40B4-BE49-F238E27FC236}">
                <a16:creationId xmlns:a16="http://schemas.microsoft.com/office/drawing/2014/main" id="{2E3B85ED-FD3C-2C40-6FA6-E26379F6837B}"/>
              </a:ext>
            </a:extLst>
          </p:cNvPr>
          <p:cNvPicPr>
            <a:picLocks noGrp="1" noChangeAspect="1"/>
          </p:cNvPicPr>
          <p:nvPr>
            <p:ph idx="1"/>
          </p:nvPr>
        </p:nvPicPr>
        <p:blipFill>
          <a:blip r:embed="rId2"/>
          <a:stretch>
            <a:fillRect/>
          </a:stretch>
        </p:blipFill>
        <p:spPr>
          <a:xfrm>
            <a:off x="1789471" y="1960563"/>
            <a:ext cx="8166359" cy="4216400"/>
          </a:xfrm>
          <a:prstGeom prst="rect">
            <a:avLst/>
          </a:prstGeom>
        </p:spPr>
      </p:pic>
    </p:spTree>
    <p:extLst>
      <p:ext uri="{BB962C8B-B14F-4D97-AF65-F5344CB8AC3E}">
        <p14:creationId xmlns:p14="http://schemas.microsoft.com/office/powerpoint/2010/main" val="59256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DF06E-364F-99A2-A822-73EEAA57BFEC}"/>
              </a:ext>
            </a:extLst>
          </p:cNvPr>
          <p:cNvSpPr>
            <a:spLocks noGrp="1"/>
          </p:cNvSpPr>
          <p:nvPr>
            <p:ph type="title"/>
          </p:nvPr>
        </p:nvSpPr>
        <p:spPr>
          <a:xfrm>
            <a:off x="572493" y="238539"/>
            <a:ext cx="11018520" cy="1434415"/>
          </a:xfrm>
        </p:spPr>
        <p:txBody>
          <a:bodyPr anchor="b">
            <a:normAutofit/>
          </a:bodyPr>
          <a:lstStyle/>
          <a:p>
            <a:r>
              <a:rPr lang="en-US" sz="5400"/>
              <a:t>References :</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790035-1891-91A6-9636-A892192B2BB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t>[1] </a:t>
            </a:r>
            <a:r>
              <a:rPr lang="en-US" sz="1400" dirty="0" err="1"/>
              <a:t>Samundra</a:t>
            </a:r>
            <a:r>
              <a:rPr lang="en-US" sz="1400" dirty="0"/>
              <a:t> </a:t>
            </a:r>
            <a:r>
              <a:rPr lang="en-US" sz="1400" dirty="0" err="1"/>
              <a:t>Deep,Xi</a:t>
            </a:r>
            <a:r>
              <a:rPr lang="en-US" sz="1400" dirty="0"/>
              <a:t> Zheng Department of Computing Macquarie University “\</a:t>
            </a:r>
            <a:r>
              <a:rPr lang="en-US" sz="1400" dirty="0" err="1"/>
              <a:t>textbf</a:t>
            </a:r>
            <a:r>
              <a:rPr lang="en-US" sz="1400" dirty="0"/>
              <a:t>{Sydney, Australia Conference" }Leveraging CNN and Transfer Learning for \</a:t>
            </a:r>
            <a:r>
              <a:rPr lang="en-US" sz="1400" dirty="0" err="1"/>
              <a:t>textbf</a:t>
            </a:r>
            <a:r>
              <a:rPr lang="en-US" sz="1400" dirty="0"/>
              <a:t>{Vision-based Human Activity Recognition}". International </a:t>
            </a:r>
            <a:r>
              <a:rPr lang="en-US" sz="1400" dirty="0" err="1"/>
              <a:t>Acess</a:t>
            </a:r>
            <a:r>
              <a:rPr lang="en-US" sz="1400" dirty="0"/>
              <a:t> number:19572619.DOI:10.1109/ITNAC46935 2019.9078016.</a:t>
            </a:r>
          </a:p>
          <a:p>
            <a:r>
              <a:rPr lang="en-US" sz="1400" dirty="0" err="1"/>
              <a:t>TelecommunicationNetworks</a:t>
            </a:r>
            <a:r>
              <a:rPr lang="en-US" sz="1400" dirty="0"/>
              <a:t> and Applications Date Added to IEEE Xplore:27 April 2020 INSPEC R. </a:t>
            </a:r>
            <a:r>
              <a:rPr lang="en-US" sz="1400" dirty="0" err="1"/>
              <a:t>Alazrai</a:t>
            </a:r>
            <a:r>
              <a:rPr lang="en-US" sz="1400" dirty="0"/>
              <a:t>, M. </a:t>
            </a:r>
            <a:r>
              <a:rPr lang="en-US" sz="1400" dirty="0" err="1"/>
              <a:t>Hababeh</a:t>
            </a:r>
            <a:r>
              <a:rPr lang="en-US" sz="1400" dirty="0"/>
              <a:t>, B.A. </a:t>
            </a:r>
            <a:r>
              <a:rPr lang="en-US" sz="1400" dirty="0" err="1"/>
              <a:t>Alsaify</a:t>
            </a:r>
            <a:r>
              <a:rPr lang="en-US" sz="1400" dirty="0"/>
              <a:t>, M.Z. Ali, </a:t>
            </a:r>
            <a:r>
              <a:rPr lang="en-US" sz="1400" dirty="0" err="1"/>
              <a:t>M.I.Daoud</a:t>
            </a:r>
            <a:r>
              <a:rPr lang="en-US" sz="1400" dirty="0"/>
              <a:t>, An End-to-End. Deep Learning Framework for Recognizing Human-to-Human Interactions. Using Wi-Fi Signals, The developed end to end deep learning model provides 86.3 accuracy for all human-to-human interactions recognition. The proposed</a:t>
            </a:r>
          </a:p>
          <a:p>
            <a:r>
              <a:rPr lang="en-US" sz="1400" dirty="0"/>
              <a:t>model is not developed for group-to-group interactions. This model will work only for Human-to Human Interactions. IEEE Access. 8 (2020) 197695– 197710</a:t>
            </a:r>
            <a:r>
              <a:rPr lang="en-US" sz="1700" dirty="0"/>
              <a:t>.</a:t>
            </a:r>
          </a:p>
          <a:p>
            <a:endParaRPr lang="en-US" sz="1700" dirty="0"/>
          </a:p>
        </p:txBody>
      </p:sp>
      <p:pic>
        <p:nvPicPr>
          <p:cNvPr id="6" name="Picture 5" descr="Abstract background of mesh">
            <a:extLst>
              <a:ext uri="{FF2B5EF4-FFF2-40B4-BE49-F238E27FC236}">
                <a16:creationId xmlns:a16="http://schemas.microsoft.com/office/drawing/2014/main" id="{438A8E08-7A33-2D8C-8D84-CFB53FEEBD41}"/>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69727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685E1-FA0D-393A-9A7E-3D76DF222670}"/>
              </a:ext>
            </a:extLst>
          </p:cNvPr>
          <p:cNvSpPr>
            <a:spLocks noGrp="1"/>
          </p:cNvSpPr>
          <p:nvPr>
            <p:ph type="title"/>
          </p:nvPr>
        </p:nvSpPr>
        <p:spPr>
          <a:xfrm>
            <a:off x="572493" y="238539"/>
            <a:ext cx="11018520" cy="1434415"/>
          </a:xfrm>
        </p:spPr>
        <p:txBody>
          <a:bodyPr anchor="b">
            <a:normAutofit/>
          </a:bodyPr>
          <a:lstStyle/>
          <a:p>
            <a:r>
              <a:rPr lang="en-IN" sz="5400"/>
              <a:t>References: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C21EC-B0CF-739C-2B74-A445D19113D5}"/>
              </a:ext>
            </a:extLst>
          </p:cNvPr>
          <p:cNvSpPr>
            <a:spLocks noGrp="1"/>
          </p:cNvSpPr>
          <p:nvPr>
            <p:ph idx="1"/>
          </p:nvPr>
        </p:nvSpPr>
        <p:spPr>
          <a:xfrm>
            <a:off x="572493" y="2071316"/>
            <a:ext cx="6713552" cy="4119172"/>
          </a:xfrm>
        </p:spPr>
        <p:txBody>
          <a:bodyPr anchor="t">
            <a:normAutofit/>
          </a:bodyPr>
          <a:lstStyle/>
          <a:p>
            <a:r>
              <a:rPr lang="en-US" sz="1400" dirty="0"/>
              <a:t>[4] Y. Jia, Y. Guo, G. Wang, R. Song, G. Cui, X. Zhong, Multi-frequency and multi-domain human activity recognition based on SFCW radar using deep learning, Neurocomputing. Developed deep learning model </a:t>
            </a:r>
            <a:r>
              <a:rPr lang="en-US" sz="1400" dirty="0" err="1"/>
              <a:t>ncreases</a:t>
            </a:r>
            <a:r>
              <a:rPr lang="en-US" sz="1400" dirty="0"/>
              <a:t> the recognition accuracy by 1.3\% by additionally introducing the range maps. The proposed model is not developed for group- to- group interactions N. Zehra, S.H. Azeem, M. Farhan, Human activity recognition through ensemble learning of multiple convolutional </a:t>
            </a:r>
            <a:r>
              <a:rPr lang="en-US" sz="1400" dirty="0" err="1"/>
              <a:t>neuralnetworks</a:t>
            </a:r>
            <a:r>
              <a:rPr lang="en-US" sz="1400" dirty="0"/>
              <a:t>, It takes less amount of preprocessing time because the proposed model support automatic feature extractions. Model is not suitable for concurrent activity recognition 2021 55th Annu. Conf. Inf. Sci. Syst. CISS 2021. (2021).</a:t>
            </a:r>
            <a:endParaRPr lang="en-IN" sz="1400" dirty="0"/>
          </a:p>
        </p:txBody>
      </p:sp>
      <p:pic>
        <p:nvPicPr>
          <p:cNvPr id="4" name="Picture 3" descr="Abstract background of mesh">
            <a:extLst>
              <a:ext uri="{FF2B5EF4-FFF2-40B4-BE49-F238E27FC236}">
                <a16:creationId xmlns:a16="http://schemas.microsoft.com/office/drawing/2014/main" id="{F65546AE-0DD1-66DC-9EE7-B5E36411FD9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309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Group members info: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endParaRPr lang="en-US" sz="1400" dirty="0"/>
          </a:p>
          <a:p>
            <a:endParaRPr lang="en-US" sz="1400" dirty="0"/>
          </a:p>
          <a:p>
            <a:endParaRPr lang="en-US" sz="1400" dirty="0"/>
          </a:p>
          <a:p>
            <a:pPr marL="0" indent="0">
              <a:buNone/>
            </a:pPr>
            <a:endParaRPr lang="en-US" sz="1400" dirty="0"/>
          </a:p>
        </p:txBody>
      </p:sp>
      <p:graphicFrame>
        <p:nvGraphicFramePr>
          <p:cNvPr id="4" name="Table 3">
            <a:extLst>
              <a:ext uri="{FF2B5EF4-FFF2-40B4-BE49-F238E27FC236}">
                <a16:creationId xmlns:a16="http://schemas.microsoft.com/office/drawing/2014/main" id="{710D213B-6529-62C1-4582-AB057CAFFBC2}"/>
              </a:ext>
            </a:extLst>
          </p:cNvPr>
          <p:cNvGraphicFramePr>
            <a:graphicFrameLocks noGrp="1"/>
          </p:cNvGraphicFramePr>
          <p:nvPr>
            <p:extLst>
              <p:ext uri="{D42A27DB-BD31-4B8C-83A1-F6EECF244321}">
                <p14:modId xmlns:p14="http://schemas.microsoft.com/office/powerpoint/2010/main" val="1531511147"/>
              </p:ext>
            </p:extLst>
          </p:nvPr>
        </p:nvGraphicFramePr>
        <p:xfrm>
          <a:off x="969002" y="2802193"/>
          <a:ext cx="8128000" cy="1872446"/>
        </p:xfrm>
        <a:graphic>
          <a:graphicData uri="http://schemas.openxmlformats.org/drawingml/2006/table">
            <a:tbl>
              <a:tblPr firstRow="1" bandRow="1">
                <a:tableStyleId>{5C22544A-7EE6-4342-B048-85BDC9FD1C3A}</a:tableStyleId>
              </a:tblPr>
              <a:tblGrid>
                <a:gridCol w="4074947">
                  <a:extLst>
                    <a:ext uri="{9D8B030D-6E8A-4147-A177-3AD203B41FA5}">
                      <a16:colId xmlns:a16="http://schemas.microsoft.com/office/drawing/2014/main" val="2352291343"/>
                    </a:ext>
                  </a:extLst>
                </a:gridCol>
                <a:gridCol w="4053053">
                  <a:extLst>
                    <a:ext uri="{9D8B030D-6E8A-4147-A177-3AD203B41FA5}">
                      <a16:colId xmlns:a16="http://schemas.microsoft.com/office/drawing/2014/main" val="2844185249"/>
                    </a:ext>
                  </a:extLst>
                </a:gridCol>
              </a:tblGrid>
              <a:tr h="166273">
                <a:tc>
                  <a:txBody>
                    <a:bodyPr/>
                    <a:lstStyle/>
                    <a:p>
                      <a:pPr algn="ctr"/>
                      <a:r>
                        <a:rPr lang="en-US" dirty="0"/>
                        <a:t>NAME </a:t>
                      </a:r>
                      <a:endParaRPr lang="en-IN" dirty="0"/>
                    </a:p>
                  </a:txBody>
                  <a:tcPr/>
                </a:tc>
                <a:tc>
                  <a:txBody>
                    <a:bodyPr/>
                    <a:lstStyle/>
                    <a:p>
                      <a:pPr algn="ctr"/>
                      <a:r>
                        <a:rPr lang="en-US" dirty="0"/>
                        <a:t>ID NUMBER</a:t>
                      </a:r>
                      <a:endParaRPr lang="en-IN" dirty="0"/>
                    </a:p>
                  </a:txBody>
                  <a:tcPr/>
                </a:tc>
                <a:extLst>
                  <a:ext uri="{0D108BD9-81ED-4DB2-BD59-A6C34878D82A}">
                    <a16:rowId xmlns:a16="http://schemas.microsoft.com/office/drawing/2014/main" val="2613832985"/>
                  </a:ext>
                </a:extLst>
              </a:tr>
              <a:tr h="394166">
                <a:tc>
                  <a:txBody>
                    <a:bodyPr/>
                    <a:lstStyle/>
                    <a:p>
                      <a:pPr algn="ctr"/>
                      <a:r>
                        <a:rPr lang="en-US" sz="1400" dirty="0"/>
                        <a:t>Anusha Sree Belli</a:t>
                      </a:r>
                      <a:endParaRPr lang="en-IN" sz="1400" dirty="0"/>
                    </a:p>
                  </a:txBody>
                  <a:tcPr/>
                </a:tc>
                <a:tc>
                  <a:txBody>
                    <a:bodyPr/>
                    <a:lstStyle/>
                    <a:p>
                      <a:pPr algn="ctr"/>
                      <a:r>
                        <a:rPr lang="en-US" sz="1400" kern="1200" dirty="0">
                          <a:solidFill>
                            <a:schemeClr val="dk1"/>
                          </a:solidFill>
                          <a:latin typeface="+mn-lt"/>
                          <a:ea typeface="+mn-ea"/>
                          <a:cs typeface="+mn-cs"/>
                        </a:rPr>
                        <a:t>700758644</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593176318"/>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Yasaswini</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Majety</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700747747</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887747468"/>
                  </a:ext>
                </a:extLst>
              </a:tr>
              <a:tr h="370840">
                <a:tc>
                  <a:txBody>
                    <a:bodyPr/>
                    <a:lstStyle/>
                    <a:p>
                      <a:pPr marL="0" algn="ctr" defTabSz="914400" rtl="0" eaLnBrk="1" latinLnBrk="0" hangingPunct="1"/>
                      <a:r>
                        <a:rPr lang="en-US" sz="1400" kern="1200" dirty="0">
                          <a:solidFill>
                            <a:schemeClr val="dk1"/>
                          </a:solidFill>
                          <a:latin typeface="+mn-lt"/>
                          <a:ea typeface="+mn-ea"/>
                          <a:cs typeface="+mn-cs"/>
                        </a:rPr>
                        <a:t>Bhavana Billa</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700756590</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2903181171"/>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Ruchitha</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Surakanti</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700753219</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150085293"/>
                  </a:ext>
                </a:extLst>
              </a:tr>
            </a:tbl>
          </a:graphicData>
        </a:graphic>
      </p:graphicFrame>
    </p:spTree>
    <p:extLst>
      <p:ext uri="{BB962C8B-B14F-4D97-AF65-F5344CB8AC3E}">
        <p14:creationId xmlns:p14="http://schemas.microsoft.com/office/powerpoint/2010/main" val="2432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000" b="1" dirty="0"/>
              <a:t>Anusha Sree Belli:</a:t>
            </a:r>
          </a:p>
          <a:p>
            <a:pPr marL="0" indent="0">
              <a:buNone/>
            </a:pPr>
            <a:r>
              <a:rPr lang="en-US" sz="1400" dirty="0"/>
              <a:t> Collected or obtained a video collection comprising labeled human activity data.</a:t>
            </a:r>
          </a:p>
          <a:p>
            <a:pPr marL="0" indent="0">
              <a:buNone/>
            </a:pPr>
            <a:r>
              <a:rPr lang="en-US" sz="1400" dirty="0"/>
              <a:t>The video data was preprocessed, including scaling, normalization, and augmentation.</a:t>
            </a:r>
          </a:p>
          <a:p>
            <a:pPr marL="0" indent="0">
              <a:buNone/>
            </a:pPr>
            <a:r>
              <a:rPr lang="en-US" sz="1400" dirty="0"/>
              <a:t>Managed data pipelines and storage to allow quick access during training. Developing robust training data sets.</a:t>
            </a:r>
          </a:p>
          <a:p>
            <a:pPr marL="0" indent="0">
              <a:buNone/>
            </a:pPr>
            <a:endParaRPr lang="en-US" sz="2200" b="1" dirty="0"/>
          </a:p>
          <a:p>
            <a:pPr marL="0" indent="0">
              <a:buNone/>
            </a:pPr>
            <a:r>
              <a:rPr lang="en-US" sz="2000" b="1" dirty="0"/>
              <a:t> </a:t>
            </a:r>
            <a:r>
              <a:rPr lang="en-US" sz="2000" b="1" dirty="0" err="1"/>
              <a:t>Yasaswini</a:t>
            </a:r>
            <a:r>
              <a:rPr lang="en-US" sz="2000" b="1" dirty="0"/>
              <a:t> </a:t>
            </a:r>
            <a:r>
              <a:rPr lang="en-US" sz="2000" b="1" dirty="0" err="1"/>
              <a:t>Majety</a:t>
            </a:r>
            <a:r>
              <a:rPr lang="en-US" sz="2000" b="1" dirty="0"/>
              <a:t> :</a:t>
            </a:r>
          </a:p>
          <a:p>
            <a:pPr marL="0" indent="0">
              <a:buNone/>
            </a:pPr>
            <a:r>
              <a:rPr lang="en-US" sz="1400" dirty="0"/>
              <a:t>Fine-tunes pre-trained models created from scratch using the dataset.</a:t>
            </a:r>
          </a:p>
          <a:p>
            <a:pPr marL="0" indent="0">
              <a:buNone/>
            </a:pPr>
            <a:r>
              <a:rPr lang="en-US" sz="1400" dirty="0"/>
              <a:t>Optimized hyperparameters and loss functions to boost model performance.</a:t>
            </a:r>
          </a:p>
          <a:p>
            <a:pPr marL="0" indent="0">
              <a:buNone/>
            </a:pPr>
            <a:r>
              <a:rPr lang="en-US" sz="1400" dirty="0"/>
              <a:t>Depends on outcomes after evaluating model performance with validation and test sets.</a:t>
            </a:r>
          </a:p>
        </p:txBody>
      </p:sp>
    </p:spTree>
    <p:extLst>
      <p:ext uri="{BB962C8B-B14F-4D97-AF65-F5344CB8AC3E}">
        <p14:creationId xmlns:p14="http://schemas.microsoft.com/office/powerpoint/2010/main" val="31614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b="1" dirty="0"/>
              <a:t>Bhavana Billa:</a:t>
            </a:r>
          </a:p>
          <a:p>
            <a:pPr marL="0" indent="0" algn="l">
              <a:buNone/>
            </a:pPr>
            <a:r>
              <a:rPr lang="en-US" sz="1400" b="0" i="0" dirty="0">
                <a:solidFill>
                  <a:srgbClr val="0D0D0D"/>
                </a:solidFill>
                <a:effectLst/>
                <a:highlight>
                  <a:srgbClr val="FFFFFF"/>
                </a:highlight>
              </a:rPr>
              <a:t>Created software modules that process video input streams.</a:t>
            </a:r>
          </a:p>
          <a:p>
            <a:pPr marL="0" indent="0" algn="l">
              <a:buNone/>
            </a:pPr>
            <a:r>
              <a:rPr lang="en-US" sz="1400" b="0" i="0" dirty="0">
                <a:solidFill>
                  <a:srgbClr val="0D0D0D"/>
                </a:solidFill>
                <a:effectLst/>
                <a:highlight>
                  <a:srgbClr val="FFFFFF"/>
                </a:highlight>
              </a:rPr>
              <a:t>Integrated the deep learning model into the software's design.</a:t>
            </a:r>
          </a:p>
          <a:p>
            <a:pPr marL="0" indent="0" algn="l">
              <a:buNone/>
            </a:pPr>
            <a:r>
              <a:rPr lang="en-US" sz="1400" b="0" i="0" dirty="0">
                <a:solidFill>
                  <a:srgbClr val="0D0D0D"/>
                </a:solidFill>
                <a:effectLst/>
                <a:highlight>
                  <a:srgbClr val="FFFFFF"/>
                </a:highlight>
              </a:rPr>
              <a:t>Implemented real-time inference capabilities for detecting human activity</a:t>
            </a:r>
            <a:r>
              <a:rPr lang="en-US" sz="1400" b="0" i="0" dirty="0">
                <a:solidFill>
                  <a:srgbClr val="0D0D0D"/>
                </a:solidFill>
                <a:effectLst/>
                <a:highlight>
                  <a:srgbClr val="FFFFFF"/>
                </a:highlight>
                <a:latin typeface="Söhne"/>
              </a:rPr>
              <a:t>.</a:t>
            </a:r>
          </a:p>
          <a:p>
            <a:pPr marL="0" indent="0">
              <a:buNone/>
            </a:pPr>
            <a:endParaRPr lang="en-US" sz="1500" dirty="0"/>
          </a:p>
          <a:p>
            <a:r>
              <a:rPr lang="en-US" sz="2000" b="1" dirty="0" err="1"/>
              <a:t>Ruchita</a:t>
            </a:r>
            <a:r>
              <a:rPr lang="en-US" sz="2000" b="1" dirty="0"/>
              <a:t> </a:t>
            </a:r>
            <a:r>
              <a:rPr lang="en-US" sz="2000" b="1" dirty="0" err="1"/>
              <a:t>Surakanti</a:t>
            </a:r>
            <a:r>
              <a:rPr lang="en-US" sz="2000" b="1" dirty="0"/>
              <a:t>:</a:t>
            </a:r>
          </a:p>
          <a:p>
            <a:pPr marL="0" indent="0">
              <a:buNone/>
            </a:pPr>
            <a:r>
              <a:rPr lang="en-US" sz="1400" dirty="0"/>
              <a:t>Created test cases and strategies to validate the functionality of the software and model.</a:t>
            </a:r>
          </a:p>
          <a:p>
            <a:pPr marL="0" indent="0">
              <a:buNone/>
            </a:pPr>
            <a:r>
              <a:rPr lang="en-US" sz="1400" dirty="0"/>
              <a:t>Performed manual and automated testing to detect flaws and issues.</a:t>
            </a:r>
          </a:p>
          <a:p>
            <a:pPr marL="0" indent="0">
              <a:buNone/>
            </a:pPr>
            <a:r>
              <a:rPr lang="en-US" sz="1400" dirty="0"/>
              <a:t>Verified that the program fits the specifications and functions as expected. </a:t>
            </a:r>
          </a:p>
          <a:p>
            <a:pPr marL="0" indent="0">
              <a:buNone/>
            </a:pPr>
            <a:r>
              <a:rPr lang="en-US" sz="1400" dirty="0"/>
              <a:t>Provided comments to the development team regarding issue repairs and improvements</a:t>
            </a:r>
            <a:r>
              <a:rPr lang="en-US" sz="1400" b="1" dirty="0"/>
              <a:t>.</a:t>
            </a:r>
          </a:p>
          <a:p>
            <a:endParaRPr lang="en-US" sz="2200" b="1" dirty="0"/>
          </a:p>
        </p:txBody>
      </p:sp>
    </p:spTree>
    <p:extLst>
      <p:ext uri="{BB962C8B-B14F-4D97-AF65-F5344CB8AC3E}">
        <p14:creationId xmlns:p14="http://schemas.microsoft.com/office/powerpoint/2010/main" val="299670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2ACAD5-2879-D886-6AC8-895131FE31DB}"/>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dirty="0">
                <a:latin typeface="+mj-lt"/>
                <a:ea typeface="+mj-ea"/>
                <a:cs typeface="+mj-cs"/>
              </a:rPr>
              <a:t>Abstract:</a:t>
            </a:r>
          </a:p>
        </p:txBody>
      </p:sp>
      <p:sp>
        <p:nvSpPr>
          <p:cNvPr id="7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F8D3AC-3E63-5F5C-8F19-F6D0E177E2A1}"/>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1400" dirty="0"/>
              <a:t>This study introduces an innovative method for vision-based human activity recognition (HAR) by leveraging Convolutional Neural Networks (CNN) and transfer learning.</a:t>
            </a:r>
          </a:p>
          <a:p>
            <a:pPr marL="171450" indent="-228600">
              <a:lnSpc>
                <a:spcPct val="90000"/>
              </a:lnSpc>
              <a:spcAft>
                <a:spcPts val="600"/>
              </a:spcAft>
              <a:buFont typeface="Arial" panose="020B0604020202020204" pitchFamily="34" charset="0"/>
              <a:buChar char="•"/>
            </a:pPr>
            <a:r>
              <a:rPr lang="en-US" sz="1400" dirty="0"/>
              <a:t> HAR has gained importance in diverse fields such as elderly monitoring, anomaly identification, and security systems. Conventional machine learning methods have been surpassed by deep learning models, which can autonomously extract features while minimizing computational resources. </a:t>
            </a:r>
          </a:p>
          <a:p>
            <a:pPr marL="171450" indent="-228600">
              <a:lnSpc>
                <a:spcPct val="90000"/>
              </a:lnSpc>
              <a:spcAft>
                <a:spcPts val="600"/>
              </a:spcAft>
              <a:buFont typeface="Arial" panose="020B0604020202020204" pitchFamily="34" charset="0"/>
              <a:buChar char="•"/>
            </a:pPr>
            <a:r>
              <a:rPr lang="en-US" sz="1400" dirty="0"/>
              <a:t>In our research, we employ a CNN model to identify human activities from image data sets. By applying transfer learning, we effectively obtain deep image features and train machine learning classifiers. Our experiments utilize the VGG-16 framework, achieving an impressive accuracy rate of 96.95%. Additionally, our findings highlight the enhanced performance of VGG-16 when compared to alternative CNN models used for HAR. This investigation contributes to the development of HAR techniques and presents a promising approach for vision-based activity recognition across various practical application.</a:t>
            </a:r>
          </a:p>
        </p:txBody>
      </p:sp>
      <p:pic>
        <p:nvPicPr>
          <p:cNvPr id="14" name="Picture 13" descr="Abstract background of mesh">
            <a:extLst>
              <a:ext uri="{FF2B5EF4-FFF2-40B4-BE49-F238E27FC236}">
                <a16:creationId xmlns:a16="http://schemas.microsoft.com/office/drawing/2014/main" id="{CD5A7B98-D6C0-C873-8819-2416A9A1249F}"/>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57237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25B7-AA88-7496-B10E-FDD1CF794F9C}"/>
              </a:ext>
            </a:extLst>
          </p:cNvPr>
          <p:cNvSpPr>
            <a:spLocks noGrp="1"/>
          </p:cNvSpPr>
          <p:nvPr>
            <p:ph type="title"/>
          </p:nvPr>
        </p:nvSpPr>
        <p:spPr>
          <a:xfrm>
            <a:off x="572493" y="238539"/>
            <a:ext cx="11018520" cy="1434415"/>
          </a:xfrm>
        </p:spPr>
        <p:txBody>
          <a:bodyPr anchor="b">
            <a:normAutofit/>
          </a:bodyPr>
          <a:lstStyle/>
          <a:p>
            <a:r>
              <a:rPr lang="en-US" sz="5400" dirty="0"/>
              <a:t>Objectives:</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07773-4909-2B7C-3288-937B6AA9C55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Developing a Robust Model</a:t>
            </a:r>
          </a:p>
          <a:p>
            <a:r>
              <a:rPr lang="en-US" sz="1400" dirty="0">
                <a:ea typeface="+mn-lt"/>
                <a:cs typeface="+mn-lt"/>
              </a:rPr>
              <a:t>Exploring Transfer Learning</a:t>
            </a:r>
          </a:p>
          <a:p>
            <a:r>
              <a:rPr lang="en-US" sz="1400" dirty="0">
                <a:ea typeface="+mn-lt"/>
                <a:cs typeface="+mn-lt"/>
              </a:rPr>
              <a:t>Dataset Collection and Preparation</a:t>
            </a:r>
          </a:p>
          <a:p>
            <a:r>
              <a:rPr lang="en-US" sz="1400" dirty="0">
                <a:ea typeface="+mn-lt"/>
                <a:cs typeface="+mn-lt"/>
              </a:rPr>
              <a:t>Model Evaluation Metrics</a:t>
            </a:r>
          </a:p>
          <a:p>
            <a:r>
              <a:rPr lang="en-US" sz="1400" dirty="0">
                <a:ea typeface="+mn-lt"/>
                <a:cs typeface="+mn-lt"/>
              </a:rPr>
              <a:t>Hyperparameter Tuning</a:t>
            </a:r>
          </a:p>
          <a:p>
            <a:r>
              <a:rPr lang="en-US" sz="1400" dirty="0">
                <a:ea typeface="+mn-lt"/>
                <a:cs typeface="+mn-lt"/>
              </a:rPr>
              <a:t>Cross-Validation and Testing</a:t>
            </a:r>
          </a:p>
          <a:p>
            <a:r>
              <a:rPr lang="en-US" sz="1400" dirty="0">
                <a:ea typeface="+mn-lt"/>
                <a:cs typeface="+mn-lt"/>
              </a:rPr>
              <a:t>Comparative Analysis</a:t>
            </a:r>
          </a:p>
          <a:p>
            <a:r>
              <a:rPr lang="en-US" sz="1400" dirty="0">
                <a:ea typeface="+mn-lt"/>
                <a:cs typeface="+mn-lt"/>
              </a:rPr>
              <a:t>Real-Time Inference</a:t>
            </a:r>
          </a:p>
          <a:p>
            <a:r>
              <a:rPr lang="en-US" sz="1400" dirty="0">
                <a:ea typeface="+mn-lt"/>
                <a:cs typeface="+mn-lt"/>
              </a:rPr>
              <a:t>Documentation and Reporting</a:t>
            </a:r>
          </a:p>
          <a:p>
            <a:r>
              <a:rPr lang="en-US" sz="1400" dirty="0">
                <a:ea typeface="+mn-lt"/>
                <a:cs typeface="+mn-lt"/>
              </a:rPr>
              <a:t>Future Directions</a:t>
            </a:r>
            <a:endParaRPr lang="en-US" sz="1400" dirty="0"/>
          </a:p>
        </p:txBody>
      </p:sp>
      <p:pic>
        <p:nvPicPr>
          <p:cNvPr id="5" name="Picture 4" descr="Abstract background of mesh">
            <a:extLst>
              <a:ext uri="{FF2B5EF4-FFF2-40B4-BE49-F238E27FC236}">
                <a16:creationId xmlns:a16="http://schemas.microsoft.com/office/drawing/2014/main" id="{F36FC03A-B573-9B12-86AD-D59C91EA936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32268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08CAA-F19B-68A6-D879-EEA392107E35}"/>
              </a:ext>
            </a:extLst>
          </p:cNvPr>
          <p:cNvSpPr>
            <a:spLocks noGrp="1"/>
          </p:cNvSpPr>
          <p:nvPr>
            <p:ph type="title"/>
          </p:nvPr>
        </p:nvSpPr>
        <p:spPr>
          <a:xfrm>
            <a:off x="572493" y="238539"/>
            <a:ext cx="11018520" cy="1434415"/>
          </a:xfrm>
        </p:spPr>
        <p:txBody>
          <a:bodyPr anchor="b">
            <a:normAutofit/>
          </a:bodyPr>
          <a:lstStyle/>
          <a:p>
            <a:r>
              <a:rPr lang="en-US" sz="5400"/>
              <a:t>Motivation:</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E8C230-D98D-11E0-8B38-CB7044F4824C}"/>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Improving Quality of Life </a:t>
            </a:r>
          </a:p>
          <a:p>
            <a:r>
              <a:rPr lang="en-US" sz="1400" dirty="0">
                <a:ea typeface="+mn-lt"/>
                <a:cs typeface="+mn-lt"/>
              </a:rPr>
              <a:t>Empowering Assistive Technologies</a:t>
            </a:r>
          </a:p>
          <a:p>
            <a:r>
              <a:rPr lang="en-US" sz="1400" dirty="0">
                <a:ea typeface="+mn-lt"/>
                <a:cs typeface="+mn-lt"/>
              </a:rPr>
              <a:t>Advancing Computer Vision</a:t>
            </a:r>
          </a:p>
          <a:p>
            <a:r>
              <a:rPr lang="en-US" sz="1400" dirty="0">
                <a:ea typeface="+mn-lt"/>
                <a:cs typeface="+mn-lt"/>
              </a:rPr>
              <a:t>Real-World Applications</a:t>
            </a:r>
          </a:p>
          <a:p>
            <a:r>
              <a:rPr lang="en-US" sz="1400" dirty="0">
                <a:ea typeface="+mn-lt"/>
                <a:cs typeface="+mn-lt"/>
              </a:rPr>
              <a:t>Innovation and Research</a:t>
            </a:r>
          </a:p>
          <a:p>
            <a:r>
              <a:rPr lang="en-US" sz="1400" dirty="0">
                <a:ea typeface="+mn-lt"/>
                <a:cs typeface="+mn-lt"/>
              </a:rPr>
              <a:t>Addressing Societal Needs</a:t>
            </a:r>
          </a:p>
          <a:p>
            <a:r>
              <a:rPr lang="en-US" sz="1400" dirty="0">
                <a:ea typeface="+mn-lt"/>
                <a:cs typeface="+mn-lt"/>
              </a:rPr>
              <a:t>Learning and Growth</a:t>
            </a:r>
          </a:p>
          <a:p>
            <a:r>
              <a:rPr lang="en-US" sz="1400" dirty="0">
                <a:ea typeface="+mn-lt"/>
                <a:cs typeface="+mn-lt"/>
              </a:rPr>
              <a:t>Potential for Impact</a:t>
            </a:r>
          </a:p>
          <a:p>
            <a:r>
              <a:rPr lang="en-US" sz="1400" dirty="0">
                <a:ea typeface="+mn-lt"/>
                <a:cs typeface="+mn-lt"/>
              </a:rPr>
              <a:t>Project has the potential to make a meaningful difference in people's lives while also contributing to the advancement of science and technology. Stay motivated, stay curious, and enjoy the journey of discovery and innovation!   </a:t>
            </a:r>
            <a:r>
              <a:rPr lang="en-US" sz="1700" dirty="0">
                <a:ea typeface="+mn-lt"/>
                <a:cs typeface="+mn-lt"/>
              </a:rPr>
              <a:t>  </a:t>
            </a:r>
            <a:endParaRPr lang="en-US" sz="1700" dirty="0"/>
          </a:p>
        </p:txBody>
      </p:sp>
      <p:pic>
        <p:nvPicPr>
          <p:cNvPr id="5" name="Picture 4" descr="Abstract background of mesh">
            <a:extLst>
              <a:ext uri="{FF2B5EF4-FFF2-40B4-BE49-F238E27FC236}">
                <a16:creationId xmlns:a16="http://schemas.microsoft.com/office/drawing/2014/main" id="{A388A7F8-1323-6CF8-C99E-187F011590B6}"/>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71688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E0048-4C74-4002-DB6F-97C5BC213DD1}"/>
              </a:ext>
            </a:extLst>
          </p:cNvPr>
          <p:cNvSpPr>
            <a:spLocks noGrp="1"/>
          </p:cNvSpPr>
          <p:nvPr>
            <p:ph type="title"/>
          </p:nvPr>
        </p:nvSpPr>
        <p:spPr>
          <a:xfrm>
            <a:off x="572493" y="238539"/>
            <a:ext cx="11018520" cy="1434415"/>
          </a:xfrm>
        </p:spPr>
        <p:txBody>
          <a:bodyPr anchor="b">
            <a:normAutofit/>
          </a:bodyPr>
          <a:lstStyle/>
          <a:p>
            <a:r>
              <a:rPr lang="en-US" sz="5400"/>
              <a:t>Related work:</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D4CEEE-6DF8-B242-4EE0-3A880EEE179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"Two-stream convolutional networks for action recognition in videos" by Karen Simonyan and Andrew Zisserman.</a:t>
            </a:r>
          </a:p>
          <a:p>
            <a:r>
              <a:rPr lang="en-US" sz="1400" dirty="0">
                <a:ea typeface="+mn-lt"/>
                <a:cs typeface="+mn-lt"/>
              </a:rPr>
              <a:t>"Learning spatiotemporal features with 3D convolutional networks" by Du Tran et al.</a:t>
            </a:r>
          </a:p>
          <a:p>
            <a:r>
              <a:rPr lang="en-US" sz="1400" dirty="0">
                <a:ea typeface="+mn-lt"/>
                <a:cs typeface="+mn-lt"/>
              </a:rPr>
              <a:t>"Self-supervised learning for human activity recognition: A comprehensive survey" by Manish Kumar and Balasubramanian Raman.</a:t>
            </a:r>
          </a:p>
          <a:p>
            <a:r>
              <a:rPr lang="en-US" sz="1400" dirty="0">
                <a:ea typeface="+mn-lt"/>
                <a:cs typeface="+mn-lt"/>
              </a:rPr>
              <a:t>Studying these works had provided valuable insights and inspiration for our research and experimentation.</a:t>
            </a:r>
          </a:p>
          <a:p>
            <a:pPr marL="0" indent="0">
              <a:buNone/>
            </a:pPr>
            <a:br>
              <a:rPr lang="en-US" sz="1400" dirty="0"/>
            </a:br>
            <a:endParaRPr lang="en-US" sz="1400" dirty="0"/>
          </a:p>
          <a:p>
            <a:endParaRPr lang="en-US" sz="2000" dirty="0">
              <a:ea typeface="+mn-lt"/>
              <a:cs typeface="+mn-lt"/>
            </a:endParaRPr>
          </a:p>
        </p:txBody>
      </p:sp>
      <p:pic>
        <p:nvPicPr>
          <p:cNvPr id="5" name="Picture 4" descr="Abstract background of mesh">
            <a:extLst>
              <a:ext uri="{FF2B5EF4-FFF2-40B4-BE49-F238E27FC236}">
                <a16:creationId xmlns:a16="http://schemas.microsoft.com/office/drawing/2014/main" id="{7AF0F2BF-8497-C093-D918-C42B2EB2F22D}"/>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5507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a:t>Problem statement:</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08DF1F-EAFB-6B9C-9562-92565D2256F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Human activity recognition (HAR) plays a crucial role in various applications, including healthcare monitoring, surveillance, and human-computer interaction. Traditional methods for HAR often rely on handcrafted features and shallow learning algorithms, which may struggle to capture the complex spatiotemporal patterns present in video data. </a:t>
            </a:r>
          </a:p>
          <a:p>
            <a:r>
              <a:rPr lang="en-US" sz="1400" dirty="0">
                <a:ea typeface="+mn-lt"/>
                <a:cs typeface="+mn-lt"/>
              </a:rPr>
              <a:t>To address this challenge, this project aims to develop an efficient and accurate vision-based human activity recognition system using transfer learning and convolutional neural networks (CNNs).</a:t>
            </a:r>
          </a:p>
          <a:p>
            <a:pPr marL="0" indent="0">
              <a:buNone/>
            </a:pPr>
            <a:endParaRPr lang="en-US" sz="2200" dirty="0">
              <a:solidFill>
                <a:srgbClr val="000000"/>
              </a:solidFill>
              <a:ea typeface="+mn-lt"/>
              <a:cs typeface="+mn-lt"/>
            </a:endParaRPr>
          </a:p>
        </p:txBody>
      </p:sp>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93091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926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Söhne</vt:lpstr>
      <vt:lpstr>Times New Roman</vt:lpstr>
      <vt:lpstr>office theme</vt:lpstr>
      <vt:lpstr>VISION-BASED HUMAN ACTIVITY RECOGNITION USING DEEP LEARNING </vt:lpstr>
      <vt:lpstr>Group members info:</vt:lpstr>
      <vt:lpstr>Roles and Contribution:</vt:lpstr>
      <vt:lpstr>Roles and Contribution:</vt:lpstr>
      <vt:lpstr>PowerPoint Presentation</vt:lpstr>
      <vt:lpstr>Objectives:</vt:lpstr>
      <vt:lpstr>Motivation:</vt:lpstr>
      <vt:lpstr>Related work:</vt:lpstr>
      <vt:lpstr>Problem statement:</vt:lpstr>
      <vt:lpstr>Problem solution:</vt:lpstr>
      <vt:lpstr>Results :</vt:lpstr>
      <vt:lpstr>Results :</vt:lpstr>
      <vt:lpstr>References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Nikki Richa</dc:creator>
  <cp:lastModifiedBy>Nikki Richa</cp:lastModifiedBy>
  <cp:revision>173</cp:revision>
  <dcterms:created xsi:type="dcterms:W3CDTF">2024-03-27T01:25:14Z</dcterms:created>
  <dcterms:modified xsi:type="dcterms:W3CDTF">2024-04-16T21:18:45Z</dcterms:modified>
</cp:coreProperties>
</file>