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5" r:id="rId3"/>
    <p:sldId id="257" r:id="rId4"/>
    <p:sldId id="276" r:id="rId5"/>
    <p:sldId id="264" r:id="rId6"/>
    <p:sldId id="265" r:id="rId7"/>
    <p:sldId id="277" r:id="rId8"/>
    <p:sldId id="278" r:id="rId9"/>
    <p:sldId id="279" r:id="rId10"/>
    <p:sldId id="280" r:id="rId11"/>
    <p:sldId id="281" r:id="rId12"/>
    <p:sldId id="258" r:id="rId13"/>
    <p:sldId id="261" r:id="rId14"/>
    <p:sldId id="283" r:id="rId15"/>
    <p:sldId id="260" r:id="rId16"/>
    <p:sldId id="262" r:id="rId17"/>
    <p:sldId id="284" r:id="rId18"/>
    <p:sldId id="28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62370-DE2E-482B-9D02-FBAAD97FC694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2FF3F-5ACF-4379-83C0-FEF692CD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170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35B11-EF25-4FB3-BD2D-2E65BDB48D10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Micro-Credit Defaulter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Submitted by :- Ruchi Tiwari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525963"/>
          </a:xfrm>
        </p:spPr>
        <p:txBody>
          <a:bodyPr/>
          <a:lstStyle/>
          <a:p>
            <a:r>
              <a:rPr lang="en-US" dirty="0" smtClean="0"/>
              <a:t>Once our data is ready  </a:t>
            </a:r>
            <a:r>
              <a:rPr lang="en-US" dirty="0"/>
              <a:t>categorical variables are converted into the other form, which we can apply </a:t>
            </a:r>
            <a:r>
              <a:rPr lang="en-US" dirty="0" smtClean="0"/>
              <a:t>further </a:t>
            </a:r>
            <a:r>
              <a:rPr lang="en-US" dirty="0"/>
              <a:t>on </a:t>
            </a:r>
            <a:r>
              <a:rPr lang="en-US" dirty="0" smtClean="0"/>
              <a:t>algorithms.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495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Evaluation Matrices:</a:t>
            </a:r>
          </a:p>
          <a:p>
            <a:r>
              <a:rPr lang="en-US" sz="2400" b="1" dirty="0" smtClean="0"/>
              <a:t>Accuracy </a:t>
            </a:r>
            <a:r>
              <a:rPr lang="en-US" sz="2400" dirty="0" smtClean="0"/>
              <a:t>- it determines how often a model predicts default and non default correctly.</a:t>
            </a:r>
          </a:p>
          <a:p>
            <a:r>
              <a:rPr lang="en-US" sz="2400" b="1" dirty="0" smtClean="0"/>
              <a:t>Precision</a:t>
            </a:r>
            <a:r>
              <a:rPr lang="en-US" sz="2400" dirty="0" smtClean="0"/>
              <a:t>-it calculates whenever our models predicts it is default how often it is correct.</a:t>
            </a:r>
          </a:p>
          <a:p>
            <a:r>
              <a:rPr lang="en-US" sz="2400" b="1" dirty="0" smtClean="0"/>
              <a:t>Recall</a:t>
            </a:r>
            <a:r>
              <a:rPr lang="en-US" sz="2400" dirty="0" smtClean="0"/>
              <a:t>- Recall regulate the actual default that the model is actually predict.</a:t>
            </a:r>
          </a:p>
          <a:p>
            <a:r>
              <a:rPr lang="en-US" sz="2400" b="1" dirty="0" smtClean="0"/>
              <a:t>Precision Recall Curve </a:t>
            </a:r>
            <a:r>
              <a:rPr lang="en-US" sz="2400" dirty="0" smtClean="0"/>
              <a:t>- PRC will display the tradeoff between Precision and Recall threshold.</a:t>
            </a:r>
          </a:p>
          <a:p>
            <a:pPr marL="0" indent="0">
              <a:buNone/>
            </a:pPr>
            <a:r>
              <a:rPr lang="en-US" sz="2400" b="1" dirty="0" smtClean="0"/>
              <a:t>Cross Validations:</a:t>
            </a:r>
          </a:p>
          <a:p>
            <a:r>
              <a:rPr lang="en-US" sz="2400" dirty="0" smtClean="0"/>
              <a:t>K Fold cross validations , K = 5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065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achine-learning-splitting-datasets-3-63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304800"/>
            <a:ext cx="8077200" cy="5867400"/>
          </a:xfrm>
          <a:prstGeom prst="rect">
            <a:avLst/>
          </a:prstGeom>
          <a:ln w="127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GaussianNB AUC</a:t>
            </a:r>
            <a:endParaRPr lang="en-US" dirty="0"/>
          </a:p>
        </p:txBody>
      </p:sp>
      <p:pic>
        <p:nvPicPr>
          <p:cNvPr id="4" name="Content Placeholder 3" descr="download (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80290" y="1600200"/>
            <a:ext cx="5383420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AUC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77334" y="1601369"/>
            <a:ext cx="5389331" cy="452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49953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AUC</a:t>
            </a:r>
            <a:endParaRPr lang="en-US" dirty="0"/>
          </a:p>
        </p:txBody>
      </p:sp>
      <p:pic>
        <p:nvPicPr>
          <p:cNvPr id="4" name="Content Placeholder 3" descr="download (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80290" y="1600200"/>
            <a:ext cx="5383420" cy="452596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KNeighboursClassifier</a:t>
            </a:r>
            <a:endParaRPr lang="en-US" dirty="0"/>
          </a:p>
        </p:txBody>
      </p:sp>
      <p:pic>
        <p:nvPicPr>
          <p:cNvPr id="4" name="Content Placeholder 3" descr="downloa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80290" y="1600200"/>
            <a:ext cx="5383420" cy="452596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From the details in the below table it is clearly understandable that  we are getting best result with the help of </a:t>
            </a:r>
            <a:r>
              <a:rPr lang="en-US" sz="2400" dirty="0" err="1" smtClean="0"/>
              <a:t>KN</a:t>
            </a:r>
            <a:r>
              <a:rPr lang="en-US" sz="2400" b="1" dirty="0" err="1" smtClean="0"/>
              <a:t>eighborsClassifier</a:t>
            </a:r>
            <a:r>
              <a:rPr lang="en-US" sz="2400" b="1" dirty="0" smtClean="0"/>
              <a:t> </a:t>
            </a:r>
            <a:r>
              <a:rPr lang="en-US" sz="2400" dirty="0" smtClean="0"/>
              <a:t>so we save this model with the help of </a:t>
            </a:r>
            <a:r>
              <a:rPr lang="en-US" sz="2400" b="1" dirty="0" err="1" smtClean="0"/>
              <a:t>joblib</a:t>
            </a:r>
            <a:r>
              <a:rPr lang="en-US" sz="2400" dirty="0" smtClean="0"/>
              <a:t> Library.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3"/>
          <p:cNvPicPr>
            <a:picLocks/>
          </p:cNvPicPr>
          <p:nvPr/>
        </p:nvPicPr>
        <p:blipFill>
          <a:blip r:embed="rId2" cstate="print"/>
          <a:srcRect l="10897" t="46154" r="35577" b="25356"/>
          <a:stretch>
            <a:fillRect/>
          </a:stretch>
        </p:blipFill>
        <p:spPr bwMode="auto">
          <a:xfrm>
            <a:off x="1089826" y="3352800"/>
            <a:ext cx="6964348" cy="208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61732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4100" dirty="0"/>
              <a:t>I check the data first </a:t>
            </a:r>
            <a:r>
              <a:rPr lang="en-US" sz="4100" dirty="0" smtClean="0"/>
              <a:t> and uploaded the </a:t>
            </a:r>
            <a:r>
              <a:rPr lang="en-US" sz="4100" smtClean="0"/>
              <a:t>data in  </a:t>
            </a:r>
            <a:r>
              <a:rPr lang="en-US" sz="4100" dirty="0"/>
              <a:t>jupyter notebook and than I </a:t>
            </a:r>
            <a:r>
              <a:rPr lang="en-US" sz="4100" dirty="0" smtClean="0"/>
              <a:t>visualize </a:t>
            </a:r>
            <a:r>
              <a:rPr lang="en-US" sz="4100" dirty="0"/>
              <a:t>the features </a:t>
            </a:r>
            <a:r>
              <a:rPr lang="en-US" sz="4100" dirty="0" smtClean="0"/>
              <a:t>,Perform </a:t>
            </a:r>
            <a:r>
              <a:rPr lang="en-US" sz="4100" dirty="0"/>
              <a:t>the preprocessing </a:t>
            </a:r>
            <a:r>
              <a:rPr lang="en-US" sz="4100" dirty="0" smtClean="0"/>
              <a:t> in the data and </a:t>
            </a:r>
            <a:r>
              <a:rPr lang="en-US" sz="4100" dirty="0"/>
              <a:t>understand the relationship between different features.</a:t>
            </a:r>
          </a:p>
          <a:p>
            <a:pPr algn="just">
              <a:lnSpc>
                <a:spcPct val="120000"/>
              </a:lnSpc>
            </a:pPr>
            <a:r>
              <a:rPr lang="en-US" sz="4100" dirty="0"/>
              <a:t>I used both train-validation split and the cross validation to evaluate the model </a:t>
            </a:r>
            <a:r>
              <a:rPr lang="en-US" sz="4100" dirty="0" smtClean="0"/>
              <a:t>effectiveness </a:t>
            </a:r>
            <a:r>
              <a:rPr lang="en-US" sz="4100" dirty="0"/>
              <a:t>to predict the target values.</a:t>
            </a:r>
          </a:p>
          <a:p>
            <a:pPr algn="just">
              <a:lnSpc>
                <a:spcPct val="120000"/>
              </a:lnSpc>
            </a:pPr>
            <a:r>
              <a:rPr lang="en-US" sz="4100" dirty="0" smtClean="0"/>
              <a:t>At the end I applied </a:t>
            </a:r>
            <a:r>
              <a:rPr lang="en-US" sz="4100" dirty="0"/>
              <a:t>the four predictive models </a:t>
            </a:r>
            <a:r>
              <a:rPr lang="en-US" sz="4100" dirty="0" smtClean="0"/>
              <a:t>in the data.</a:t>
            </a:r>
            <a:endParaRPr lang="en-US" sz="4100" dirty="0"/>
          </a:p>
          <a:p>
            <a:pPr algn="just">
              <a:lnSpc>
                <a:spcPct val="120000"/>
              </a:lnSpc>
            </a:pPr>
            <a:r>
              <a:rPr lang="en-US" sz="4100" dirty="0"/>
              <a:t>I started with </a:t>
            </a:r>
            <a:r>
              <a:rPr lang="en-IN" sz="4100" dirty="0" smtClean="0"/>
              <a:t>KNeighboursClassifier</a:t>
            </a:r>
            <a:r>
              <a:rPr lang="en-US" sz="4100" dirty="0" smtClean="0"/>
              <a:t>,</a:t>
            </a:r>
            <a:r>
              <a:rPr lang="en-IN" sz="4100" dirty="0" smtClean="0"/>
              <a:t>Logistic Regression,</a:t>
            </a:r>
            <a:endParaRPr lang="en-US" sz="4100" dirty="0"/>
          </a:p>
          <a:p>
            <a:pPr algn="just">
              <a:lnSpc>
                <a:spcPct val="120000"/>
              </a:lnSpc>
              <a:buNone/>
            </a:pPr>
            <a:r>
              <a:rPr lang="en-IN" sz="4100" dirty="0"/>
              <a:t>  </a:t>
            </a:r>
            <a:r>
              <a:rPr lang="en-IN" sz="4100" dirty="0" smtClean="0"/>
              <a:t> 	Decision Tree Classifier</a:t>
            </a:r>
            <a:r>
              <a:rPr lang="en-US" sz="4100" dirty="0"/>
              <a:t>,</a:t>
            </a:r>
            <a:r>
              <a:rPr lang="en-IN" sz="4100" dirty="0"/>
              <a:t>GaussianNB and based on the best result </a:t>
            </a:r>
            <a:r>
              <a:rPr lang="en-IN" sz="4100" dirty="0" smtClean="0"/>
              <a:t>I saved </a:t>
            </a:r>
            <a:r>
              <a:rPr lang="en-IN" sz="4100" dirty="0"/>
              <a:t>to model </a:t>
            </a:r>
            <a:r>
              <a:rPr lang="en-IN" sz="4100" dirty="0" smtClean="0"/>
              <a:t>KNeighboursClassifier.</a:t>
            </a:r>
            <a:endParaRPr lang="en-US" sz="4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311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the help of Pandas Library We will upload our data to Jupyter Notebook.</a:t>
            </a:r>
          </a:p>
          <a:p>
            <a:r>
              <a:rPr lang="en-US" dirty="0" smtClean="0"/>
              <a:t>Once our data is uploaded with the help of predefined method (i.e. read_csv) we can read data for further processing.   </a:t>
            </a:r>
          </a:p>
          <a:p>
            <a:r>
              <a:rPr lang="en-US" dirty="0" smtClean="0"/>
              <a:t>We have two type of variables in the data:-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Dependent Variable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Independent Variable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537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19711" t="6734" r="-2" b="7401"/>
          <a:stretch/>
        </p:blipFill>
        <p:spPr bwMode="auto">
          <a:xfrm>
            <a:off x="1447800" y="609600"/>
            <a:ext cx="6463442" cy="3276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30740" y="4038600"/>
            <a:ext cx="6463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file in  CSV  format</a:t>
            </a:r>
            <a:endParaRPr 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4525963"/>
          </a:xfrm>
        </p:spPr>
        <p:txBody>
          <a:bodyPr/>
          <a:lstStyle/>
          <a:p>
            <a:r>
              <a:rPr lang="en-US" dirty="0" smtClean="0"/>
              <a:t>Label is an independent variable where as all of the other element are dependent variable.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3107" y="1447800"/>
            <a:ext cx="5645385" cy="4871126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xmlns="" val="92585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304800"/>
            <a:ext cx="8229600" cy="4525963"/>
          </a:xfrm>
        </p:spPr>
        <p:txBody>
          <a:bodyPr/>
          <a:lstStyle/>
          <a:p>
            <a:r>
              <a:rPr lang="en-US" dirty="0" smtClean="0"/>
              <a:t>In the label value 0 represent the failure of the payment and 1 Represents the  successor who had paid credit successfully.</a:t>
            </a:r>
          </a:p>
          <a:p>
            <a:r>
              <a:rPr lang="en-US" dirty="0" smtClean="0"/>
              <a:t>Based on the given data following are the our initial findings:-</a:t>
            </a:r>
          </a:p>
          <a:p>
            <a:endParaRPr lang="en-US" dirty="0"/>
          </a:p>
        </p:txBody>
      </p:sp>
      <p:pic>
        <p:nvPicPr>
          <p:cNvPr id="7" name="Content Placeholder 5" descr="download (10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971801"/>
            <a:ext cx="3276600" cy="3195154"/>
          </a:xfrm>
          <a:prstGeom prst="rect">
            <a:avLst/>
          </a:prstGeom>
        </p:spPr>
      </p:pic>
      <p:pic>
        <p:nvPicPr>
          <p:cNvPr id="8" name="Picture 2" descr="C:\Users\Ruchi\Desktop\PPT\download (9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971800"/>
            <a:ext cx="3200400" cy="31951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6248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average payback time is less for the defaulter cases as compare to other category in both of the scenarios.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From the above graphical chart we can easily understand that out of 200K subscribers on 25K did not paid the credit back.</a:t>
            </a:r>
            <a:endParaRPr lang="en-US" dirty="0"/>
          </a:p>
        </p:txBody>
      </p:sp>
      <p:pic>
        <p:nvPicPr>
          <p:cNvPr id="9" name="Content Placeholder 3" descr="download (5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05100" y="1714500"/>
            <a:ext cx="358140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61814"/>
            <a:ext cx="8229600" cy="4525963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From the above graphical chart following is our finding:-</a:t>
            </a:r>
          </a:p>
          <a:p>
            <a:r>
              <a:rPr lang="en-US" dirty="0" smtClean="0"/>
              <a:t>The subscriber who have not paid the credit is less the 10%  of the total who have taken credit.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3" descr="download (8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28600"/>
            <a:ext cx="8229600" cy="349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83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4525963"/>
          </a:xfrm>
        </p:spPr>
        <p:txBody>
          <a:bodyPr/>
          <a:lstStyle/>
          <a:p>
            <a:r>
              <a:rPr lang="en-US" dirty="0"/>
              <a:t>Median of amounts of loan taken by the user in last 90 </a:t>
            </a:r>
            <a:r>
              <a:rPr lang="en-US" dirty="0" smtClean="0"/>
              <a:t>days.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download (1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44141" y="1752600"/>
            <a:ext cx="4903317" cy="334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431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Complete data is divided in the ration of 70:30 for train and test respectively.</a:t>
            </a:r>
          </a:p>
          <a:p>
            <a:r>
              <a:rPr lang="en-US" dirty="0" smtClean="0"/>
              <a:t>I have dropped the Pcircle column since for the current processing it was not used.</a:t>
            </a:r>
          </a:p>
          <a:p>
            <a:r>
              <a:rPr lang="en-US" dirty="0" smtClean="0"/>
              <a:t>There is no null value in the dataset but there are some outliers present in the dataset which has been removed with the help of predefine methods.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798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485</Words>
  <Application>Microsoft Office PowerPoint</Application>
  <PresentationFormat>On-screen Show (4:3)</PresentationFormat>
  <Paragraphs>53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Micro-Credit Defaulter Project</vt:lpstr>
      <vt:lpstr>Data Preparation</vt:lpstr>
      <vt:lpstr>Slide 3</vt:lpstr>
      <vt:lpstr>Slide 4</vt:lpstr>
      <vt:lpstr>Slide 5</vt:lpstr>
      <vt:lpstr>Slide 6</vt:lpstr>
      <vt:lpstr>Slide 7</vt:lpstr>
      <vt:lpstr>Slide 8</vt:lpstr>
      <vt:lpstr>DATA PREPROCESSING</vt:lpstr>
      <vt:lpstr>Slide 10</vt:lpstr>
      <vt:lpstr>Evaluation Process</vt:lpstr>
      <vt:lpstr>Slide 12</vt:lpstr>
      <vt:lpstr>GaussianNB AUC</vt:lpstr>
      <vt:lpstr>Decision Tree AUC </vt:lpstr>
      <vt:lpstr>Logistic Regression AUC</vt:lpstr>
      <vt:lpstr>KNeighboursClassifier</vt:lpstr>
      <vt:lpstr>Result</vt:lpstr>
      <vt:lpstr>Conclusion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Ruchi</dc:creator>
  <cp:lastModifiedBy>Ruchi</cp:lastModifiedBy>
  <cp:revision>18</cp:revision>
  <dcterms:created xsi:type="dcterms:W3CDTF">2020-09-21T09:30:51Z</dcterms:created>
  <dcterms:modified xsi:type="dcterms:W3CDTF">2020-09-21T13:53:07Z</dcterms:modified>
</cp:coreProperties>
</file>