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Default Extension="xlsm" ContentType="application/vnd.ms-excel.sheet.macroEnabled.12"/>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5" r:id="rId3"/>
    <p:sldId id="257" r:id="rId4"/>
    <p:sldId id="286" r:id="rId5"/>
    <p:sldId id="287" r:id="rId6"/>
    <p:sldId id="288" r:id="rId7"/>
    <p:sldId id="289" r:id="rId8"/>
    <p:sldId id="290" r:id="rId9"/>
    <p:sldId id="291" r:id="rId10"/>
    <p:sldId id="292" r:id="rId11"/>
    <p:sldId id="293" r:id="rId12"/>
    <p:sldId id="279" r:id="rId13"/>
    <p:sldId id="258" r:id="rId14"/>
    <p:sldId id="284" r:id="rId15"/>
    <p:sldId id="28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9"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262370-DE2E-482B-9D02-FBAAD97FC694}" type="datetimeFigureOut">
              <a:rPr lang="en-US" smtClean="0"/>
              <a:pPr/>
              <a:t>11/21/2020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C2FF3F-5ACF-4379-83C0-FEF692CD5117}" type="slidenum">
              <a:rPr lang="en-US" smtClean="0"/>
              <a:pPr/>
              <a:t>‹#›</a:t>
            </a:fld>
            <a:endParaRPr lang="en-US"/>
          </a:p>
        </p:txBody>
      </p:sp>
    </p:spTree>
    <p:extLst>
      <p:ext uri="{BB962C8B-B14F-4D97-AF65-F5344CB8AC3E}">
        <p14:creationId xmlns:p14="http://schemas.microsoft.com/office/powerpoint/2010/main" xmlns="" val="120170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335B11-EF25-4FB3-BD2D-2E65BDB48D10}"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81132-77E4-49FC-BB79-31BB9C6035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35B11-EF25-4FB3-BD2D-2E65BDB48D10}"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81132-77E4-49FC-BB79-31BB9C6035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35B11-EF25-4FB3-BD2D-2E65BDB48D10}"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81132-77E4-49FC-BB79-31BB9C6035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35B11-EF25-4FB3-BD2D-2E65BDB48D10}"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81132-77E4-49FC-BB79-31BB9C6035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35B11-EF25-4FB3-BD2D-2E65BDB48D10}"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81132-77E4-49FC-BB79-31BB9C6035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335B11-EF25-4FB3-BD2D-2E65BDB48D10}"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81132-77E4-49FC-BB79-31BB9C6035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335B11-EF25-4FB3-BD2D-2E65BDB48D10}" type="datetimeFigureOut">
              <a:rPr lang="en-US" smtClean="0"/>
              <a:pPr/>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881132-77E4-49FC-BB79-31BB9C6035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335B11-EF25-4FB3-BD2D-2E65BDB48D10}" type="datetimeFigureOut">
              <a:rPr lang="en-US" smtClean="0"/>
              <a:pPr/>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881132-77E4-49FC-BB79-31BB9C6035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35B11-EF25-4FB3-BD2D-2E65BDB48D10}" type="datetimeFigureOut">
              <a:rPr lang="en-US" smtClean="0"/>
              <a:pPr/>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881132-77E4-49FC-BB79-31BB9C6035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35B11-EF25-4FB3-BD2D-2E65BDB48D10}"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81132-77E4-49FC-BB79-31BB9C6035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35B11-EF25-4FB3-BD2D-2E65BDB48D10}"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81132-77E4-49FC-BB79-31BB9C6035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35B11-EF25-4FB3-BD2D-2E65BDB48D10}" type="datetimeFigureOut">
              <a:rPr lang="en-US" smtClean="0"/>
              <a:pPr/>
              <a:t>11/21/2020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81132-77E4-49FC-BB79-31BB9C6035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Macro-Enabled_Worksheet1.xlsm"/></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Five-number_summa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Housing Price Prediction</a:t>
            </a:r>
            <a:endParaRPr lang="en-US" dirty="0"/>
          </a:p>
        </p:txBody>
      </p:sp>
      <p:sp>
        <p:nvSpPr>
          <p:cNvPr id="3" name="Subtitle 2"/>
          <p:cNvSpPr>
            <a:spLocks noGrp="1"/>
          </p:cNvSpPr>
          <p:nvPr>
            <p:ph type="subTitle" idx="1"/>
          </p:nvPr>
        </p:nvSpPr>
        <p:spPr/>
        <p:txBody>
          <a:bodyPr/>
          <a:lstStyle/>
          <a:p>
            <a:r>
              <a:rPr lang="en-US" dirty="0" smtClean="0"/>
              <a:t>Submitted by :- Ruchi Tiwari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Unique value of </a:t>
            </a:r>
            <a:r>
              <a:rPr lang="en-US" sz="2800" dirty="0" err="1" smtClean="0">
                <a:latin typeface="Times New Roman" pitchFamily="18" charset="0"/>
                <a:cs typeface="Times New Roman" pitchFamily="18" charset="0"/>
              </a:rPr>
              <a:t>OverallQual</a:t>
            </a:r>
            <a:r>
              <a:rPr lang="en-US" sz="2800" dirty="0" smtClean="0">
                <a:latin typeface="Times New Roman" pitchFamily="18" charset="0"/>
                <a:cs typeface="Times New Roman" pitchFamily="18" charset="0"/>
              </a:rPr>
              <a:t> with </a:t>
            </a:r>
            <a:r>
              <a:rPr lang="en-US" sz="2800" dirty="0" err="1" smtClean="0">
                <a:latin typeface="Times New Roman" pitchFamily="18" charset="0"/>
                <a:cs typeface="Times New Roman" pitchFamily="18" charset="0"/>
              </a:rPr>
              <a:t>Saleprice</a:t>
            </a:r>
            <a:endParaRPr lang="en-US" sz="2800" dirty="0">
              <a:latin typeface="Times New Roman" pitchFamily="18" charset="0"/>
              <a:cs typeface="Times New Roman" pitchFamily="18" charset="0"/>
            </a:endParaRPr>
          </a:p>
        </p:txBody>
      </p:sp>
      <p:pic>
        <p:nvPicPr>
          <p:cNvPr id="4" name="Content Placeholder 3" descr="download (14).png"/>
          <p:cNvPicPr>
            <a:picLocks noGrp="1" noChangeAspect="1"/>
          </p:cNvPicPr>
          <p:nvPr>
            <p:ph idx="1"/>
          </p:nvPr>
        </p:nvPicPr>
        <p:blipFill>
          <a:blip r:embed="rId2" cstate="print"/>
          <a:stretch>
            <a:fillRect/>
          </a:stretch>
        </p:blipFill>
        <p:spPr>
          <a:xfrm>
            <a:off x="2133044" y="2180048"/>
            <a:ext cx="4877911" cy="3366267"/>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17).png"/>
          <p:cNvPicPr>
            <a:picLocks noGrp="1" noChangeAspect="1"/>
          </p:cNvPicPr>
          <p:nvPr>
            <p:ph idx="1"/>
          </p:nvPr>
        </p:nvPicPr>
        <p:blipFill>
          <a:blip r:embed="rId2" cstate="print"/>
          <a:stretch>
            <a:fillRect/>
          </a:stretch>
        </p:blipFill>
        <p:spPr>
          <a:xfrm>
            <a:off x="1015010" y="2362200"/>
            <a:ext cx="7113980" cy="3810000"/>
          </a:xfrm>
        </p:spPr>
      </p:pic>
      <p:sp>
        <p:nvSpPr>
          <p:cNvPr id="5" name="TextBox 4"/>
          <p:cNvSpPr txBox="1"/>
          <p:nvPr/>
        </p:nvSpPr>
        <p:spPr>
          <a:xfrm>
            <a:off x="198994" y="914400"/>
            <a:ext cx="8945006"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From the Graph it show now that there is no null value present in the dataset.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04957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itchFamily="18" charset="0"/>
                <a:cs typeface="Times New Roman" pitchFamily="18" charset="0"/>
              </a:rPr>
              <a:t>The Complete data is divided in the ration of 80:20 for train and test respectively.</a:t>
            </a:r>
          </a:p>
          <a:p>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Since no need of Utilities column for the current processing it was not used so I drop it.</a:t>
            </a:r>
          </a:p>
          <a:p>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There is so many null value in the dataset which got filled by </a:t>
            </a:r>
            <a:r>
              <a:rPr lang="en-US" sz="2000" dirty="0" err="1" smtClean="0">
                <a:latin typeface="Times New Roman" pitchFamily="18" charset="0"/>
                <a:cs typeface="Times New Roman" pitchFamily="18" charset="0"/>
              </a:rPr>
              <a:t>none,zero</a:t>
            </a:r>
            <a:r>
              <a:rPr lang="en-US" sz="2000" dirty="0" smtClean="0">
                <a:latin typeface="Times New Roman" pitchFamily="18" charset="0"/>
                <a:cs typeface="Times New Roman" pitchFamily="18" charset="0"/>
              </a:rPr>
              <a:t> and mode there are some outliers present in the dataset which has been removed with the help of predefine methods.</a:t>
            </a:r>
          </a:p>
          <a:p>
            <a:pPr marL="0" indent="0">
              <a:buNone/>
            </a:pPr>
            <a:endParaRPr lang="en-US" dirty="0" smtClean="0"/>
          </a:p>
          <a:p>
            <a:endParaRPr lang="en-US" dirty="0"/>
          </a:p>
        </p:txBody>
      </p:sp>
    </p:spTree>
    <p:extLst>
      <p:ext uri="{BB962C8B-B14F-4D97-AF65-F5344CB8AC3E}">
        <p14:creationId xmlns:p14="http://schemas.microsoft.com/office/powerpoint/2010/main" xmlns="" val="2267989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chine-learning-splitting-datasets-3-638.jpg"/>
          <p:cNvPicPr>
            <a:picLocks noGrp="1" noChangeAspect="1"/>
          </p:cNvPicPr>
          <p:nvPr>
            <p:ph idx="1"/>
          </p:nvPr>
        </p:nvPicPr>
        <p:blipFill>
          <a:blip r:embed="rId2" cstate="print"/>
          <a:stretch>
            <a:fillRect/>
          </a:stretch>
        </p:blipFill>
        <p:spPr>
          <a:xfrm>
            <a:off x="838200" y="304800"/>
            <a:ext cx="8077200" cy="5867400"/>
          </a:xfrm>
          <a:prstGeom prst="rect">
            <a:avLst/>
          </a:prstGeom>
          <a:ln w="127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5" name="Content Placeholder 4"/>
          <p:cNvSpPr>
            <a:spLocks noGrp="1"/>
          </p:cNvSpPr>
          <p:nvPr>
            <p:ph idx="1"/>
          </p:nvPr>
        </p:nvSpPr>
        <p:spPr/>
        <p:txBody>
          <a:bodyPr>
            <a:normAutofit fontScale="92500" lnSpcReduction="20000"/>
          </a:bodyPr>
          <a:lstStyle/>
          <a:p>
            <a:pPr>
              <a:buNone/>
            </a:pPr>
            <a:r>
              <a:rPr lang="en-US" sz="2000" dirty="0" smtClean="0">
                <a:latin typeface="Times New Roman" pitchFamily="18" charset="0"/>
                <a:cs typeface="Times New Roman" pitchFamily="18" charset="0"/>
              </a:rPr>
              <a:t>Following are the result :-</a:t>
            </a:r>
          </a:p>
          <a:p>
            <a:pPr>
              <a:lnSpc>
                <a:spcPct val="200000"/>
              </a:lnSpc>
              <a:buNone/>
            </a:pPr>
            <a:endParaRPr lang="en-US" sz="2000" dirty="0" smtClean="0">
              <a:latin typeface="Times New Roman" pitchFamily="18" charset="0"/>
              <a:cs typeface="Times New Roman" pitchFamily="18" charset="0"/>
            </a:endParaRPr>
          </a:p>
          <a:p>
            <a:pPr>
              <a:lnSpc>
                <a:spcPct val="200000"/>
              </a:lnSpc>
            </a:pPr>
            <a:r>
              <a:rPr lang="en-US" sz="2000" dirty="0" smtClean="0">
                <a:latin typeface="Times New Roman" pitchFamily="18" charset="0"/>
                <a:cs typeface="Times New Roman" pitchFamily="18" charset="0"/>
              </a:rPr>
              <a:t>Linear Regression Accuracy - 89.26708677161673</a:t>
            </a:r>
          </a:p>
          <a:p>
            <a:pPr>
              <a:lnSpc>
                <a:spcPct val="200000"/>
              </a:lnSpc>
            </a:pPr>
            <a:r>
              <a:rPr lang="en-US" sz="2000" dirty="0" smtClean="0">
                <a:latin typeface="Times New Roman" pitchFamily="18" charset="0"/>
                <a:cs typeface="Times New Roman" pitchFamily="18" charset="0"/>
              </a:rPr>
              <a:t>RandomForestRegressor Accuracy - 89.50756697054788</a:t>
            </a:r>
          </a:p>
          <a:p>
            <a:pPr>
              <a:lnSpc>
                <a:spcPct val="200000"/>
              </a:lnSpc>
            </a:pPr>
            <a:r>
              <a:rPr lang="en-US" sz="2000" dirty="0" smtClean="0">
                <a:latin typeface="Times New Roman" pitchFamily="18" charset="0"/>
                <a:cs typeface="Times New Roman" pitchFamily="18" charset="0"/>
              </a:rPr>
              <a:t>GradientBoostingRegressor Accuracy 91.7617954655</a:t>
            </a:r>
          </a:p>
          <a:p>
            <a:pPr>
              <a:lnSpc>
                <a:spcPct val="200000"/>
              </a:lnSpc>
            </a:pPr>
            <a:r>
              <a:rPr lang="en-US" sz="2000" dirty="0" smtClean="0">
                <a:latin typeface="Times New Roman" pitchFamily="18" charset="0"/>
                <a:cs typeface="Times New Roman" pitchFamily="18" charset="0"/>
              </a:rPr>
              <a:t>Lasso - 0.8575316934169622</a:t>
            </a:r>
          </a:p>
          <a:p>
            <a:pPr>
              <a:lnSpc>
                <a:spcPct val="200000"/>
              </a:lnSpc>
            </a:pPr>
            <a:r>
              <a:rPr lang="en-US" sz="2000" dirty="0" smtClean="0">
                <a:latin typeface="Times New Roman" pitchFamily="18" charset="0"/>
                <a:cs typeface="Times New Roman" pitchFamily="18" charset="0"/>
              </a:rPr>
              <a:t>Ridge -0.8823303048464654 </a:t>
            </a:r>
          </a:p>
          <a:p>
            <a:pPr>
              <a:lnSpc>
                <a:spcPct val="200000"/>
              </a:lnSpc>
            </a:pPr>
            <a:r>
              <a:rPr lang="en-US" sz="2000" dirty="0" err="1" smtClean="0">
                <a:latin typeface="Times New Roman" pitchFamily="18" charset="0"/>
                <a:cs typeface="Times New Roman" pitchFamily="18" charset="0"/>
              </a:rPr>
              <a:t>ElasticNet</a:t>
            </a:r>
            <a:r>
              <a:rPr lang="en-US" sz="2000" dirty="0" smtClean="0">
                <a:latin typeface="Times New Roman" pitchFamily="18" charset="0"/>
                <a:cs typeface="Times New Roman" pitchFamily="18" charset="0"/>
              </a:rPr>
              <a:t>  :-0.7818976860065255</a:t>
            </a:r>
          </a:p>
          <a:p>
            <a:pPr>
              <a:buNone/>
            </a:pPr>
            <a:endParaRPr lang="en-US" dirty="0" smtClean="0"/>
          </a:p>
          <a:p>
            <a:pPr>
              <a:buNone/>
            </a:pPr>
            <a:endParaRPr lang="en-US" dirty="0"/>
          </a:p>
        </p:txBody>
      </p:sp>
    </p:spTree>
    <p:extLst>
      <p:ext uri="{BB962C8B-B14F-4D97-AF65-F5344CB8AC3E}">
        <p14:creationId xmlns:p14="http://schemas.microsoft.com/office/powerpoint/2010/main" xmlns="" val="1961732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dirty="0">
                <a:latin typeface="Times New Roman" pitchFamily="18" charset="0"/>
                <a:cs typeface="Times New Roman" pitchFamily="18" charset="0"/>
              </a:rPr>
              <a:t>I check the data first </a:t>
            </a:r>
            <a:r>
              <a:rPr lang="en-US" dirty="0" smtClean="0">
                <a:latin typeface="Times New Roman" pitchFamily="18" charset="0"/>
                <a:cs typeface="Times New Roman" pitchFamily="18" charset="0"/>
              </a:rPr>
              <a:t> and uploaded the data in  </a:t>
            </a:r>
            <a:r>
              <a:rPr lang="en-US" dirty="0">
                <a:latin typeface="Times New Roman" pitchFamily="18" charset="0"/>
                <a:cs typeface="Times New Roman" pitchFamily="18" charset="0"/>
              </a:rPr>
              <a:t>jupyter notebook and than I </a:t>
            </a:r>
            <a:r>
              <a:rPr lang="en-US" dirty="0" smtClean="0">
                <a:latin typeface="Times New Roman" pitchFamily="18" charset="0"/>
                <a:cs typeface="Times New Roman" pitchFamily="18" charset="0"/>
              </a:rPr>
              <a:t>visualize </a:t>
            </a:r>
            <a:r>
              <a:rPr lang="en-US" dirty="0">
                <a:latin typeface="Times New Roman" pitchFamily="18" charset="0"/>
                <a:cs typeface="Times New Roman" pitchFamily="18" charset="0"/>
              </a:rPr>
              <a:t>the features </a:t>
            </a:r>
            <a:r>
              <a:rPr lang="en-US" dirty="0" smtClean="0">
                <a:latin typeface="Times New Roman" pitchFamily="18" charset="0"/>
                <a:cs typeface="Times New Roman" pitchFamily="18" charset="0"/>
              </a:rPr>
              <a:t>,Perform </a:t>
            </a:r>
            <a:r>
              <a:rPr lang="en-US" dirty="0">
                <a:latin typeface="Times New Roman" pitchFamily="18" charset="0"/>
                <a:cs typeface="Times New Roman" pitchFamily="18" charset="0"/>
              </a:rPr>
              <a:t>the preprocessing </a:t>
            </a:r>
            <a:r>
              <a:rPr lang="en-US" dirty="0" smtClean="0">
                <a:latin typeface="Times New Roman" pitchFamily="18" charset="0"/>
                <a:cs typeface="Times New Roman" pitchFamily="18" charset="0"/>
              </a:rPr>
              <a:t> in the data and </a:t>
            </a:r>
            <a:r>
              <a:rPr lang="en-US" dirty="0">
                <a:latin typeface="Times New Roman" pitchFamily="18" charset="0"/>
                <a:cs typeface="Times New Roman" pitchFamily="18" charset="0"/>
              </a:rPr>
              <a:t>understand the relationship between different features.</a:t>
            </a:r>
          </a:p>
          <a:p>
            <a:pPr algn="just">
              <a:lnSpc>
                <a:spcPct val="170000"/>
              </a:lnSpc>
            </a:pPr>
            <a:r>
              <a:rPr lang="en-US" dirty="0">
                <a:latin typeface="Times New Roman" pitchFamily="18" charset="0"/>
                <a:cs typeface="Times New Roman" pitchFamily="18" charset="0"/>
              </a:rPr>
              <a:t>I used both train-validation split and the cross validation to evaluate the model </a:t>
            </a:r>
            <a:r>
              <a:rPr lang="en-US" dirty="0" smtClean="0">
                <a:latin typeface="Times New Roman" pitchFamily="18" charset="0"/>
                <a:cs typeface="Times New Roman" pitchFamily="18" charset="0"/>
              </a:rPr>
              <a:t>effectiveness </a:t>
            </a:r>
            <a:r>
              <a:rPr lang="en-US" dirty="0">
                <a:latin typeface="Times New Roman" pitchFamily="18" charset="0"/>
                <a:cs typeface="Times New Roman" pitchFamily="18" charset="0"/>
              </a:rPr>
              <a:t>to predict the target values.</a:t>
            </a:r>
          </a:p>
          <a:p>
            <a:pPr algn="just">
              <a:lnSpc>
                <a:spcPct val="170000"/>
              </a:lnSpc>
            </a:pPr>
            <a:r>
              <a:rPr lang="en-US" dirty="0" smtClean="0">
                <a:latin typeface="Times New Roman" pitchFamily="18" charset="0"/>
                <a:cs typeface="Times New Roman" pitchFamily="18" charset="0"/>
              </a:rPr>
              <a:t>At the end I applied </a:t>
            </a:r>
            <a:r>
              <a:rPr lang="en-US" dirty="0">
                <a:latin typeface="Times New Roman" pitchFamily="18" charset="0"/>
                <a:cs typeface="Times New Roman" pitchFamily="18" charset="0"/>
              </a:rPr>
              <a:t>the four predictive models </a:t>
            </a:r>
            <a:r>
              <a:rPr lang="en-US" dirty="0" smtClean="0">
                <a:latin typeface="Times New Roman" pitchFamily="18" charset="0"/>
                <a:cs typeface="Times New Roman" pitchFamily="18" charset="0"/>
              </a:rPr>
              <a:t>in the data.</a:t>
            </a:r>
            <a:endParaRPr lang="en-US" dirty="0">
              <a:latin typeface="Times New Roman" pitchFamily="18" charset="0"/>
              <a:cs typeface="Times New Roman" pitchFamily="18" charset="0"/>
            </a:endParaRPr>
          </a:p>
          <a:p>
            <a:pPr algn="just">
              <a:lnSpc>
                <a:spcPct val="170000"/>
              </a:lnSpc>
            </a:pPr>
            <a:r>
              <a:rPr lang="en-US" dirty="0">
                <a:latin typeface="Times New Roman" pitchFamily="18" charset="0"/>
                <a:cs typeface="Times New Roman" pitchFamily="18" charset="0"/>
              </a:rPr>
              <a:t>I started </a:t>
            </a:r>
            <a:r>
              <a:rPr lang="en-US" dirty="0" smtClean="0">
                <a:latin typeface="Times New Roman" pitchFamily="18" charset="0"/>
                <a:cs typeface="Times New Roman" pitchFamily="18" charset="0"/>
              </a:rPr>
              <a:t>with,</a:t>
            </a:r>
            <a:r>
              <a:rPr lang="en-IN" dirty="0" err="1" smtClean="0">
                <a:latin typeface="Times New Roman" pitchFamily="18" charset="0"/>
                <a:cs typeface="Times New Roman" pitchFamily="18" charset="0"/>
              </a:rPr>
              <a:t>LinearRegression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GradientBoostingRegressor</a:t>
            </a:r>
            <a:endParaRPr lang="en-US" dirty="0">
              <a:latin typeface="Times New Roman" pitchFamily="18" charset="0"/>
              <a:cs typeface="Times New Roman" pitchFamily="18" charset="0"/>
            </a:endParaRPr>
          </a:p>
          <a:p>
            <a:pPr algn="just">
              <a:lnSpc>
                <a:spcPct val="170000"/>
              </a:lnSpc>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RandomForestRegressor</a:t>
            </a:r>
            <a:r>
              <a:rPr lang="en-IN" dirty="0" smtClean="0">
                <a:latin typeface="Times New Roman" pitchFamily="18" charset="0"/>
                <a:cs typeface="Times New Roman" pitchFamily="18" charset="0"/>
              </a:rPr>
              <a:t>, Lasso , Ridge and </a:t>
            </a:r>
            <a:r>
              <a:rPr lang="en-IN" dirty="0" err="1" smtClean="0">
                <a:latin typeface="Times New Roman" pitchFamily="18" charset="0"/>
                <a:cs typeface="Times New Roman" pitchFamily="18" charset="0"/>
              </a:rPr>
              <a:t>ElasticNet</a:t>
            </a:r>
            <a:r>
              <a:rPr lang="en-IN" dirty="0" smtClean="0">
                <a:latin typeface="Times New Roman" pitchFamily="18" charset="0"/>
                <a:cs typeface="Times New Roman" pitchFamily="18" charset="0"/>
              </a:rPr>
              <a:t> and </a:t>
            </a:r>
            <a:r>
              <a:rPr lang="en-IN" dirty="0">
                <a:latin typeface="Times New Roman" pitchFamily="18" charset="0"/>
                <a:cs typeface="Times New Roman" pitchFamily="18" charset="0"/>
              </a:rPr>
              <a:t>based on the best result </a:t>
            </a:r>
            <a:r>
              <a:rPr lang="en-IN" dirty="0" smtClean="0">
                <a:latin typeface="Times New Roman" pitchFamily="18" charset="0"/>
                <a:cs typeface="Times New Roman" pitchFamily="18" charset="0"/>
              </a:rPr>
              <a:t>I saved </a:t>
            </a:r>
            <a:r>
              <a:rPr lang="en-IN" dirty="0">
                <a:latin typeface="Times New Roman" pitchFamily="18" charset="0"/>
                <a:cs typeface="Times New Roman" pitchFamily="18" charset="0"/>
              </a:rPr>
              <a:t>to </a:t>
            </a:r>
            <a:r>
              <a:rPr lang="en-IN" dirty="0" smtClean="0">
                <a:latin typeface="Times New Roman" pitchFamily="18" charset="0"/>
                <a:cs typeface="Times New Roman" pitchFamily="18" charset="0"/>
              </a:rPr>
              <a:t>model </a:t>
            </a:r>
            <a:r>
              <a:rPr lang="en-IN" dirty="0" err="1" smtClean="0">
                <a:latin typeface="Times New Roman" pitchFamily="18" charset="0"/>
                <a:cs typeface="Times New Roman" pitchFamily="18" charset="0"/>
              </a:rPr>
              <a:t>GradientBoostingRegressor</a:t>
            </a:r>
            <a:r>
              <a:rPr lang="en-IN"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xmlns="" val="160311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Preparation</a:t>
            </a:r>
            <a:endParaRPr lang="en-US" dirty="0"/>
          </a:p>
        </p:txBody>
      </p:sp>
      <p:sp>
        <p:nvSpPr>
          <p:cNvPr id="5" name="Content Placeholder 4"/>
          <p:cNvSpPr>
            <a:spLocks noGrp="1"/>
          </p:cNvSpPr>
          <p:nvPr>
            <p:ph idx="1"/>
          </p:nvPr>
        </p:nvSpPr>
        <p:spPr/>
        <p:txBody>
          <a:bodyPr/>
          <a:lstStyle/>
          <a:p>
            <a:r>
              <a:rPr lang="en-US" dirty="0" smtClean="0"/>
              <a:t>With the help of Pandas Library We will upload our data to Jupyter Notebook.</a:t>
            </a:r>
          </a:p>
          <a:p>
            <a:r>
              <a:rPr lang="en-US" dirty="0" smtClean="0"/>
              <a:t>Once our data is uploaded with the help of predefined method (i.e. read_csv) we can read data for further processing.   </a:t>
            </a:r>
          </a:p>
          <a:p>
            <a:r>
              <a:rPr lang="en-US" dirty="0" smtClean="0"/>
              <a:t>We have two type of variables in the data:-</a:t>
            </a:r>
          </a:p>
          <a:p>
            <a:pPr marL="971550" lvl="1" indent="-514350">
              <a:buFont typeface="+mj-lt"/>
              <a:buAutoNum type="arabicPeriod"/>
            </a:pPr>
            <a:r>
              <a:rPr lang="en-US" dirty="0" smtClean="0"/>
              <a:t>Dependent Variable</a:t>
            </a:r>
          </a:p>
          <a:p>
            <a:pPr marL="971550" lvl="1" indent="-514350">
              <a:buFont typeface="+mj-lt"/>
              <a:buAutoNum type="arabicPeriod"/>
            </a:pPr>
            <a:r>
              <a:rPr lang="en-US" dirty="0" smtClean="0"/>
              <a:t>Independent Variable</a:t>
            </a:r>
          </a:p>
          <a:p>
            <a:pPr marL="514350" indent="-514350">
              <a:buFont typeface="+mj-lt"/>
              <a:buAutoNum type="arabicParenR"/>
            </a:pPr>
            <a:endParaRPr lang="en-US" dirty="0"/>
          </a:p>
        </p:txBody>
      </p:sp>
    </p:spTree>
    <p:extLst>
      <p:ext uri="{BB962C8B-B14F-4D97-AF65-F5344CB8AC3E}">
        <p14:creationId xmlns:p14="http://schemas.microsoft.com/office/powerpoint/2010/main" xmlns="" val="2125378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30740" y="4038600"/>
            <a:ext cx="6463442" cy="276999"/>
          </a:xfrm>
          <a:prstGeom prst="rect">
            <a:avLst/>
          </a:prstGeom>
          <a:noFill/>
        </p:spPr>
        <p:txBody>
          <a:bodyPr wrap="square" rtlCol="0">
            <a:spAutoFit/>
          </a:bodyPr>
          <a:lstStyle/>
          <a:p>
            <a:pPr algn="ctr"/>
            <a:r>
              <a:rPr lang="en-US" sz="1200" b="1" dirty="0" smtClean="0">
                <a:solidFill>
                  <a:srgbClr val="FF0000"/>
                </a:solidFill>
                <a:latin typeface="Times New Roman" panose="02020603050405020304" pitchFamily="18" charset="0"/>
                <a:cs typeface="Times New Roman" panose="02020603050405020304" pitchFamily="18" charset="0"/>
              </a:rPr>
              <a:t>Data file in  CSV  format</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2" name="Picture 2"/>
          <p:cNvPicPr>
            <a:picLocks noGrp="1" noChangeAspect="1" noChangeArrowheads="1"/>
          </p:cNvPicPr>
          <p:nvPr>
            <p:ph idx="1"/>
          </p:nvPr>
        </p:nvPicPr>
        <p:blipFill>
          <a:blip r:embed="rId3" cstate="print"/>
          <a:srcRect l="1308" r="1937" b="6977"/>
          <a:stretch>
            <a:fillRect/>
          </a:stretch>
        </p:blipFill>
        <p:spPr bwMode="auto">
          <a:xfrm>
            <a:off x="1143000" y="1524000"/>
            <a:ext cx="7010400" cy="3124200"/>
          </a:xfrm>
          <a:prstGeom prst="rect">
            <a:avLst/>
          </a:prstGeom>
          <a:noFill/>
          <a:ln w="9525">
            <a:noFill/>
            <a:miter lim="800000"/>
            <a:headEnd/>
            <a:tailEnd/>
          </a:ln>
        </p:spPr>
      </p:pic>
      <p:sp>
        <p:nvSpPr>
          <p:cNvPr id="4" name="Title 3"/>
          <p:cNvSpPr>
            <a:spLocks noGrp="1"/>
          </p:cNvSpPr>
          <p:nvPr>
            <p:ph type="title"/>
          </p:nvPr>
        </p:nvSpPr>
        <p:spPr>
          <a:xfrm>
            <a:off x="457200" y="274638"/>
            <a:ext cx="8229600" cy="1143000"/>
          </a:xfrm>
        </p:spPr>
        <p:txBody>
          <a:bodyPr/>
          <a:lstStyle/>
          <a:p>
            <a:r>
              <a:rPr lang="en-US" dirty="0" smtClean="0"/>
              <a:t>Input Data</a:t>
            </a:r>
            <a:endParaRPr lang="en-US" dirty="0"/>
          </a:p>
        </p:txBody>
      </p:sp>
      <p:graphicFrame>
        <p:nvGraphicFramePr>
          <p:cNvPr id="5" name="Object 4"/>
          <p:cNvGraphicFramePr>
            <a:graphicFrameLocks noChangeAspect="1"/>
          </p:cNvGraphicFramePr>
          <p:nvPr/>
        </p:nvGraphicFramePr>
        <p:xfrm>
          <a:off x="4114800" y="4953000"/>
          <a:ext cx="914400" cy="771525"/>
        </p:xfrm>
        <a:graphic>
          <a:graphicData uri="http://schemas.openxmlformats.org/presentationml/2006/ole">
            <p:oleObj spid="_x0000_s1026" name="Macro-Enabled Worksheet" showAsIcon="1" r:id="rId4" imgW="914400" imgH="771480" progId="Excel.SheetMacroEnabled.12">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l="21607" t="21615" r="46966" b="14980"/>
          <a:stretch>
            <a:fillRect/>
          </a:stretch>
        </p:blipFill>
        <p:spPr bwMode="auto">
          <a:xfrm>
            <a:off x="1905000" y="2971800"/>
            <a:ext cx="4495800" cy="3352800"/>
          </a:xfrm>
          <a:prstGeom prst="rect">
            <a:avLst/>
          </a:prstGeom>
          <a:noFill/>
          <a:ln w="9525">
            <a:noFill/>
            <a:miter lim="800000"/>
            <a:headEnd/>
            <a:tailEnd/>
          </a:ln>
        </p:spPr>
      </p:pic>
      <p:sp>
        <p:nvSpPr>
          <p:cNvPr id="5" name="TextBox 4"/>
          <p:cNvSpPr txBox="1"/>
          <p:nvPr/>
        </p:nvSpPr>
        <p:spPr>
          <a:xfrm>
            <a:off x="457200" y="1219200"/>
            <a:ext cx="8229600" cy="1631216"/>
          </a:xfrm>
          <a:prstGeom prst="rect">
            <a:avLst/>
          </a:prstGeom>
          <a:noFill/>
        </p:spPr>
        <p:txBody>
          <a:bodyPr wrap="square" rtlCol="0">
            <a:sp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With the help of info I get to know about the data type of each columns</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There are 3 column which is having float as data type, 35 Column holds Integer Value(INT) and  43 columns are of Object Type.</a:t>
            </a:r>
            <a:endParaRPr lang="en-US" sz="2000" dirty="0">
              <a:latin typeface="Times New Roman" pitchFamily="18" charset="0"/>
              <a:cs typeface="Times New Roman" pitchFamily="18" charset="0"/>
            </a:endParaRPr>
          </a:p>
        </p:txBody>
      </p:sp>
      <p:sp>
        <p:nvSpPr>
          <p:cNvPr id="2051" name="Rectangle 3"/>
          <p:cNvSpPr>
            <a:spLocks noChangeArrowheads="1"/>
          </p:cNvSpPr>
          <p:nvPr/>
        </p:nvSpPr>
        <p:spPr bwMode="auto">
          <a:xfrm>
            <a:off x="0" y="90100"/>
            <a:ext cx="65" cy="276999"/>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itle 3"/>
          <p:cNvSpPr>
            <a:spLocks noGrp="1"/>
          </p:cNvSpPr>
          <p:nvPr>
            <p:ph type="title"/>
          </p:nvPr>
        </p:nvSpPr>
        <p:spPr>
          <a:xfrm>
            <a:off x="457200" y="274638"/>
            <a:ext cx="8229600" cy="1143000"/>
          </a:xfrm>
        </p:spPr>
        <p:txBody>
          <a:bodyPr/>
          <a:lstStyle/>
          <a:p>
            <a:r>
              <a:rPr lang="en-US" dirty="0" smtClean="0"/>
              <a:t>About Data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Grp="1" noChangeAspect="1" noChangeArrowheads="1"/>
          </p:cNvPicPr>
          <p:nvPr>
            <p:ph idx="1"/>
          </p:nvPr>
        </p:nvPicPr>
        <p:blipFill>
          <a:blip r:embed="rId2" cstate="print"/>
          <a:srcRect l="30556" t="21291" r="23148" b="9922"/>
          <a:stretch>
            <a:fillRect/>
          </a:stretch>
        </p:blipFill>
        <p:spPr bwMode="auto">
          <a:xfrm>
            <a:off x="2667000" y="2057400"/>
            <a:ext cx="3810000" cy="3200400"/>
          </a:xfrm>
          <a:prstGeom prst="rect">
            <a:avLst/>
          </a:prstGeom>
          <a:noFill/>
          <a:ln w="9525">
            <a:noFill/>
            <a:miter lim="800000"/>
            <a:headEnd/>
            <a:tailEnd/>
          </a:ln>
        </p:spPr>
      </p:pic>
      <p:sp>
        <p:nvSpPr>
          <p:cNvPr id="5" name="TextBox 4"/>
          <p:cNvSpPr txBox="1"/>
          <p:nvPr/>
        </p:nvSpPr>
        <p:spPr>
          <a:xfrm>
            <a:off x="457200" y="1143000"/>
            <a:ext cx="83058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 When I plot the data I see that It was right skewed than I  make it normal distributed.</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a:t>
            </a:r>
            <a:endParaRPr lang="en-US" dirty="0"/>
          </a:p>
        </p:txBody>
      </p:sp>
      <p:pic>
        <p:nvPicPr>
          <p:cNvPr id="4" name="Content Placeholder 3" descr="download (5).png"/>
          <p:cNvPicPr>
            <a:picLocks noGrp="1" noChangeAspect="1"/>
          </p:cNvPicPr>
          <p:nvPr>
            <p:ph idx="1"/>
          </p:nvPr>
        </p:nvPicPr>
        <p:blipFill>
          <a:blip r:embed="rId2" cstate="print"/>
          <a:stretch>
            <a:fillRect/>
          </a:stretch>
        </p:blipFill>
        <p:spPr>
          <a:xfrm>
            <a:off x="457200" y="1855833"/>
            <a:ext cx="8229600" cy="4014696"/>
          </a:xfrm>
        </p:spPr>
      </p:pic>
      <p:sp>
        <p:nvSpPr>
          <p:cNvPr id="6" name="TextBox 5"/>
          <p:cNvSpPr txBox="1"/>
          <p:nvPr/>
        </p:nvSpPr>
        <p:spPr>
          <a:xfrm>
            <a:off x="1524000" y="1447800"/>
            <a:ext cx="5172442" cy="369332"/>
          </a:xfrm>
          <a:prstGeom prst="rect">
            <a:avLst/>
          </a:prstGeom>
          <a:noFill/>
        </p:spPr>
        <p:txBody>
          <a:bodyPr wrap="none" rtlCol="0">
            <a:spAutoFit/>
          </a:bodyPr>
          <a:lstStyle/>
          <a:p>
            <a:r>
              <a:rPr lang="en-US" dirty="0" smtClean="0"/>
              <a:t>The Highest number of missing values are in </a:t>
            </a:r>
            <a:r>
              <a:rPr lang="en-US" dirty="0" err="1" smtClean="0"/>
              <a:t>PoolQC</a:t>
            </a: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err="1" smtClean="0"/>
              <a:t>OverallQual</a:t>
            </a:r>
            <a:r>
              <a:rPr lang="en-US" dirty="0" smtClean="0"/>
              <a:t> is highly correlated with target feature of </a:t>
            </a:r>
            <a:r>
              <a:rPr lang="en-US" dirty="0" err="1" smtClean="0"/>
              <a:t>saleprice</a:t>
            </a:r>
            <a:r>
              <a:rPr lang="en-US" dirty="0" smtClean="0"/>
              <a:t> by 82%</a:t>
            </a:r>
            <a:endParaRPr lang="en-US" dirty="0"/>
          </a:p>
        </p:txBody>
      </p:sp>
      <p:pic>
        <p:nvPicPr>
          <p:cNvPr id="4" name="Content Placeholder 3" descr="download (7).png"/>
          <p:cNvPicPr>
            <a:picLocks noGrp="1" noChangeAspect="1"/>
          </p:cNvPicPr>
          <p:nvPr>
            <p:ph idx="1"/>
          </p:nvPr>
        </p:nvPicPr>
        <p:blipFill>
          <a:blip r:embed="rId2" cstate="print"/>
          <a:stretch>
            <a:fillRect/>
          </a:stretch>
        </p:blipFill>
        <p:spPr>
          <a:xfrm>
            <a:off x="1568634" y="1600200"/>
            <a:ext cx="6006731"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000" dirty="0" smtClean="0">
                <a:latin typeface="Times New Roman" pitchFamily="18" charset="0"/>
                <a:cs typeface="Times New Roman" pitchFamily="18" charset="0"/>
              </a:rPr>
              <a:t>The higher the overall quality of the house, most often, the higher the sale price of the house. The two points furthest to the left for OverallQual of 10 it may be an outlier.</a:t>
            </a:r>
            <a:endParaRPr lang="en-US" sz="2000" dirty="0">
              <a:latin typeface="Times New Roman" pitchFamily="18" charset="0"/>
              <a:cs typeface="Times New Roman" pitchFamily="18" charset="0"/>
            </a:endParaRPr>
          </a:p>
        </p:txBody>
      </p:sp>
      <p:pic>
        <p:nvPicPr>
          <p:cNvPr id="4" name="Content Placeholder 3" descr="download (9).png"/>
          <p:cNvPicPr>
            <a:picLocks noGrp="1" noChangeAspect="1"/>
          </p:cNvPicPr>
          <p:nvPr>
            <p:ph idx="1"/>
          </p:nvPr>
        </p:nvPicPr>
        <p:blipFill>
          <a:blip r:embed="rId2" cstate="print"/>
          <a:stretch>
            <a:fillRect/>
          </a:stretch>
        </p:blipFill>
        <p:spPr>
          <a:xfrm>
            <a:off x="2133044" y="2180048"/>
            <a:ext cx="4877911" cy="336626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000" dirty="0" smtClean="0">
                <a:latin typeface="Times New Roman" pitchFamily="18" charset="0"/>
                <a:cs typeface="Times New Roman" pitchFamily="18" charset="0"/>
              </a:rPr>
              <a:t>A </a:t>
            </a:r>
            <a:r>
              <a:rPr lang="en-US" sz="2000" dirty="0" err="1" smtClean="0">
                <a:latin typeface="Times New Roman" pitchFamily="18" charset="0"/>
                <a:cs typeface="Times New Roman" pitchFamily="18" charset="0"/>
              </a:rPr>
              <a:t>boxplot</a:t>
            </a:r>
            <a:r>
              <a:rPr lang="en-US" sz="2000" dirty="0" smtClean="0">
                <a:latin typeface="Times New Roman" pitchFamily="18" charset="0"/>
                <a:cs typeface="Times New Roman" pitchFamily="18" charset="0"/>
              </a:rPr>
              <a:t> is a standardized way of displaying the dataset based on a </a:t>
            </a:r>
            <a:r>
              <a:rPr lang="en-US" sz="2000" dirty="0" smtClean="0">
                <a:latin typeface="Times New Roman" pitchFamily="18" charset="0"/>
                <a:cs typeface="Times New Roman" pitchFamily="18" charset="0"/>
                <a:hlinkClick r:id="rId2" tooltip="Five-number summary"/>
              </a:rPr>
              <a:t>five-number summary</a:t>
            </a:r>
            <a:r>
              <a:rPr lang="en-US" sz="2000" dirty="0" smtClean="0">
                <a:latin typeface="Times New Roman" pitchFamily="18" charset="0"/>
                <a:cs typeface="Times New Roman" pitchFamily="18" charset="0"/>
              </a:rPr>
              <a:t>: the minimum, the maximum, the sample median, and the first and third quartiles.</a:t>
            </a:r>
            <a:endParaRPr lang="en-US" sz="2000" dirty="0">
              <a:latin typeface="Times New Roman" pitchFamily="18" charset="0"/>
              <a:cs typeface="Times New Roman" pitchFamily="18" charset="0"/>
            </a:endParaRPr>
          </a:p>
        </p:txBody>
      </p:sp>
      <p:pic>
        <p:nvPicPr>
          <p:cNvPr id="4" name="Content Placeholder 3" descr="download (1).png"/>
          <p:cNvPicPr>
            <a:picLocks noGrp="1" noChangeAspect="1"/>
          </p:cNvPicPr>
          <p:nvPr>
            <p:ph idx="1"/>
          </p:nvPr>
        </p:nvPicPr>
        <p:blipFill>
          <a:blip r:embed="rId3" cstate="print"/>
          <a:stretch>
            <a:fillRect/>
          </a:stretch>
        </p:blipFill>
        <p:spPr>
          <a:xfrm>
            <a:off x="457200" y="1997392"/>
            <a:ext cx="8229600" cy="373157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407</Words>
  <Application>Microsoft Office PowerPoint</Application>
  <PresentationFormat>On-screen Show (4:3)</PresentationFormat>
  <Paragraphs>44</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Macro-Enabled Worksheet</vt:lpstr>
      <vt:lpstr>Housing Price Prediction</vt:lpstr>
      <vt:lpstr>Data Preparation</vt:lpstr>
      <vt:lpstr>Input Data</vt:lpstr>
      <vt:lpstr>About Data</vt:lpstr>
      <vt:lpstr>Slide 5</vt:lpstr>
      <vt:lpstr>Missing Values</vt:lpstr>
      <vt:lpstr> OverallQual is highly correlated with target feature of saleprice by 82%</vt:lpstr>
      <vt:lpstr>The higher the overall quality of the house, most often, the higher the sale price of the house. The two points furthest to the left for OverallQual of 10 it may be an outlier.</vt:lpstr>
      <vt:lpstr>A boxplot is a standardized way of displaying the dataset based on a five-number summary: the minimum, the maximum, the sample median, and the first and third quartiles.</vt:lpstr>
      <vt:lpstr>Unique value of OverallQual with Saleprice</vt:lpstr>
      <vt:lpstr>Slide 11</vt:lpstr>
      <vt:lpstr>DATA PREPROCESSING</vt:lpstr>
      <vt:lpstr>Slide 13</vt:lpstr>
      <vt:lpstr>Result</vt:lpstr>
      <vt:lpstr>Conclusion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Ruchi</dc:creator>
  <cp:lastModifiedBy>Ruchi</cp:lastModifiedBy>
  <cp:revision>27</cp:revision>
  <dcterms:created xsi:type="dcterms:W3CDTF">2020-09-21T09:30:51Z</dcterms:created>
  <dcterms:modified xsi:type="dcterms:W3CDTF">2020-11-21T14:56:35Z</dcterms:modified>
</cp:coreProperties>
</file>