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fgseQ18AuokNRREUZTuY/eaX2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44175f219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7" name="Google Shape;177;g1f44175f219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44175f219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9" name="Google Shape;189;g1f44175f219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44175f219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8" name="Google Shape;198;g1f44175f219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44175f219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6" name="Google Shape;206;g1f44175f219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44175f219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0" name="Google Shape;100;g1f44175f21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44175f21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6" name="Google Shape;116;g1f44175f21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44175f219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9" name="Google Shape;129;g1f44175f219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44175f219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0" name="Google Shape;140;g1f44175f219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44175f219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1" name="Google Shape;151;g1f44175f219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44175f219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0" name="Google Shape;160;g1f44175f21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44175f219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8" name="Google Shape;168;g1f44175f219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5"/>
          <p:cNvPicPr preferRelativeResize="0"/>
          <p:nvPr/>
        </p:nvPicPr>
        <p:blipFill rotWithShape="1">
          <a:blip r:embed="rId2">
            <a:alphaModFix/>
          </a:blip>
          <a:srcRect b="0" l="0" r="0" t="0"/>
          <a:stretch/>
        </p:blipFill>
        <p:spPr>
          <a:xfrm>
            <a:off x="11220450" y="0"/>
            <a:ext cx="971550" cy="882650"/>
          </a:xfrm>
          <a:prstGeom prst="rect">
            <a:avLst/>
          </a:prstGeom>
          <a:noFill/>
          <a:ln>
            <a:noFill/>
          </a:ln>
        </p:spPr>
      </p:pic>
      <p:pic>
        <p:nvPicPr>
          <p:cNvPr id="17" name="Google Shape;17;p5"/>
          <p:cNvPicPr preferRelativeResize="0"/>
          <p:nvPr/>
        </p:nvPicPr>
        <p:blipFill rotWithShape="1">
          <a:blip r:embed="rId3">
            <a:alphaModFix/>
          </a:blip>
          <a:srcRect b="0" l="0" r="0" t="0"/>
          <a:stretch/>
        </p:blipFill>
        <p:spPr>
          <a:xfrm>
            <a:off x="85725" y="0"/>
            <a:ext cx="1030288" cy="963613"/>
          </a:xfrm>
          <a:prstGeom prst="rect">
            <a:avLst/>
          </a:prstGeom>
          <a:noFill/>
          <a:ln>
            <a:noFill/>
          </a:ln>
        </p:spPr>
      </p:pic>
      <p:cxnSp>
        <p:nvCxnSpPr>
          <p:cNvPr id="18" name="Google Shape;18;p5"/>
          <p:cNvCxnSpPr/>
          <p:nvPr/>
        </p:nvCxnSpPr>
        <p:spPr>
          <a:xfrm>
            <a:off x="1524000" y="1114425"/>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19" name="Google Shape;19;p5"/>
          <p:cNvSpPr txBox="1"/>
          <p:nvPr/>
        </p:nvSpPr>
        <p:spPr>
          <a:xfrm>
            <a:off x="1524000" y="266700"/>
            <a:ext cx="9144000" cy="3698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DEVANG PATEL INSTITUTE OF ADVANCE TECHNOLOGY AND RESEARCH</a:t>
            </a:r>
            <a:endParaRPr b="0" i="0" sz="1400" u="none" cap="none" strike="noStrike">
              <a:solidFill>
                <a:srgbClr val="000000"/>
              </a:solidFill>
              <a:latin typeface="Arial"/>
              <a:ea typeface="Arial"/>
              <a:cs typeface="Arial"/>
              <a:sym typeface="Arial"/>
            </a:endParaRPr>
          </a:p>
        </p:txBody>
      </p:sp>
      <p:cxnSp>
        <p:nvCxnSpPr>
          <p:cNvPr id="20" name="Google Shape;20;p5"/>
          <p:cNvCxnSpPr/>
          <p:nvPr/>
        </p:nvCxnSpPr>
        <p:spPr>
          <a:xfrm>
            <a:off x="1538288" y="3711575"/>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21" name="Google Shape;21;p5"/>
          <p:cNvSpPr/>
          <p:nvPr/>
        </p:nvSpPr>
        <p:spPr>
          <a:xfrm>
            <a:off x="0" y="6510338"/>
            <a:ext cx="12192000" cy="347662"/>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5"/>
          <p:cNvSpPr txBox="1"/>
          <p:nvPr>
            <p:ph type="ctrTitle"/>
          </p:nvPr>
        </p:nvSpPr>
        <p:spPr>
          <a:xfrm>
            <a:off x="1618268" y="1145639"/>
            <a:ext cx="9144000" cy="244123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atin typeface="Times New Roman"/>
                <a:ea typeface="Times New Roman"/>
                <a:cs typeface="Times New Roman"/>
                <a:sym typeface="Times New Roman"/>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5"/>
          <p:cNvSpPr txBox="1"/>
          <p:nvPr>
            <p:ph idx="1" type="body"/>
          </p:nvPr>
        </p:nvSpPr>
        <p:spPr>
          <a:xfrm>
            <a:off x="1706563" y="4090989"/>
            <a:ext cx="2836862" cy="4150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2" type="body"/>
          </p:nvPr>
        </p:nvSpPr>
        <p:spPr>
          <a:xfrm>
            <a:off x="4932100" y="4082888"/>
            <a:ext cx="2836862" cy="42312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3" type="body"/>
          </p:nvPr>
        </p:nvSpPr>
        <p:spPr>
          <a:xfrm>
            <a:off x="8035090" y="4082887"/>
            <a:ext cx="2836862" cy="42312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4" type="body"/>
          </p:nvPr>
        </p:nvSpPr>
        <p:spPr>
          <a:xfrm>
            <a:off x="1706564" y="4600575"/>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idx="5" type="body"/>
          </p:nvPr>
        </p:nvSpPr>
        <p:spPr>
          <a:xfrm>
            <a:off x="4932100" y="4600575"/>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
          <p:cNvSpPr txBox="1"/>
          <p:nvPr>
            <p:ph idx="6" type="body"/>
          </p:nvPr>
        </p:nvSpPr>
        <p:spPr>
          <a:xfrm>
            <a:off x="8035090" y="4592116"/>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6"/>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2"/>
                </a:solidFill>
                <a:latin typeface="Times New Roman"/>
                <a:ea typeface="Times New Roman"/>
                <a:cs typeface="Times New Roman"/>
                <a:sym typeface="Times New Roman"/>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solidFill>
                  <a:schemeClr val="dk1"/>
                </a:solidFill>
                <a:latin typeface="Times New Roman"/>
                <a:ea typeface="Times New Roman"/>
                <a:cs typeface="Times New Roman"/>
                <a:sym typeface="Times New Roman"/>
              </a:defRPr>
            </a:lvl1pPr>
            <a:lvl2pPr indent="-381000" lvl="1" marL="914400" algn="l">
              <a:lnSpc>
                <a:spcPct val="90000"/>
              </a:lnSpc>
              <a:spcBef>
                <a:spcPts val="500"/>
              </a:spcBef>
              <a:spcAft>
                <a:spcPts val="0"/>
              </a:spcAft>
              <a:buClr>
                <a:schemeClr val="dk1"/>
              </a:buClr>
              <a:buSzPts val="2400"/>
              <a:buChar char="•"/>
              <a:defRPr>
                <a:solidFill>
                  <a:schemeClr val="dk1"/>
                </a:solidFill>
                <a:latin typeface="Times New Roman"/>
                <a:ea typeface="Times New Roman"/>
                <a:cs typeface="Times New Roman"/>
                <a:sym typeface="Times New Roman"/>
              </a:defRPr>
            </a:lvl2pPr>
            <a:lvl3pPr indent="-355600" lvl="2" marL="1371600" algn="l">
              <a:lnSpc>
                <a:spcPct val="90000"/>
              </a:lnSpc>
              <a:spcBef>
                <a:spcPts val="500"/>
              </a:spcBef>
              <a:spcAft>
                <a:spcPts val="0"/>
              </a:spcAft>
              <a:buClr>
                <a:schemeClr val="dk1"/>
              </a:buClr>
              <a:buSzPts val="2000"/>
              <a:buChar char="•"/>
              <a:defRPr>
                <a:solidFill>
                  <a:schemeClr val="dk1"/>
                </a:solidFill>
                <a:latin typeface="Times New Roman"/>
                <a:ea typeface="Times New Roman"/>
                <a:cs typeface="Times New Roman"/>
                <a:sym typeface="Times New Roman"/>
              </a:defRPr>
            </a:lvl3pPr>
            <a:lvl4pPr indent="-342900" lvl="3" marL="1828800" algn="l">
              <a:lnSpc>
                <a:spcPct val="90000"/>
              </a:lnSpc>
              <a:spcBef>
                <a:spcPts val="500"/>
              </a:spcBef>
              <a:spcAft>
                <a:spcPts val="0"/>
              </a:spcAft>
              <a:buClr>
                <a:schemeClr val="dk1"/>
              </a:buClr>
              <a:buSzPts val="1800"/>
              <a:buChar char="•"/>
              <a:defRPr>
                <a:solidFill>
                  <a:schemeClr val="dk1"/>
                </a:solidFill>
                <a:latin typeface="Times New Roman"/>
                <a:ea typeface="Times New Roman"/>
                <a:cs typeface="Times New Roman"/>
                <a:sym typeface="Times New Roman"/>
              </a:defRPr>
            </a:lvl4pPr>
            <a:lvl5pPr indent="-342900" lvl="4" marL="2286000" algn="l">
              <a:lnSpc>
                <a:spcPct val="90000"/>
              </a:lnSpc>
              <a:spcBef>
                <a:spcPts val="500"/>
              </a:spcBef>
              <a:spcAft>
                <a:spcPts val="0"/>
              </a:spcAft>
              <a:buClr>
                <a:schemeClr val="dk1"/>
              </a:buClr>
              <a:buSzPts val="1800"/>
              <a:buChar char="•"/>
              <a:defRPr>
                <a:solidFill>
                  <a:schemeClr val="dk1"/>
                </a:solidFill>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9448800" y="65182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7"/>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 name="Google Shape;3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2" type="sldNum"/>
          </p:nvPr>
        </p:nvSpPr>
        <p:spPr>
          <a:xfrm>
            <a:off x="9429750" y="6510338"/>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8"/>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0" type="dt"/>
          </p:nvPr>
        </p:nvSpPr>
        <p:spPr>
          <a:xfrm>
            <a:off x="0" y="65182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0" type="dt"/>
          </p:nvPr>
        </p:nvSpPr>
        <p:spPr>
          <a:xfrm>
            <a:off x="0" y="65182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448800" y="6538913"/>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0"/>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9448800" y="64801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1"/>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0" type="dt"/>
          </p:nvPr>
        </p:nvSpPr>
        <p:spPr>
          <a:xfrm>
            <a:off x="0" y="64928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9448800" y="6483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ctrTitle"/>
          </p:nvPr>
        </p:nvSpPr>
        <p:spPr>
          <a:xfrm>
            <a:off x="1593038" y="1146175"/>
            <a:ext cx="9144000" cy="2439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400"/>
              <a:buNone/>
            </a:pPr>
            <a:r>
              <a:rPr b="1" lang="en-US" sz="4400">
                <a:solidFill>
                  <a:srgbClr val="1E3C61"/>
                </a:solidFill>
              </a:rPr>
              <a:t>WebIMS - </a:t>
            </a:r>
            <a:endParaRPr b="1" sz="4400">
              <a:solidFill>
                <a:srgbClr val="1E3C61"/>
              </a:solidFill>
            </a:endParaRPr>
          </a:p>
          <a:p>
            <a:pPr indent="0" lvl="0" marL="0" rtl="0" algn="ctr">
              <a:lnSpc>
                <a:spcPct val="90000"/>
              </a:lnSpc>
              <a:spcBef>
                <a:spcPts val="0"/>
              </a:spcBef>
              <a:spcAft>
                <a:spcPts val="0"/>
              </a:spcAft>
              <a:buSzPts val="1400"/>
              <a:buNone/>
            </a:pPr>
            <a:r>
              <a:rPr b="1" lang="en-US" sz="4400">
                <a:solidFill>
                  <a:srgbClr val="1E3C61"/>
                </a:solidFill>
              </a:rPr>
              <a:t>Intelligent Electronic Medical Office</a:t>
            </a:r>
            <a:endParaRPr b="1" sz="4400">
              <a:solidFill>
                <a:srgbClr val="1E3C61"/>
              </a:solidFill>
            </a:endParaRPr>
          </a:p>
        </p:txBody>
      </p:sp>
      <p:sp>
        <p:nvSpPr>
          <p:cNvPr id="77" name="Google Shape;77;p1"/>
          <p:cNvSpPr txBox="1"/>
          <p:nvPr>
            <p:ph idx="1" type="body"/>
          </p:nvPr>
        </p:nvSpPr>
        <p:spPr>
          <a:xfrm>
            <a:off x="1782763" y="4014788"/>
            <a:ext cx="2836800" cy="41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External Guide</a:t>
            </a:r>
            <a:endParaRPr/>
          </a:p>
        </p:txBody>
      </p:sp>
      <p:sp>
        <p:nvSpPr>
          <p:cNvPr id="78" name="Google Shape;78;p1"/>
          <p:cNvSpPr txBox="1"/>
          <p:nvPr>
            <p:ph idx="2" type="body"/>
          </p:nvPr>
        </p:nvSpPr>
        <p:spPr>
          <a:xfrm>
            <a:off x="5008563" y="4006850"/>
            <a:ext cx="2836800" cy="42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Internal Guide</a:t>
            </a:r>
            <a:endParaRPr/>
          </a:p>
        </p:txBody>
      </p:sp>
      <p:sp>
        <p:nvSpPr>
          <p:cNvPr id="79" name="Google Shape;79;p1"/>
          <p:cNvSpPr txBox="1"/>
          <p:nvPr>
            <p:ph idx="3" type="body"/>
          </p:nvPr>
        </p:nvSpPr>
        <p:spPr>
          <a:xfrm>
            <a:off x="8186738" y="4006850"/>
            <a:ext cx="2836800" cy="42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Prepared By</a:t>
            </a:r>
            <a:endParaRPr/>
          </a:p>
        </p:txBody>
      </p:sp>
      <p:sp>
        <p:nvSpPr>
          <p:cNvPr id="80" name="Google Shape;80;p1"/>
          <p:cNvSpPr txBox="1"/>
          <p:nvPr>
            <p:ph idx="4" type="body"/>
          </p:nvPr>
        </p:nvSpPr>
        <p:spPr>
          <a:xfrm>
            <a:off x="1669250" y="4524375"/>
            <a:ext cx="3318300" cy="1663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t>Mr. Manish Lakhara,</a:t>
            </a:r>
            <a:endParaRPr sz="2100"/>
          </a:p>
          <a:p>
            <a:pPr indent="-50800" lvl="0" marL="228600" rtl="0" algn="l">
              <a:lnSpc>
                <a:spcPct val="90000"/>
              </a:lnSpc>
              <a:spcBef>
                <a:spcPts val="0"/>
              </a:spcBef>
              <a:spcAft>
                <a:spcPts val="0"/>
              </a:spcAft>
              <a:buClr>
                <a:schemeClr val="dk1"/>
              </a:buClr>
              <a:buSzPts val="2800"/>
              <a:buNone/>
            </a:pPr>
            <a:r>
              <a:rPr lang="en-US" sz="2100"/>
              <a:t>Team-Lead (Front-end),</a:t>
            </a:r>
            <a:endParaRPr sz="2100"/>
          </a:p>
          <a:p>
            <a:pPr indent="-50800" lvl="0" marL="228600" rtl="0" algn="l">
              <a:lnSpc>
                <a:spcPct val="90000"/>
              </a:lnSpc>
              <a:spcBef>
                <a:spcPts val="0"/>
              </a:spcBef>
              <a:spcAft>
                <a:spcPts val="0"/>
              </a:spcAft>
              <a:buClr>
                <a:schemeClr val="dk1"/>
              </a:buClr>
              <a:buSzPts val="2800"/>
              <a:buNone/>
            </a:pPr>
            <a:r>
              <a:rPr lang="en-US" sz="2100"/>
              <a:t>WebIMS, Meditab</a:t>
            </a:r>
            <a:endParaRPr sz="2100"/>
          </a:p>
        </p:txBody>
      </p:sp>
      <p:sp>
        <p:nvSpPr>
          <p:cNvPr id="81" name="Google Shape;81;p1"/>
          <p:cNvSpPr txBox="1"/>
          <p:nvPr>
            <p:ph idx="5" type="body"/>
          </p:nvPr>
        </p:nvSpPr>
        <p:spPr>
          <a:xfrm>
            <a:off x="4856163" y="4524375"/>
            <a:ext cx="2836800" cy="1663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t>Mr. Janardan Bharvad,</a:t>
            </a:r>
            <a:endParaRPr sz="2100"/>
          </a:p>
          <a:p>
            <a:pPr indent="-50800" lvl="0" marL="228600" rtl="0" algn="l">
              <a:lnSpc>
                <a:spcPct val="90000"/>
              </a:lnSpc>
              <a:spcBef>
                <a:spcPts val="0"/>
              </a:spcBef>
              <a:spcAft>
                <a:spcPts val="0"/>
              </a:spcAft>
              <a:buClr>
                <a:schemeClr val="dk1"/>
              </a:buClr>
              <a:buSzPts val="2800"/>
              <a:buNone/>
            </a:pPr>
            <a:r>
              <a:rPr lang="en-US" sz="2100"/>
              <a:t>Assistant Professor,</a:t>
            </a:r>
            <a:endParaRPr sz="2100"/>
          </a:p>
          <a:p>
            <a:pPr indent="-50800" lvl="0" marL="228600" rtl="0" algn="l">
              <a:lnSpc>
                <a:spcPct val="90000"/>
              </a:lnSpc>
              <a:spcBef>
                <a:spcPts val="0"/>
              </a:spcBef>
              <a:spcAft>
                <a:spcPts val="0"/>
              </a:spcAft>
              <a:buClr>
                <a:schemeClr val="dk1"/>
              </a:buClr>
              <a:buSzPts val="2800"/>
              <a:buNone/>
            </a:pPr>
            <a:r>
              <a:rPr lang="en-US" sz="2100"/>
              <a:t>DEPSTAR-CE</a:t>
            </a:r>
            <a:endParaRPr sz="2100"/>
          </a:p>
        </p:txBody>
      </p:sp>
      <p:sp>
        <p:nvSpPr>
          <p:cNvPr id="82" name="Google Shape;82;p1"/>
          <p:cNvSpPr txBox="1"/>
          <p:nvPr>
            <p:ph idx="6" type="body"/>
          </p:nvPr>
        </p:nvSpPr>
        <p:spPr>
          <a:xfrm>
            <a:off x="8034338" y="4516438"/>
            <a:ext cx="2836800" cy="16638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0"/>
              </a:spcBef>
              <a:spcAft>
                <a:spcPts val="0"/>
              </a:spcAft>
              <a:buClr>
                <a:schemeClr val="dk1"/>
              </a:buClr>
              <a:buSzPts val="2800"/>
              <a:buNone/>
            </a:pPr>
            <a:r>
              <a:rPr lang="en-US" sz="2100"/>
              <a:t>Ruchit Shah,</a:t>
            </a:r>
            <a:endParaRPr sz="2100"/>
          </a:p>
          <a:p>
            <a:pPr indent="0" lvl="0" marL="177800" rtl="0" algn="l">
              <a:lnSpc>
                <a:spcPct val="90000"/>
              </a:lnSpc>
              <a:spcBef>
                <a:spcPts val="0"/>
              </a:spcBef>
              <a:spcAft>
                <a:spcPts val="0"/>
              </a:spcAft>
              <a:buClr>
                <a:schemeClr val="dk1"/>
              </a:buClr>
              <a:buSzPts val="2800"/>
              <a:buNone/>
            </a:pPr>
            <a:r>
              <a:rPr lang="en-US" sz="2100"/>
              <a:t>D20DCE155,</a:t>
            </a:r>
            <a:endParaRPr sz="2100"/>
          </a:p>
          <a:p>
            <a:pPr indent="0" lvl="0" marL="177800" rtl="0" algn="l">
              <a:lnSpc>
                <a:spcPct val="90000"/>
              </a:lnSpc>
              <a:spcBef>
                <a:spcPts val="0"/>
              </a:spcBef>
              <a:spcAft>
                <a:spcPts val="0"/>
              </a:spcAft>
              <a:buClr>
                <a:schemeClr val="dk1"/>
              </a:buClr>
              <a:buSzPts val="2800"/>
              <a:buNone/>
            </a:pPr>
            <a:r>
              <a:rPr lang="en-US" sz="2100"/>
              <a:t>DEPSTAR-CE</a:t>
            </a:r>
            <a:endParaRPr sz="2100"/>
          </a:p>
        </p:txBody>
      </p:sp>
      <p:sp>
        <p:nvSpPr>
          <p:cNvPr id="83" name="Google Shape;83;p1"/>
          <p:cNvSpPr txBox="1"/>
          <p:nvPr>
            <p:ph idx="4294967295" type="sldNum"/>
          </p:nvPr>
        </p:nvSpPr>
        <p:spPr>
          <a:xfrm>
            <a:off x="9448800" y="6492875"/>
            <a:ext cx="2743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cxnSp>
        <p:nvCxnSpPr>
          <p:cNvPr id="84" name="Google Shape;84;p1"/>
          <p:cNvCxnSpPr/>
          <p:nvPr/>
        </p:nvCxnSpPr>
        <p:spPr>
          <a:xfrm>
            <a:off x="1520825" y="1103313"/>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85" name="Google Shape;85;p1"/>
          <p:cNvSpPr txBox="1"/>
          <p:nvPr/>
        </p:nvSpPr>
        <p:spPr>
          <a:xfrm>
            <a:off x="1593050" y="636338"/>
            <a:ext cx="9144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CHAROTAR UNIVERSITY OF SCIENCE AND TECHNOLOGY</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3175" y="649922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b="0" l="0" r="0" t="0"/>
          <a:stretch/>
        </p:blipFill>
        <p:spPr>
          <a:xfrm>
            <a:off x="3957625" y="1408938"/>
            <a:ext cx="4276725" cy="828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f44175f219_0_119"/>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Activity Diagram</a:t>
            </a:r>
            <a:endParaRPr/>
          </a:p>
        </p:txBody>
      </p:sp>
      <p:sp>
        <p:nvSpPr>
          <p:cNvPr id="180" name="Google Shape;180;g1f44175f219_0_119"/>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1" name="Google Shape;181;g1f44175f219_0_119"/>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182" name="Google Shape;182;g1f44175f219_0_119"/>
          <p:cNvPicPr preferRelativeResize="0"/>
          <p:nvPr/>
        </p:nvPicPr>
        <p:blipFill rotWithShape="1">
          <a:blip r:embed="rId3">
            <a:alphaModFix/>
          </a:blip>
          <a:srcRect b="0" l="18705" r="20202" t="0"/>
          <a:stretch/>
        </p:blipFill>
        <p:spPr>
          <a:xfrm>
            <a:off x="922025" y="1587500"/>
            <a:ext cx="4610000" cy="4244479"/>
          </a:xfrm>
          <a:prstGeom prst="rect">
            <a:avLst/>
          </a:prstGeom>
          <a:noFill/>
          <a:ln>
            <a:noFill/>
          </a:ln>
        </p:spPr>
      </p:pic>
      <p:pic>
        <p:nvPicPr>
          <p:cNvPr id="183" name="Google Shape;183;g1f44175f219_0_119"/>
          <p:cNvPicPr preferRelativeResize="0"/>
          <p:nvPr/>
        </p:nvPicPr>
        <p:blipFill rotWithShape="1">
          <a:blip r:embed="rId4">
            <a:alphaModFix/>
          </a:blip>
          <a:srcRect b="0" l="10987" r="7803" t="0"/>
          <a:stretch/>
        </p:blipFill>
        <p:spPr>
          <a:xfrm>
            <a:off x="6671525" y="2012650"/>
            <a:ext cx="4900051" cy="3394175"/>
          </a:xfrm>
          <a:prstGeom prst="rect">
            <a:avLst/>
          </a:prstGeom>
          <a:noFill/>
          <a:ln>
            <a:noFill/>
          </a:ln>
        </p:spPr>
      </p:pic>
      <p:cxnSp>
        <p:nvCxnSpPr>
          <p:cNvPr id="184" name="Google Shape;184;g1f44175f219_0_119"/>
          <p:cNvCxnSpPr/>
          <p:nvPr/>
        </p:nvCxnSpPr>
        <p:spPr>
          <a:xfrm>
            <a:off x="6060325" y="932350"/>
            <a:ext cx="0" cy="5211000"/>
          </a:xfrm>
          <a:prstGeom prst="straightConnector1">
            <a:avLst/>
          </a:prstGeom>
          <a:noFill/>
          <a:ln cap="flat" cmpd="sng" w="9525">
            <a:solidFill>
              <a:schemeClr val="dk2"/>
            </a:solidFill>
            <a:prstDash val="solid"/>
            <a:round/>
            <a:headEnd len="sm" w="sm" type="none"/>
            <a:tailEnd len="sm" w="sm" type="none"/>
          </a:ln>
        </p:spPr>
      </p:cxnSp>
      <p:sp>
        <p:nvSpPr>
          <p:cNvPr id="185" name="Google Shape;185;g1f44175f219_0_119"/>
          <p:cNvSpPr txBox="1"/>
          <p:nvPr/>
        </p:nvSpPr>
        <p:spPr>
          <a:xfrm>
            <a:off x="1978650" y="5831975"/>
            <a:ext cx="2393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Activity Diagram for admin</a:t>
            </a:r>
            <a:endParaRPr b="0" i="0" sz="1400" u="none" cap="none" strike="noStrike">
              <a:solidFill>
                <a:srgbClr val="000000"/>
              </a:solidFill>
              <a:latin typeface="Times New Roman"/>
              <a:ea typeface="Times New Roman"/>
              <a:cs typeface="Times New Roman"/>
              <a:sym typeface="Times New Roman"/>
            </a:endParaRPr>
          </a:p>
        </p:txBody>
      </p:sp>
      <p:sp>
        <p:nvSpPr>
          <p:cNvPr id="186" name="Google Shape;186;g1f44175f219_0_119"/>
          <p:cNvSpPr txBox="1"/>
          <p:nvPr/>
        </p:nvSpPr>
        <p:spPr>
          <a:xfrm>
            <a:off x="7925000" y="5831975"/>
            <a:ext cx="2848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Activity Diagram for multiple users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f44175f219_0_133"/>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State Chart Diagram</a:t>
            </a:r>
            <a:endParaRPr/>
          </a:p>
        </p:txBody>
      </p:sp>
      <p:sp>
        <p:nvSpPr>
          <p:cNvPr id="192" name="Google Shape;192;g1f44175f219_0_13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3" name="Google Shape;193;g1f44175f219_0_133"/>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194" name="Google Shape;194;g1f44175f219_0_133"/>
          <p:cNvSpPr txBox="1"/>
          <p:nvPr/>
        </p:nvSpPr>
        <p:spPr>
          <a:xfrm>
            <a:off x="4723350" y="5811275"/>
            <a:ext cx="2393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State Chart Diagram</a:t>
            </a:r>
            <a:endParaRPr b="0" i="0" sz="1400" u="none" cap="none" strike="noStrike">
              <a:solidFill>
                <a:srgbClr val="000000"/>
              </a:solidFill>
              <a:latin typeface="Times New Roman"/>
              <a:ea typeface="Times New Roman"/>
              <a:cs typeface="Times New Roman"/>
              <a:sym typeface="Times New Roman"/>
            </a:endParaRPr>
          </a:p>
        </p:txBody>
      </p:sp>
      <p:pic>
        <p:nvPicPr>
          <p:cNvPr id="195" name="Google Shape;195;g1f44175f219_0_133"/>
          <p:cNvPicPr preferRelativeResize="0"/>
          <p:nvPr/>
        </p:nvPicPr>
        <p:blipFill rotWithShape="1">
          <a:blip r:embed="rId3">
            <a:alphaModFix/>
          </a:blip>
          <a:srcRect b="0" l="0" r="0" t="0"/>
          <a:stretch/>
        </p:blipFill>
        <p:spPr>
          <a:xfrm>
            <a:off x="2161489" y="1334852"/>
            <a:ext cx="7869024" cy="4426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f44175f219_0_145"/>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Testing Plan</a:t>
            </a:r>
            <a:endParaRPr/>
          </a:p>
        </p:txBody>
      </p:sp>
      <p:sp>
        <p:nvSpPr>
          <p:cNvPr id="201" name="Google Shape;201;g1f44175f219_0_145"/>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2" name="Google Shape;202;g1f44175f219_0_145"/>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203" name="Google Shape;203;g1f44175f219_0_145"/>
          <p:cNvSpPr txBox="1"/>
          <p:nvPr>
            <p:ph idx="1" type="body"/>
          </p:nvPr>
        </p:nvSpPr>
        <p:spPr>
          <a:xfrm>
            <a:off x="722400" y="1338725"/>
            <a:ext cx="10652100" cy="2349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lang="en-US" sz="1800"/>
              <a:t>For Testing plan, I have worked on Security rights testing particular screens. In that I have to checked the user rights of VIEW, CREATE, UPDATE and DELETE and also I have done developer testing for CRUD.</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f44175f219_0_158"/>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Conclusion</a:t>
            </a:r>
            <a:endParaRPr/>
          </a:p>
        </p:txBody>
      </p:sp>
      <p:sp>
        <p:nvSpPr>
          <p:cNvPr id="209" name="Google Shape;209;g1f44175f219_0_158"/>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0" name="Google Shape;210;g1f44175f219_0_158"/>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211" name="Google Shape;211;g1f44175f219_0_158"/>
          <p:cNvSpPr txBox="1"/>
          <p:nvPr>
            <p:ph idx="1" type="body"/>
          </p:nvPr>
        </p:nvSpPr>
        <p:spPr>
          <a:xfrm>
            <a:off x="747075" y="1338725"/>
            <a:ext cx="10627500" cy="3858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100"/>
              <a:buFont typeface="Arial"/>
              <a:buNone/>
            </a:pPr>
            <a:r>
              <a:rPr lang="en-US" sz="1500"/>
              <a:t>In conclusion, the development of an electronic health record maintaining intelligent medical software is a significant step towards improving healthcare delivery. The software has the potential to revolutionize the way medical records are maintained and accessed, thus enhancing the quality of patient care.</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The software incorporates artificial intelligence and machine learning technologies to analyze patient data, diagnose illnesses, and make treatment recommendations. It also enables healthcare providers to share patient information seamlessly, improving collaboration and ensuring continuity of care.</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With the increasing need for accurate and timely medical information, the electronic health record maintaining intelligent medical software will undoubtedly become an essential tool for healthcare providers. It has the potential to save time, reduce errors, and improve patient outcomes, making it an indispensable asset in the healthcare industry.</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However, the implementation of such technology also presents challenges, such as data privacy and security concerns. It is, therefore, crucial to address these challenges and ensure that the software is compliant with relevant laws and regulations.</a:t>
            </a:r>
            <a:endParaRPr sz="1500"/>
          </a:p>
          <a:p>
            <a:pPr indent="0" lvl="0" marL="0" rtl="0" algn="just">
              <a:lnSpc>
                <a:spcPct val="90000"/>
              </a:lnSpc>
              <a:spcBef>
                <a:spcPts val="0"/>
              </a:spcBef>
              <a:spcAft>
                <a:spcPts val="0"/>
              </a:spcAft>
              <a:buClr>
                <a:schemeClr val="dk1"/>
              </a:buClr>
              <a:buSzPts val="1100"/>
              <a:buFont typeface="Arial"/>
              <a:buNone/>
            </a:pPr>
            <a:r>
              <a:t/>
            </a:r>
            <a:endParaRPr sz="1500"/>
          </a:p>
          <a:p>
            <a:pPr indent="0" lvl="0" marL="0" rtl="0" algn="just">
              <a:lnSpc>
                <a:spcPct val="90000"/>
              </a:lnSpc>
              <a:spcBef>
                <a:spcPts val="0"/>
              </a:spcBef>
              <a:spcAft>
                <a:spcPts val="0"/>
              </a:spcAft>
              <a:buClr>
                <a:schemeClr val="dk1"/>
              </a:buClr>
              <a:buSzPts val="1100"/>
              <a:buFont typeface="Arial"/>
              <a:buNone/>
            </a:pPr>
            <a:r>
              <a:rPr lang="en-US" sz="1500"/>
              <a:t>Overall, the electronic health record maintaining intelligent medical software is a promising technology that can significantly improve healthcare delivery. As it continues to evolve, it is essential to keep in mind the potential benefits and challenges that come with its implementation.</a:t>
            </a:r>
            <a:endParaRPr sz="1500"/>
          </a:p>
          <a:p>
            <a:pPr indent="0" lvl="0" marL="0" rtl="0" algn="just">
              <a:lnSpc>
                <a:spcPct val="90000"/>
              </a:lnSpc>
              <a:spcBef>
                <a:spcPts val="0"/>
              </a:spcBef>
              <a:spcAft>
                <a:spcPts val="0"/>
              </a:spcAft>
              <a:buSzPts val="2800"/>
              <a:buNone/>
            </a:pPr>
            <a:r>
              <a:t/>
            </a:r>
            <a:endParaRPr sz="1500"/>
          </a:p>
        </p:txBody>
      </p:sp>
      <p:pic>
        <p:nvPicPr>
          <p:cNvPr id="212" name="Google Shape;212;g1f44175f219_0_158"/>
          <p:cNvPicPr preferRelativeResize="0"/>
          <p:nvPr/>
        </p:nvPicPr>
        <p:blipFill rotWithShape="1">
          <a:blip r:embed="rId3">
            <a:alphaModFix/>
          </a:blip>
          <a:srcRect b="0" l="0" r="0" t="0"/>
          <a:stretch/>
        </p:blipFill>
        <p:spPr>
          <a:xfrm>
            <a:off x="3854100" y="5342550"/>
            <a:ext cx="4276725" cy="82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Abstract - Intelligent Medical Software</a:t>
            </a:r>
            <a:endParaRPr/>
          </a:p>
        </p:txBody>
      </p:sp>
      <p:sp>
        <p:nvSpPr>
          <p:cNvPr id="93" name="Google Shape;93;p2"/>
          <p:cNvSpPr txBox="1"/>
          <p:nvPr>
            <p:ph idx="1" type="body"/>
          </p:nvPr>
        </p:nvSpPr>
        <p:spPr>
          <a:xfrm>
            <a:off x="486025" y="1494275"/>
            <a:ext cx="8112300" cy="4351200"/>
          </a:xfrm>
          <a:prstGeom prst="rect">
            <a:avLst/>
          </a:prstGeom>
          <a:noFill/>
          <a:ln>
            <a:noFill/>
          </a:ln>
        </p:spPr>
        <p:txBody>
          <a:bodyPr anchorCtr="0" anchor="t" bIns="45700" lIns="91425" spcFirstLastPara="1" rIns="91425" wrap="square" tIns="45700">
            <a:noAutofit/>
          </a:bodyPr>
          <a:lstStyle/>
          <a:p>
            <a:pPr indent="-50800" lvl="0" marL="228600" rtl="0" algn="just">
              <a:lnSpc>
                <a:spcPct val="90000"/>
              </a:lnSpc>
              <a:spcBef>
                <a:spcPts val="0"/>
              </a:spcBef>
              <a:spcAft>
                <a:spcPts val="0"/>
              </a:spcAft>
              <a:buClr>
                <a:schemeClr val="dk1"/>
              </a:buClr>
              <a:buSzPts val="2800"/>
              <a:buNone/>
            </a:pPr>
            <a:r>
              <a:rPr lang="en-US" sz="1800"/>
              <a:t>Medical insurance and payment system projects main idea to use the software application of medical stores and hospitals for maintaining easy billing system. The data is stored on a website, oracle is used as a website for this project. In the current system of medical services and patient information is stored in the form of manual records. In this inaccurate data process there is a risk of data loss and retrieving old records is not possible. It is a mainly use for billing purpose, The medical billing process is a process that involves a third party payer, which can be an insurance company or the patient. Medical billing results in claims. </a:t>
            </a:r>
            <a:endParaRPr sz="1800"/>
          </a:p>
          <a:p>
            <a:pPr indent="-50800" lvl="0" marL="228600" rtl="0" algn="just">
              <a:lnSpc>
                <a:spcPct val="90000"/>
              </a:lnSpc>
              <a:spcBef>
                <a:spcPts val="0"/>
              </a:spcBef>
              <a:spcAft>
                <a:spcPts val="0"/>
              </a:spcAft>
              <a:buClr>
                <a:schemeClr val="dk1"/>
              </a:buClr>
              <a:buSzPts val="2800"/>
              <a:buNone/>
            </a:pPr>
            <a:r>
              <a:t/>
            </a:r>
            <a:endParaRPr sz="1800"/>
          </a:p>
          <a:p>
            <a:pPr indent="-50800" lvl="0" marL="228600" rtl="0" algn="just">
              <a:lnSpc>
                <a:spcPct val="90000"/>
              </a:lnSpc>
              <a:spcBef>
                <a:spcPts val="0"/>
              </a:spcBef>
              <a:spcAft>
                <a:spcPts val="0"/>
              </a:spcAft>
              <a:buClr>
                <a:schemeClr val="dk1"/>
              </a:buClr>
              <a:buSzPts val="2800"/>
              <a:buNone/>
            </a:pPr>
            <a:r>
              <a:rPr lang="en-US" sz="1800"/>
              <a:t>This software is supported to eliminate and in some cased reduce the hardships faced by this existing system. Moreover this system is designed for the particular need of the company to carry out operations in a smooth and effective manner. It can assist the user to concentrate on their other activities rather to concentrate on the record keeping. Thus it will help organization in better utilization of resources. The organization can maintain computerized records without redundant entries. Basically the project describes how to manage for good performance and better services for the clients. </a:t>
            </a:r>
            <a:endParaRPr sz="1800"/>
          </a:p>
        </p:txBody>
      </p:sp>
      <p:sp>
        <p:nvSpPr>
          <p:cNvPr id="94" name="Google Shape;94;p2"/>
          <p:cNvSpPr txBox="1"/>
          <p:nvPr>
            <p:ph idx="12" type="sldNum"/>
          </p:nvPr>
        </p:nvSpPr>
        <p:spPr>
          <a:xfrm>
            <a:off x="9448800" y="65182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5" name="Google Shape;95;p2"/>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96" name="Google Shape;96;p2"/>
          <p:cNvPicPr preferRelativeResize="0"/>
          <p:nvPr/>
        </p:nvPicPr>
        <p:blipFill rotWithShape="1">
          <a:blip r:embed="rId3">
            <a:alphaModFix/>
          </a:blip>
          <a:srcRect b="0" l="0" r="0" t="0"/>
          <a:stretch/>
        </p:blipFill>
        <p:spPr>
          <a:xfrm>
            <a:off x="9527700" y="1844790"/>
            <a:ext cx="1536275" cy="1694400"/>
          </a:xfrm>
          <a:prstGeom prst="rect">
            <a:avLst/>
          </a:prstGeom>
          <a:noFill/>
          <a:ln>
            <a:noFill/>
          </a:ln>
        </p:spPr>
      </p:pic>
      <p:pic>
        <p:nvPicPr>
          <p:cNvPr id="97" name="Google Shape;97;p2"/>
          <p:cNvPicPr preferRelativeResize="0"/>
          <p:nvPr/>
        </p:nvPicPr>
        <p:blipFill rotWithShape="1">
          <a:blip r:embed="rId4">
            <a:alphaModFix/>
          </a:blip>
          <a:srcRect b="0" l="0" r="0" t="0"/>
          <a:stretch/>
        </p:blipFill>
        <p:spPr>
          <a:xfrm>
            <a:off x="9148075" y="3898790"/>
            <a:ext cx="2295525" cy="111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f44175f219_0_3"/>
          <p:cNvSpPr txBox="1"/>
          <p:nvPr>
            <p:ph type="title"/>
          </p:nvPr>
        </p:nvSpPr>
        <p:spPr>
          <a:xfrm>
            <a:off x="5097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What is IEMO?</a:t>
            </a:r>
            <a:endParaRPr/>
          </a:p>
        </p:txBody>
      </p:sp>
      <p:sp>
        <p:nvSpPr>
          <p:cNvPr id="103" name="Google Shape;103;g1f44175f219_0_3"/>
          <p:cNvSpPr txBox="1"/>
          <p:nvPr>
            <p:ph idx="1" type="body"/>
          </p:nvPr>
        </p:nvSpPr>
        <p:spPr>
          <a:xfrm>
            <a:off x="361700" y="1587375"/>
            <a:ext cx="8112300" cy="4351200"/>
          </a:xfrm>
          <a:prstGeom prst="rect">
            <a:avLst/>
          </a:prstGeom>
          <a:noFill/>
          <a:ln>
            <a:noFill/>
          </a:ln>
        </p:spPr>
        <p:txBody>
          <a:bodyPr anchorCtr="0" anchor="t" bIns="45700" lIns="91425" spcFirstLastPara="1" rIns="91425" wrap="square" tIns="45700">
            <a:noAutofit/>
          </a:bodyPr>
          <a:lstStyle/>
          <a:p>
            <a:pPr indent="-50800" lvl="0" marL="228600" rtl="0" algn="just">
              <a:lnSpc>
                <a:spcPct val="90000"/>
              </a:lnSpc>
              <a:spcBef>
                <a:spcPts val="0"/>
              </a:spcBef>
              <a:spcAft>
                <a:spcPts val="0"/>
              </a:spcAft>
              <a:buClr>
                <a:schemeClr val="dk1"/>
              </a:buClr>
              <a:buSzPts val="2800"/>
              <a:buNone/>
            </a:pPr>
            <a:r>
              <a:rPr lang="en-US" sz="1800"/>
              <a:t> Intelligent Electronic Medical Office(IEMO) is basically a Medical billing software and it is mainly used for faceless appointment booking , medical insurance and all type for billing. This web Application is made with Angular which is used for front end development and for backend in this application, .net and node js is used, for database Postgres and MySQL is used and host a web application on server AWS is used. </a:t>
            </a:r>
            <a:endParaRPr sz="1800"/>
          </a:p>
          <a:p>
            <a:pPr indent="-50800" lvl="0" marL="228600" rtl="0" algn="just">
              <a:lnSpc>
                <a:spcPct val="90000"/>
              </a:lnSpc>
              <a:spcBef>
                <a:spcPts val="0"/>
              </a:spcBef>
              <a:spcAft>
                <a:spcPts val="0"/>
              </a:spcAft>
              <a:buClr>
                <a:schemeClr val="dk1"/>
              </a:buClr>
              <a:buSzPts val="2800"/>
              <a:buNone/>
            </a:pPr>
            <a:r>
              <a:t/>
            </a:r>
            <a:endParaRPr sz="1800"/>
          </a:p>
          <a:p>
            <a:pPr indent="-50800" lvl="0" marL="228600" rtl="0" algn="just">
              <a:lnSpc>
                <a:spcPct val="90000"/>
              </a:lnSpc>
              <a:spcBef>
                <a:spcPts val="0"/>
              </a:spcBef>
              <a:spcAft>
                <a:spcPts val="0"/>
              </a:spcAft>
              <a:buClr>
                <a:schemeClr val="dk1"/>
              </a:buClr>
              <a:buSzPts val="2800"/>
              <a:buNone/>
            </a:pPr>
            <a:r>
              <a:rPr lang="en-US" sz="1800"/>
              <a:t>The web application is reduced as much as possible to avoid error while entering the data. It also provides error message while entering invalid data. Thus by this all it proved it us user-friendly. As described above, Medical office can lead to error free, secure, reliable, easy to operate and fast management system. It can assist the user concentrate on their other activates rather to concentrate on the record keeping. Thus in better utilization of resources. </a:t>
            </a:r>
            <a:endParaRPr sz="1800"/>
          </a:p>
        </p:txBody>
      </p:sp>
      <p:sp>
        <p:nvSpPr>
          <p:cNvPr id="104" name="Google Shape;104;g1f44175f219_0_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 name="Google Shape;105;g1f44175f219_0_3"/>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106" name="Google Shape;106;g1f44175f219_0_3"/>
          <p:cNvPicPr preferRelativeResize="0"/>
          <p:nvPr/>
        </p:nvPicPr>
        <p:blipFill rotWithShape="1">
          <a:blip r:embed="rId3">
            <a:alphaModFix/>
          </a:blip>
          <a:srcRect b="0" l="0" r="0" t="0"/>
          <a:stretch/>
        </p:blipFill>
        <p:spPr>
          <a:xfrm>
            <a:off x="10082762" y="261800"/>
            <a:ext cx="1204055" cy="1319679"/>
          </a:xfrm>
          <a:prstGeom prst="rect">
            <a:avLst/>
          </a:prstGeom>
          <a:noFill/>
          <a:ln>
            <a:noFill/>
          </a:ln>
        </p:spPr>
      </p:pic>
      <p:pic>
        <p:nvPicPr>
          <p:cNvPr id="107" name="Google Shape;107;g1f44175f219_0_3"/>
          <p:cNvPicPr preferRelativeResize="0"/>
          <p:nvPr/>
        </p:nvPicPr>
        <p:blipFill rotWithShape="1">
          <a:blip r:embed="rId4">
            <a:alphaModFix/>
          </a:blip>
          <a:srcRect b="0" l="0" r="0" t="0"/>
          <a:stretch/>
        </p:blipFill>
        <p:spPr>
          <a:xfrm>
            <a:off x="10082774" y="1790858"/>
            <a:ext cx="1204055" cy="1284209"/>
          </a:xfrm>
          <a:prstGeom prst="rect">
            <a:avLst/>
          </a:prstGeom>
          <a:noFill/>
          <a:ln>
            <a:noFill/>
          </a:ln>
        </p:spPr>
      </p:pic>
      <p:pic>
        <p:nvPicPr>
          <p:cNvPr id="108" name="Google Shape;108;g1f44175f219_0_3"/>
          <p:cNvPicPr preferRelativeResize="0"/>
          <p:nvPr/>
        </p:nvPicPr>
        <p:blipFill rotWithShape="1">
          <a:blip r:embed="rId5">
            <a:alphaModFix/>
          </a:blip>
          <a:srcRect b="0" l="0" r="0" t="0"/>
          <a:stretch/>
        </p:blipFill>
        <p:spPr>
          <a:xfrm>
            <a:off x="10024961" y="3412106"/>
            <a:ext cx="1319682" cy="1319682"/>
          </a:xfrm>
          <a:prstGeom prst="rect">
            <a:avLst/>
          </a:prstGeom>
          <a:noFill/>
          <a:ln>
            <a:noFill/>
          </a:ln>
        </p:spPr>
      </p:pic>
      <p:pic>
        <p:nvPicPr>
          <p:cNvPr id="109" name="Google Shape;109;g1f44175f219_0_3"/>
          <p:cNvPicPr preferRelativeResize="0"/>
          <p:nvPr/>
        </p:nvPicPr>
        <p:blipFill rotWithShape="1">
          <a:blip r:embed="rId6">
            <a:alphaModFix/>
          </a:blip>
          <a:srcRect b="0" l="0" r="0" t="0"/>
          <a:stretch/>
        </p:blipFill>
        <p:spPr>
          <a:xfrm>
            <a:off x="9959663" y="5131700"/>
            <a:ext cx="1450250" cy="867880"/>
          </a:xfrm>
          <a:prstGeom prst="rect">
            <a:avLst/>
          </a:prstGeom>
          <a:noFill/>
          <a:ln>
            <a:noFill/>
          </a:ln>
        </p:spPr>
      </p:pic>
      <p:cxnSp>
        <p:nvCxnSpPr>
          <p:cNvPr id="110" name="Google Shape;110;g1f44175f219_0_3"/>
          <p:cNvCxnSpPr/>
          <p:nvPr/>
        </p:nvCxnSpPr>
        <p:spPr>
          <a:xfrm>
            <a:off x="9716088" y="1678225"/>
            <a:ext cx="1937400" cy="0"/>
          </a:xfrm>
          <a:prstGeom prst="straightConnector1">
            <a:avLst/>
          </a:prstGeom>
          <a:noFill/>
          <a:ln cap="flat" cmpd="sng" w="9525">
            <a:solidFill>
              <a:schemeClr val="dk2"/>
            </a:solidFill>
            <a:prstDash val="solid"/>
            <a:round/>
            <a:headEnd len="sm" w="sm" type="none"/>
            <a:tailEnd len="sm" w="sm" type="none"/>
          </a:ln>
        </p:spPr>
      </p:cxnSp>
      <p:cxnSp>
        <p:nvCxnSpPr>
          <p:cNvPr id="111" name="Google Shape;111;g1f44175f219_0_3"/>
          <p:cNvCxnSpPr/>
          <p:nvPr/>
        </p:nvCxnSpPr>
        <p:spPr>
          <a:xfrm>
            <a:off x="9716088" y="3187700"/>
            <a:ext cx="1937400" cy="0"/>
          </a:xfrm>
          <a:prstGeom prst="straightConnector1">
            <a:avLst/>
          </a:prstGeom>
          <a:noFill/>
          <a:ln cap="flat" cmpd="sng" w="9525">
            <a:solidFill>
              <a:schemeClr val="dk2"/>
            </a:solidFill>
            <a:prstDash val="solid"/>
            <a:round/>
            <a:headEnd len="sm" w="sm" type="none"/>
            <a:tailEnd len="sm" w="sm" type="none"/>
          </a:ln>
        </p:spPr>
      </p:cxnSp>
      <p:cxnSp>
        <p:nvCxnSpPr>
          <p:cNvPr id="112" name="Google Shape;112;g1f44175f219_0_3"/>
          <p:cNvCxnSpPr/>
          <p:nvPr/>
        </p:nvCxnSpPr>
        <p:spPr>
          <a:xfrm>
            <a:off x="9716075" y="4956200"/>
            <a:ext cx="1937400" cy="0"/>
          </a:xfrm>
          <a:prstGeom prst="straightConnector1">
            <a:avLst/>
          </a:prstGeom>
          <a:noFill/>
          <a:ln cap="flat" cmpd="sng" w="9525">
            <a:solidFill>
              <a:schemeClr val="dk2"/>
            </a:solidFill>
            <a:prstDash val="solid"/>
            <a:round/>
            <a:headEnd len="sm" w="sm" type="none"/>
            <a:tailEnd len="sm" w="sm" type="none"/>
          </a:ln>
        </p:spPr>
      </p:cxnSp>
      <p:pic>
        <p:nvPicPr>
          <p:cNvPr id="113" name="Google Shape;113;g1f44175f219_0_3"/>
          <p:cNvPicPr preferRelativeResize="0"/>
          <p:nvPr/>
        </p:nvPicPr>
        <p:blipFill rotWithShape="1">
          <a:blip r:embed="rId7">
            <a:alphaModFix/>
          </a:blip>
          <a:srcRect b="0" l="0" r="0" t="0"/>
          <a:stretch/>
        </p:blipFill>
        <p:spPr>
          <a:xfrm>
            <a:off x="4311693" y="4613000"/>
            <a:ext cx="1551802" cy="1593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f44175f219_0_22"/>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Why IEMO?</a:t>
            </a:r>
            <a:endParaRPr/>
          </a:p>
        </p:txBody>
      </p:sp>
      <p:sp>
        <p:nvSpPr>
          <p:cNvPr id="119" name="Google Shape;119;g1f44175f219_0_22"/>
          <p:cNvSpPr txBox="1"/>
          <p:nvPr>
            <p:ph idx="1" type="body"/>
          </p:nvPr>
        </p:nvSpPr>
        <p:spPr>
          <a:xfrm>
            <a:off x="566400" y="1587375"/>
            <a:ext cx="10559700" cy="23493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0"/>
              </a:spcBef>
              <a:spcAft>
                <a:spcPts val="0"/>
              </a:spcAft>
              <a:buSzPts val="1800"/>
              <a:buChar char="•"/>
            </a:pPr>
            <a:r>
              <a:rPr lang="en-US" sz="1800"/>
              <a:t>The main objective of this project is to manage the details of patients, Medicine, Medicine Company, Facility, Medicine Stock, Sells, Super Bill, Patient Insurance, Provider etc. </a:t>
            </a:r>
            <a:endParaRPr sz="1800"/>
          </a:p>
          <a:p>
            <a:pPr indent="-342900" lvl="0" marL="457200" rtl="0" algn="just">
              <a:lnSpc>
                <a:spcPct val="90000"/>
              </a:lnSpc>
              <a:spcBef>
                <a:spcPts val="0"/>
              </a:spcBef>
              <a:spcAft>
                <a:spcPts val="0"/>
              </a:spcAft>
              <a:buSzPts val="1800"/>
              <a:buChar char="•"/>
            </a:pPr>
            <a:r>
              <a:rPr lang="en-US" sz="1800"/>
              <a:t>It manages all the information about customer, supplier, sales, patient. </a:t>
            </a:r>
            <a:endParaRPr sz="1800"/>
          </a:p>
          <a:p>
            <a:pPr indent="-342900" lvl="0" marL="457200" rtl="0" algn="just">
              <a:lnSpc>
                <a:spcPct val="90000"/>
              </a:lnSpc>
              <a:spcBef>
                <a:spcPts val="0"/>
              </a:spcBef>
              <a:spcAft>
                <a:spcPts val="0"/>
              </a:spcAft>
              <a:buSzPts val="1800"/>
              <a:buChar char="•"/>
            </a:pPr>
            <a:r>
              <a:rPr lang="en-US" sz="1800"/>
              <a:t>It is a mainly used for billing purpose - The medical billing process is a process that involves a third party payer, which can be an insurance company or the patient. Medical billing results in claims. </a:t>
            </a:r>
            <a:endParaRPr sz="1800"/>
          </a:p>
          <a:p>
            <a:pPr indent="-342900" lvl="0" marL="457200" rtl="0" algn="just">
              <a:lnSpc>
                <a:spcPct val="90000"/>
              </a:lnSpc>
              <a:spcBef>
                <a:spcPts val="0"/>
              </a:spcBef>
              <a:spcAft>
                <a:spcPts val="0"/>
              </a:spcAft>
              <a:buSzPts val="1800"/>
              <a:buChar char="•"/>
            </a:pPr>
            <a:r>
              <a:rPr lang="en-US" sz="1800"/>
              <a:t>The claims are billing invoices for medical services rendered to patients. The entire procedure involved in this is known as the billing cycle sometimes referred to as Revenue Cycle Management. A patient can do appointment remotely, and take insurance from any medical company .</a:t>
            </a:r>
            <a:endParaRPr sz="1800"/>
          </a:p>
        </p:txBody>
      </p:sp>
      <p:sp>
        <p:nvSpPr>
          <p:cNvPr id="120" name="Google Shape;120;g1f44175f219_0_22"/>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1" name="Google Shape;121;g1f44175f219_0_22"/>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122" name="Google Shape;122;g1f44175f219_0_22"/>
          <p:cNvPicPr preferRelativeResize="0"/>
          <p:nvPr/>
        </p:nvPicPr>
        <p:blipFill rotWithShape="1">
          <a:blip r:embed="rId3">
            <a:alphaModFix/>
          </a:blip>
          <a:srcRect b="0" l="0" r="0" t="0"/>
          <a:stretch/>
        </p:blipFill>
        <p:spPr>
          <a:xfrm>
            <a:off x="2035513" y="3936675"/>
            <a:ext cx="2076950" cy="2072000"/>
          </a:xfrm>
          <a:prstGeom prst="rect">
            <a:avLst/>
          </a:prstGeom>
          <a:noFill/>
          <a:ln>
            <a:noFill/>
          </a:ln>
        </p:spPr>
      </p:pic>
      <p:pic>
        <p:nvPicPr>
          <p:cNvPr id="123" name="Google Shape;123;g1f44175f219_0_22"/>
          <p:cNvPicPr preferRelativeResize="0"/>
          <p:nvPr/>
        </p:nvPicPr>
        <p:blipFill rotWithShape="1">
          <a:blip r:embed="rId4">
            <a:alphaModFix/>
          </a:blip>
          <a:srcRect b="0" l="0" r="0" t="0"/>
          <a:stretch/>
        </p:blipFill>
        <p:spPr>
          <a:xfrm>
            <a:off x="4956963" y="3955212"/>
            <a:ext cx="2284150" cy="2156100"/>
          </a:xfrm>
          <a:prstGeom prst="rect">
            <a:avLst/>
          </a:prstGeom>
          <a:noFill/>
          <a:ln>
            <a:noFill/>
          </a:ln>
        </p:spPr>
      </p:pic>
      <p:pic>
        <p:nvPicPr>
          <p:cNvPr id="124" name="Google Shape;124;g1f44175f219_0_22"/>
          <p:cNvPicPr preferRelativeResize="0"/>
          <p:nvPr/>
        </p:nvPicPr>
        <p:blipFill rotWithShape="1">
          <a:blip r:embed="rId5">
            <a:alphaModFix/>
          </a:blip>
          <a:srcRect b="0" l="0" r="0" t="0"/>
          <a:stretch/>
        </p:blipFill>
        <p:spPr>
          <a:xfrm>
            <a:off x="8263712" y="4129713"/>
            <a:ext cx="1571625" cy="1685925"/>
          </a:xfrm>
          <a:prstGeom prst="rect">
            <a:avLst/>
          </a:prstGeom>
          <a:noFill/>
          <a:ln>
            <a:noFill/>
          </a:ln>
        </p:spPr>
      </p:pic>
      <p:cxnSp>
        <p:nvCxnSpPr>
          <p:cNvPr id="125" name="Google Shape;125;g1f44175f219_0_22"/>
          <p:cNvCxnSpPr/>
          <p:nvPr/>
        </p:nvCxnSpPr>
        <p:spPr>
          <a:xfrm>
            <a:off x="4558175" y="4071300"/>
            <a:ext cx="0" cy="2020200"/>
          </a:xfrm>
          <a:prstGeom prst="straightConnector1">
            <a:avLst/>
          </a:prstGeom>
          <a:noFill/>
          <a:ln cap="flat" cmpd="sng" w="9525">
            <a:solidFill>
              <a:schemeClr val="dk2"/>
            </a:solidFill>
            <a:prstDash val="solid"/>
            <a:round/>
            <a:headEnd len="sm" w="sm" type="none"/>
            <a:tailEnd len="sm" w="sm" type="none"/>
          </a:ln>
        </p:spPr>
      </p:cxnSp>
      <p:cxnSp>
        <p:nvCxnSpPr>
          <p:cNvPr id="126" name="Google Shape;126;g1f44175f219_0_22"/>
          <p:cNvCxnSpPr/>
          <p:nvPr/>
        </p:nvCxnSpPr>
        <p:spPr>
          <a:xfrm>
            <a:off x="7694100" y="4023163"/>
            <a:ext cx="0" cy="2020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f44175f219_0_47"/>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Project Plan</a:t>
            </a:r>
            <a:endParaRPr/>
          </a:p>
        </p:txBody>
      </p:sp>
      <p:sp>
        <p:nvSpPr>
          <p:cNvPr id="132" name="Google Shape;132;g1f44175f219_0_47"/>
          <p:cNvSpPr txBox="1"/>
          <p:nvPr>
            <p:ph idx="1" type="body"/>
          </p:nvPr>
        </p:nvSpPr>
        <p:spPr>
          <a:xfrm>
            <a:off x="505675" y="1328375"/>
            <a:ext cx="10599900" cy="23493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0"/>
              </a:spcBef>
              <a:spcAft>
                <a:spcPts val="0"/>
              </a:spcAft>
              <a:buSzPts val="1800"/>
              <a:buChar char="•"/>
            </a:pPr>
            <a:r>
              <a:rPr lang="en-US" sz="1800"/>
              <a:t>The spiral model is mainly used for IEMO. An adapted Agile development methodology works well for most healthcare solution projects because it enables the product team to more accurately capture the elements and features that matter most to end users (whether it medical clinic staff or patients) and prioritize the delivery of those features.</a:t>
            </a:r>
            <a:endParaRPr sz="1800"/>
          </a:p>
          <a:p>
            <a:pPr indent="-342900" lvl="0" marL="457200" rtl="0" algn="just">
              <a:lnSpc>
                <a:spcPct val="90000"/>
              </a:lnSpc>
              <a:spcBef>
                <a:spcPts val="0"/>
              </a:spcBef>
              <a:spcAft>
                <a:spcPts val="0"/>
              </a:spcAft>
              <a:buSzPts val="1800"/>
              <a:buChar char="•"/>
            </a:pPr>
            <a:r>
              <a:rPr lang="en-US" sz="1800"/>
              <a:t>The concept of agile project management has gone on to spark several specific sub frameworks and methodologies such as lean, Kanban and scrum. Because agile project management methodologies have some principles : It’s quick, It’s open to data-driven change.</a:t>
            </a:r>
            <a:endParaRPr sz="1800"/>
          </a:p>
          <a:p>
            <a:pPr indent="-342900" lvl="0" marL="457200" rtl="0" algn="just">
              <a:lnSpc>
                <a:spcPct val="90000"/>
              </a:lnSpc>
              <a:spcBef>
                <a:spcPts val="0"/>
              </a:spcBef>
              <a:spcAft>
                <a:spcPts val="0"/>
              </a:spcAft>
              <a:buSzPts val="1800"/>
              <a:buChar char="•"/>
            </a:pPr>
            <a:r>
              <a:rPr lang="en-US" sz="1800"/>
              <a:t>As such, agile project methods, all of the work to be done is added to a backlog that teams can prioritizing the backlog so teams know what to focus on first.</a:t>
            </a:r>
            <a:endParaRPr sz="1800"/>
          </a:p>
        </p:txBody>
      </p:sp>
      <p:sp>
        <p:nvSpPr>
          <p:cNvPr id="133" name="Google Shape;133;g1f44175f219_0_47"/>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4" name="Google Shape;134;g1f44175f219_0_47"/>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135" name="Google Shape;135;g1f44175f219_0_47"/>
          <p:cNvPicPr preferRelativeResize="0"/>
          <p:nvPr/>
        </p:nvPicPr>
        <p:blipFill rotWithShape="1">
          <a:blip r:embed="rId3">
            <a:alphaModFix/>
          </a:blip>
          <a:srcRect b="10205" l="15631" r="15292" t="22737"/>
          <a:stretch/>
        </p:blipFill>
        <p:spPr>
          <a:xfrm>
            <a:off x="1742075" y="4006513"/>
            <a:ext cx="2176100" cy="2165475"/>
          </a:xfrm>
          <a:prstGeom prst="rect">
            <a:avLst/>
          </a:prstGeom>
          <a:noFill/>
          <a:ln>
            <a:noFill/>
          </a:ln>
        </p:spPr>
      </p:pic>
      <p:pic>
        <p:nvPicPr>
          <p:cNvPr id="136" name="Google Shape;136;g1f44175f219_0_47"/>
          <p:cNvPicPr preferRelativeResize="0"/>
          <p:nvPr/>
        </p:nvPicPr>
        <p:blipFill rotWithShape="1">
          <a:blip r:embed="rId4">
            <a:alphaModFix/>
          </a:blip>
          <a:srcRect b="0" l="0" r="0" t="0"/>
          <a:stretch/>
        </p:blipFill>
        <p:spPr>
          <a:xfrm>
            <a:off x="6111400" y="4036288"/>
            <a:ext cx="3592774" cy="2105925"/>
          </a:xfrm>
          <a:prstGeom prst="rect">
            <a:avLst/>
          </a:prstGeom>
          <a:noFill/>
          <a:ln>
            <a:noFill/>
          </a:ln>
        </p:spPr>
      </p:pic>
      <p:cxnSp>
        <p:nvCxnSpPr>
          <p:cNvPr id="137" name="Google Shape;137;g1f44175f219_0_47"/>
          <p:cNvCxnSpPr/>
          <p:nvPr/>
        </p:nvCxnSpPr>
        <p:spPr>
          <a:xfrm>
            <a:off x="5210825" y="3926250"/>
            <a:ext cx="0" cy="22479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f44175f219_0_63"/>
          <p:cNvSpPr txBox="1"/>
          <p:nvPr>
            <p:ph type="title"/>
          </p:nvPr>
        </p:nvSpPr>
        <p:spPr>
          <a:xfrm>
            <a:off x="5859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Software and Hardware Requirements</a:t>
            </a:r>
            <a:endParaRPr/>
          </a:p>
        </p:txBody>
      </p:sp>
      <p:sp>
        <p:nvSpPr>
          <p:cNvPr id="143" name="Google Shape;143;g1f44175f219_0_63"/>
          <p:cNvSpPr txBox="1"/>
          <p:nvPr>
            <p:ph idx="1" type="body"/>
          </p:nvPr>
        </p:nvSpPr>
        <p:spPr>
          <a:xfrm>
            <a:off x="622075" y="1649650"/>
            <a:ext cx="5293200" cy="2100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b="1" lang="en-US" sz="1800"/>
              <a:t>SOFTWARE REQUIREMENTS:</a:t>
            </a:r>
            <a:endParaRPr b="1" sz="1800"/>
          </a:p>
          <a:p>
            <a:pPr indent="-342900" lvl="0" marL="457200" rtl="0" algn="just">
              <a:lnSpc>
                <a:spcPct val="90000"/>
              </a:lnSpc>
              <a:spcBef>
                <a:spcPts val="0"/>
              </a:spcBef>
              <a:spcAft>
                <a:spcPts val="0"/>
              </a:spcAft>
              <a:buSzPts val="1800"/>
              <a:buChar char="•"/>
            </a:pPr>
            <a:r>
              <a:rPr lang="en-US" sz="1800"/>
              <a:t>Operating System: Windows 10</a:t>
            </a:r>
            <a:endParaRPr sz="1800"/>
          </a:p>
          <a:p>
            <a:pPr indent="-342900" lvl="0" marL="457200" rtl="0" algn="just">
              <a:lnSpc>
                <a:spcPct val="90000"/>
              </a:lnSpc>
              <a:spcBef>
                <a:spcPts val="0"/>
              </a:spcBef>
              <a:spcAft>
                <a:spcPts val="0"/>
              </a:spcAft>
              <a:buSzPts val="1800"/>
              <a:buChar char="•"/>
            </a:pPr>
            <a:r>
              <a:rPr lang="en-US" sz="1800"/>
              <a:t>Technology: Angular, .NETCore</a:t>
            </a:r>
            <a:endParaRPr sz="1800"/>
          </a:p>
          <a:p>
            <a:pPr indent="-342900" lvl="0" marL="457200" rtl="0" algn="just">
              <a:lnSpc>
                <a:spcPct val="90000"/>
              </a:lnSpc>
              <a:spcBef>
                <a:spcPts val="0"/>
              </a:spcBef>
              <a:spcAft>
                <a:spcPts val="0"/>
              </a:spcAft>
              <a:buSzPts val="1800"/>
              <a:buChar char="•"/>
            </a:pPr>
            <a:r>
              <a:rPr lang="en-US" sz="1800"/>
              <a:t>Database: Postgres</a:t>
            </a:r>
            <a:endParaRPr sz="1800"/>
          </a:p>
          <a:p>
            <a:pPr indent="-342900" lvl="0" marL="457200" rtl="0" algn="just">
              <a:lnSpc>
                <a:spcPct val="90000"/>
              </a:lnSpc>
              <a:spcBef>
                <a:spcPts val="0"/>
              </a:spcBef>
              <a:spcAft>
                <a:spcPts val="0"/>
              </a:spcAft>
              <a:buSzPts val="1800"/>
              <a:buChar char="•"/>
            </a:pPr>
            <a:r>
              <a:rPr lang="en-US" sz="1800"/>
              <a:t>Web Server</a:t>
            </a:r>
            <a:r>
              <a:rPr lang="en-US" sz="1800"/>
              <a:t>: Local</a:t>
            </a:r>
            <a:endParaRPr sz="1800"/>
          </a:p>
          <a:p>
            <a:pPr indent="-342900" lvl="0" marL="457200" rtl="0" algn="just">
              <a:lnSpc>
                <a:spcPct val="90000"/>
              </a:lnSpc>
              <a:spcBef>
                <a:spcPts val="0"/>
              </a:spcBef>
              <a:spcAft>
                <a:spcPts val="0"/>
              </a:spcAft>
              <a:buSzPts val="1800"/>
              <a:buChar char="•"/>
            </a:pPr>
            <a:r>
              <a:rPr lang="en-US" sz="1800"/>
              <a:t>Browser: Chrome etc.</a:t>
            </a:r>
            <a:endParaRPr sz="1800"/>
          </a:p>
          <a:p>
            <a:pPr indent="-342900" lvl="0" marL="457200" rtl="0" algn="just">
              <a:lnSpc>
                <a:spcPct val="90000"/>
              </a:lnSpc>
              <a:spcBef>
                <a:spcPts val="0"/>
              </a:spcBef>
              <a:spcAft>
                <a:spcPts val="0"/>
              </a:spcAft>
              <a:buSzPts val="1800"/>
              <a:buChar char="•"/>
            </a:pPr>
            <a:r>
              <a:rPr lang="en-US" sz="1800"/>
              <a:t>Node version: 10.15.3</a:t>
            </a:r>
            <a:endParaRPr sz="1800"/>
          </a:p>
          <a:p>
            <a:pPr indent="-342900" lvl="0" marL="457200" rtl="0" algn="just">
              <a:lnSpc>
                <a:spcPct val="90000"/>
              </a:lnSpc>
              <a:spcBef>
                <a:spcPts val="0"/>
              </a:spcBef>
              <a:spcAft>
                <a:spcPts val="0"/>
              </a:spcAft>
              <a:buSzPts val="1800"/>
              <a:buChar char="•"/>
            </a:pPr>
            <a:r>
              <a:rPr lang="en-US" sz="1800"/>
              <a:t>Editor: VSCode</a:t>
            </a:r>
            <a:endParaRPr sz="1800"/>
          </a:p>
        </p:txBody>
      </p:sp>
      <p:sp>
        <p:nvSpPr>
          <p:cNvPr id="144" name="Google Shape;144;g1f44175f219_0_63"/>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5" name="Google Shape;145;g1f44175f219_0_63"/>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146" name="Google Shape;146;g1f44175f219_0_63"/>
          <p:cNvSpPr txBox="1"/>
          <p:nvPr>
            <p:ph idx="1" type="body"/>
          </p:nvPr>
        </p:nvSpPr>
        <p:spPr>
          <a:xfrm>
            <a:off x="6420425" y="1649650"/>
            <a:ext cx="5149500" cy="2100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b="1" lang="en-US" sz="1800"/>
              <a:t>HARDWARE REQUIREMENTS:</a:t>
            </a:r>
            <a:endParaRPr b="1" sz="1800"/>
          </a:p>
          <a:p>
            <a:pPr indent="-342900" lvl="0" marL="457200" rtl="0" algn="just">
              <a:lnSpc>
                <a:spcPct val="90000"/>
              </a:lnSpc>
              <a:spcBef>
                <a:spcPts val="0"/>
              </a:spcBef>
              <a:spcAft>
                <a:spcPts val="0"/>
              </a:spcAft>
              <a:buSzPts val="1800"/>
              <a:buChar char="•"/>
            </a:pPr>
            <a:r>
              <a:rPr lang="en-US" sz="1800"/>
              <a:t>Processor : Intel(R) Core(TM) i5-9500 CPU @ 3.00GHz 3.00 GHz</a:t>
            </a:r>
            <a:endParaRPr sz="1800"/>
          </a:p>
          <a:p>
            <a:pPr indent="-342900" lvl="0" marL="457200" rtl="0" algn="just">
              <a:lnSpc>
                <a:spcPct val="90000"/>
              </a:lnSpc>
              <a:spcBef>
                <a:spcPts val="0"/>
              </a:spcBef>
              <a:spcAft>
                <a:spcPts val="0"/>
              </a:spcAft>
              <a:buSzPts val="1800"/>
              <a:buChar char="•"/>
            </a:pPr>
            <a:r>
              <a:rPr lang="en-US" sz="1800"/>
              <a:t>Computer Displays and Display Resolution, Multiple Users and Network Operation, Patient ID Card Scanning, Label Printers, Computers</a:t>
            </a:r>
            <a:endParaRPr sz="1800"/>
          </a:p>
          <a:p>
            <a:pPr indent="-342900" lvl="0" marL="457200" rtl="0" algn="just">
              <a:lnSpc>
                <a:spcPct val="90000"/>
              </a:lnSpc>
              <a:spcBef>
                <a:spcPts val="0"/>
              </a:spcBef>
              <a:spcAft>
                <a:spcPts val="0"/>
              </a:spcAft>
              <a:buSzPts val="1800"/>
              <a:buChar char="•"/>
            </a:pPr>
            <a:r>
              <a:rPr lang="en-US" sz="1800"/>
              <a:t>RAM: 8GB (Preferable)</a:t>
            </a:r>
            <a:endParaRPr sz="1800"/>
          </a:p>
          <a:p>
            <a:pPr indent="-342900" lvl="0" marL="457200" rtl="0" algn="just">
              <a:lnSpc>
                <a:spcPct val="90000"/>
              </a:lnSpc>
              <a:spcBef>
                <a:spcPts val="0"/>
              </a:spcBef>
              <a:spcAft>
                <a:spcPts val="0"/>
              </a:spcAft>
              <a:buSzPts val="1800"/>
              <a:buChar char="•"/>
            </a:pPr>
            <a:r>
              <a:rPr lang="en-US" sz="1800"/>
              <a:t>Hard Disk: 256 GB</a:t>
            </a:r>
            <a:endParaRPr sz="1800"/>
          </a:p>
        </p:txBody>
      </p:sp>
      <p:cxnSp>
        <p:nvCxnSpPr>
          <p:cNvPr id="147" name="Google Shape;147;g1f44175f219_0_63"/>
          <p:cNvCxnSpPr/>
          <p:nvPr/>
        </p:nvCxnSpPr>
        <p:spPr>
          <a:xfrm>
            <a:off x="377550" y="4077850"/>
            <a:ext cx="11436900" cy="0"/>
          </a:xfrm>
          <a:prstGeom prst="straightConnector1">
            <a:avLst/>
          </a:prstGeom>
          <a:noFill/>
          <a:ln cap="flat" cmpd="sng" w="9525">
            <a:solidFill>
              <a:schemeClr val="dk2"/>
            </a:solidFill>
            <a:prstDash val="solid"/>
            <a:round/>
            <a:headEnd len="sm" w="sm" type="none"/>
            <a:tailEnd len="sm" w="sm" type="none"/>
          </a:ln>
        </p:spPr>
      </p:cxnSp>
      <p:sp>
        <p:nvSpPr>
          <p:cNvPr id="148" name="Google Shape;148;g1f44175f219_0_63"/>
          <p:cNvSpPr txBox="1"/>
          <p:nvPr>
            <p:ph idx="1" type="body"/>
          </p:nvPr>
        </p:nvSpPr>
        <p:spPr>
          <a:xfrm>
            <a:off x="3091350" y="4496025"/>
            <a:ext cx="6009300" cy="1440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b="1" lang="en-US" sz="1800"/>
              <a:t>ASSUMPTIONS AND DEPENDENCIES:</a:t>
            </a:r>
            <a:endParaRPr b="1" sz="1800"/>
          </a:p>
          <a:p>
            <a:pPr indent="-342900" lvl="0" marL="457200" rtl="0" algn="just">
              <a:lnSpc>
                <a:spcPct val="90000"/>
              </a:lnSpc>
              <a:spcBef>
                <a:spcPts val="0"/>
              </a:spcBef>
              <a:spcAft>
                <a:spcPts val="0"/>
              </a:spcAft>
              <a:buSzPts val="1800"/>
              <a:buChar char="•"/>
            </a:pPr>
            <a:r>
              <a:rPr lang="en-US" sz="1800"/>
              <a:t>Each User Must Have Valid User ID and Password</a:t>
            </a:r>
            <a:endParaRPr sz="1800"/>
          </a:p>
          <a:p>
            <a:pPr indent="-342900" lvl="0" marL="457200" rtl="0" algn="just">
              <a:lnSpc>
                <a:spcPct val="90000"/>
              </a:lnSpc>
              <a:spcBef>
                <a:spcPts val="0"/>
              </a:spcBef>
              <a:spcAft>
                <a:spcPts val="0"/>
              </a:spcAft>
              <a:buSzPts val="1800"/>
              <a:buChar char="•"/>
            </a:pPr>
            <a:r>
              <a:rPr lang="en-US" sz="1800"/>
              <a:t>Server must be running for the system to function.</a:t>
            </a:r>
            <a:endParaRPr sz="1800"/>
          </a:p>
          <a:p>
            <a:pPr indent="-342900" lvl="0" marL="457200" rtl="0" algn="just">
              <a:lnSpc>
                <a:spcPct val="90000"/>
              </a:lnSpc>
              <a:spcBef>
                <a:spcPts val="0"/>
              </a:spcBef>
              <a:spcAft>
                <a:spcPts val="0"/>
              </a:spcAft>
              <a:buSzPts val="1800"/>
              <a:buChar char="•"/>
            </a:pPr>
            <a:r>
              <a:rPr lang="en-US" sz="1800"/>
              <a:t>Users must log in to the system to access any record.</a:t>
            </a:r>
            <a:endParaRPr sz="1800"/>
          </a:p>
          <a:p>
            <a:pPr indent="-342900" lvl="0" marL="457200" rtl="0" algn="just">
              <a:lnSpc>
                <a:spcPct val="90000"/>
              </a:lnSpc>
              <a:spcBef>
                <a:spcPts val="0"/>
              </a:spcBef>
              <a:spcAft>
                <a:spcPts val="0"/>
              </a:spcAft>
              <a:buSzPts val="1800"/>
              <a:buChar char="•"/>
            </a:pPr>
            <a:r>
              <a:rPr lang="en-US" sz="1800"/>
              <a:t>Only the administrator can delete the records.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f44175f219_0_81"/>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Functional Requirements</a:t>
            </a:r>
            <a:endParaRPr/>
          </a:p>
        </p:txBody>
      </p:sp>
      <p:sp>
        <p:nvSpPr>
          <p:cNvPr id="154" name="Google Shape;154;g1f44175f219_0_81"/>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5" name="Google Shape;155;g1f44175f219_0_81"/>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156" name="Google Shape;156;g1f44175f219_0_81"/>
          <p:cNvSpPr txBox="1"/>
          <p:nvPr>
            <p:ph idx="1" type="body"/>
          </p:nvPr>
        </p:nvSpPr>
        <p:spPr>
          <a:xfrm>
            <a:off x="521500" y="1535700"/>
            <a:ext cx="11303100" cy="1945200"/>
          </a:xfrm>
          <a:prstGeom prst="rect">
            <a:avLst/>
          </a:prstGeom>
          <a:noFill/>
          <a:ln>
            <a:noFill/>
          </a:ln>
        </p:spPr>
        <p:txBody>
          <a:bodyPr anchorCtr="0" anchor="t" bIns="45700" lIns="91425" spcFirstLastPara="1" rIns="91425" wrap="square" tIns="45700">
            <a:noAutofit/>
          </a:bodyPr>
          <a:lstStyle/>
          <a:p>
            <a:pPr indent="-336550" lvl="0" marL="457200" rtl="0" algn="just">
              <a:lnSpc>
                <a:spcPct val="90000"/>
              </a:lnSpc>
              <a:spcBef>
                <a:spcPts val="0"/>
              </a:spcBef>
              <a:spcAft>
                <a:spcPts val="0"/>
              </a:spcAft>
              <a:buSzPts val="1700"/>
              <a:buChar char="•"/>
            </a:pPr>
            <a:r>
              <a:rPr b="1" lang="en-US" sz="1700"/>
              <a:t>Registration Process</a:t>
            </a:r>
            <a:endParaRPr b="1" sz="1700"/>
          </a:p>
          <a:p>
            <a:pPr indent="-336550" lvl="1" marL="914400" rtl="0" algn="just">
              <a:lnSpc>
                <a:spcPct val="90000"/>
              </a:lnSpc>
              <a:spcBef>
                <a:spcPts val="0"/>
              </a:spcBef>
              <a:spcAft>
                <a:spcPts val="0"/>
              </a:spcAft>
              <a:buSzPts val="1700"/>
              <a:buChar char="•"/>
            </a:pPr>
            <a:r>
              <a:rPr b="1" lang="en-US" sz="1700"/>
              <a:t>Adding Patients</a:t>
            </a:r>
            <a:r>
              <a:rPr lang="en-US" sz="1700"/>
              <a:t> : The Medical Billing and </a:t>
            </a:r>
            <a:r>
              <a:rPr lang="en-US" sz="1700"/>
              <a:t>Electronic </a:t>
            </a:r>
            <a:r>
              <a:rPr lang="en-US" sz="1700"/>
              <a:t>Health record management system enables the staff in the front desk to include new patients to the system</a:t>
            </a:r>
            <a:endParaRPr sz="1700"/>
          </a:p>
          <a:p>
            <a:pPr indent="-336550" lvl="1" marL="914400" rtl="0" algn="just">
              <a:lnSpc>
                <a:spcPct val="90000"/>
              </a:lnSpc>
              <a:spcBef>
                <a:spcPts val="0"/>
              </a:spcBef>
              <a:spcAft>
                <a:spcPts val="0"/>
              </a:spcAft>
              <a:buSzPts val="1700"/>
              <a:buChar char="•"/>
            </a:pPr>
            <a:r>
              <a:rPr b="1" lang="en-US" sz="1700"/>
              <a:t>Assigning an ID to the Patient: </a:t>
            </a:r>
            <a:r>
              <a:rPr lang="en-US" sz="1700"/>
              <a:t>The Medical Billing and </a:t>
            </a:r>
            <a:r>
              <a:rPr lang="en-US" sz="1700"/>
              <a:t>Electronic </a:t>
            </a:r>
            <a:r>
              <a:rPr lang="en-US" sz="1700"/>
              <a:t>Health record management system enables the staff in the front desk to provide a unique ID as known as patient chart for each patient and then add them to the record sheet of the patient. The patients can utilize the ID throughout their Appointment Booking time or any time.</a:t>
            </a:r>
            <a:endParaRPr sz="1700"/>
          </a:p>
          <a:p>
            <a:pPr indent="-336550" lvl="1" marL="914400" rtl="0" algn="just">
              <a:lnSpc>
                <a:spcPct val="90000"/>
              </a:lnSpc>
              <a:spcBef>
                <a:spcPts val="0"/>
              </a:spcBef>
              <a:spcAft>
                <a:spcPts val="0"/>
              </a:spcAft>
              <a:buSzPts val="1700"/>
              <a:buChar char="•"/>
            </a:pPr>
            <a:r>
              <a:rPr b="1" lang="en-US" sz="1700"/>
              <a:t>Providing Employee/Providers:</a:t>
            </a:r>
            <a:r>
              <a:rPr lang="en-US" sz="1700"/>
              <a:t> The Medical Billing and </a:t>
            </a:r>
            <a:r>
              <a:rPr lang="en-US" sz="1700"/>
              <a:t>Electronic </a:t>
            </a:r>
            <a:r>
              <a:rPr lang="en-US" sz="1700"/>
              <a:t>Health record management system enables the staff in the Employee for a patient to provide a Provider according to patient Emergency and Provider availability.</a:t>
            </a:r>
            <a:endParaRPr sz="1700"/>
          </a:p>
        </p:txBody>
      </p:sp>
      <p:pic>
        <p:nvPicPr>
          <p:cNvPr id="157" name="Google Shape;157;g1f44175f219_0_81"/>
          <p:cNvPicPr preferRelativeResize="0"/>
          <p:nvPr/>
        </p:nvPicPr>
        <p:blipFill rotWithShape="1">
          <a:blip r:embed="rId3">
            <a:alphaModFix/>
          </a:blip>
          <a:srcRect b="0" l="0" r="0" t="0"/>
          <a:stretch/>
        </p:blipFill>
        <p:spPr>
          <a:xfrm>
            <a:off x="4452003" y="3581525"/>
            <a:ext cx="3288000" cy="269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f44175f219_0_99"/>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Non Functional Requirements</a:t>
            </a:r>
            <a:endParaRPr/>
          </a:p>
        </p:txBody>
      </p:sp>
      <p:sp>
        <p:nvSpPr>
          <p:cNvPr id="163" name="Google Shape;163;g1f44175f219_0_99"/>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4" name="Google Shape;164;g1f44175f219_0_99"/>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sp>
        <p:nvSpPr>
          <p:cNvPr id="165" name="Google Shape;165;g1f44175f219_0_99"/>
          <p:cNvSpPr txBox="1"/>
          <p:nvPr>
            <p:ph idx="1" type="body"/>
          </p:nvPr>
        </p:nvSpPr>
        <p:spPr>
          <a:xfrm>
            <a:off x="700475" y="1420525"/>
            <a:ext cx="10645500" cy="4920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800"/>
              <a:buNone/>
            </a:pPr>
            <a:r>
              <a:rPr lang="en-US" sz="1600"/>
              <a:t>There are a lot of software requirements specifications included in the non-functional requirements of Medical Billing and </a:t>
            </a:r>
            <a:r>
              <a:rPr lang="en-US" sz="1600"/>
              <a:t>Electronic </a:t>
            </a:r>
            <a:r>
              <a:rPr lang="en-US" sz="1600"/>
              <a:t>Health record management system, which contains various process, namely Security, Performance, Maintainability, and Reliability.</a:t>
            </a:r>
            <a:endParaRPr sz="1600"/>
          </a:p>
          <a:p>
            <a:pPr indent="-330200" lvl="0" marL="457200" rtl="0" algn="just">
              <a:lnSpc>
                <a:spcPct val="90000"/>
              </a:lnSpc>
              <a:spcBef>
                <a:spcPts val="0"/>
              </a:spcBef>
              <a:spcAft>
                <a:spcPts val="0"/>
              </a:spcAft>
              <a:buSzPts val="1600"/>
              <a:buChar char="●"/>
            </a:pPr>
            <a:r>
              <a:rPr b="1" lang="en-US" sz="1600"/>
              <a:t>Security:</a:t>
            </a:r>
            <a:r>
              <a:rPr lang="en-US" sz="1600"/>
              <a:t> </a:t>
            </a:r>
            <a:endParaRPr sz="1600"/>
          </a:p>
          <a:p>
            <a:pPr indent="-330200" lvl="1" marL="914400" rtl="0" algn="just">
              <a:lnSpc>
                <a:spcPct val="90000"/>
              </a:lnSpc>
              <a:spcBef>
                <a:spcPts val="0"/>
              </a:spcBef>
              <a:spcAft>
                <a:spcPts val="0"/>
              </a:spcAft>
              <a:buSzPts val="1600"/>
              <a:buChar char="○"/>
            </a:pPr>
            <a:r>
              <a:rPr lang="en-US" sz="1600"/>
              <a:t>Patient Identification: The system requires the patient to see themselves using the phone. </a:t>
            </a:r>
            <a:endParaRPr sz="1600"/>
          </a:p>
          <a:p>
            <a:pPr indent="-330200" lvl="1" marL="914400" rtl="0" algn="just">
              <a:lnSpc>
                <a:spcPct val="90000"/>
              </a:lnSpc>
              <a:spcBef>
                <a:spcPts val="0"/>
              </a:spcBef>
              <a:spcAft>
                <a:spcPts val="0"/>
              </a:spcAft>
              <a:buSzPts val="1600"/>
              <a:buChar char="○"/>
            </a:pPr>
            <a:r>
              <a:rPr lang="en-US" sz="1600"/>
              <a:t>Login Id: Any users who use the system need to hold a Logon ID and password depending on the location. </a:t>
            </a:r>
            <a:endParaRPr sz="1600"/>
          </a:p>
          <a:p>
            <a:pPr indent="-330200" lvl="1" marL="914400" rtl="0" algn="just">
              <a:lnSpc>
                <a:spcPct val="90000"/>
              </a:lnSpc>
              <a:spcBef>
                <a:spcPts val="0"/>
              </a:spcBef>
              <a:spcAft>
                <a:spcPts val="0"/>
              </a:spcAft>
              <a:buSzPts val="1600"/>
              <a:buChar char="○"/>
            </a:pPr>
            <a:r>
              <a:rPr lang="en-US" sz="1600"/>
              <a:t>Modification: Any modification such as adding, deleting, renewing, etc. on the website can be synchronized quickly and done by the site manager only.</a:t>
            </a:r>
            <a:endParaRPr sz="1600"/>
          </a:p>
          <a:p>
            <a:pPr indent="-330200" lvl="1" marL="914400" rtl="0" algn="just">
              <a:lnSpc>
                <a:spcPct val="90000"/>
              </a:lnSpc>
              <a:spcBef>
                <a:spcPts val="0"/>
              </a:spcBef>
              <a:spcAft>
                <a:spcPts val="0"/>
              </a:spcAft>
              <a:buSzPts val="1600"/>
              <a:buChar char="○"/>
            </a:pPr>
            <a:r>
              <a:rPr lang="en-US" sz="1600"/>
              <a:t>Front Desk Staff Safety Rights: The front desk staff can view any data throughout the Medical Health Record, add a new patient record as they enter, rather than the safety of a particular screen of every patient, so the administrator can assign rights to their clinic staff. </a:t>
            </a:r>
            <a:endParaRPr sz="1600"/>
          </a:p>
          <a:p>
            <a:pPr indent="-330200" lvl="1" marL="914400" rtl="0" algn="just">
              <a:lnSpc>
                <a:spcPct val="90000"/>
              </a:lnSpc>
              <a:spcBef>
                <a:spcPts val="0"/>
              </a:spcBef>
              <a:spcAft>
                <a:spcPts val="0"/>
              </a:spcAft>
              <a:buSzPts val="1600"/>
              <a:buChar char="○"/>
            </a:pPr>
            <a:r>
              <a:rPr lang="en-US" sz="1600"/>
              <a:t>Administrative rights: The administrator may view and modify any information in the Medical Billing and </a:t>
            </a:r>
            <a:r>
              <a:rPr lang="en-US" sz="1600"/>
              <a:t>Electronic </a:t>
            </a:r>
            <a:r>
              <a:rPr lang="en-US" sz="1600"/>
              <a:t>Health system for records management.</a:t>
            </a:r>
            <a:endParaRPr sz="1600"/>
          </a:p>
          <a:p>
            <a:pPr indent="-330200" lvl="0" marL="457200" rtl="0" algn="just">
              <a:lnSpc>
                <a:spcPct val="90000"/>
              </a:lnSpc>
              <a:spcBef>
                <a:spcPts val="0"/>
              </a:spcBef>
              <a:spcAft>
                <a:spcPts val="0"/>
              </a:spcAft>
              <a:buSzPts val="1600"/>
              <a:buChar char="●"/>
            </a:pPr>
            <a:r>
              <a:rPr b="1" lang="en-US" sz="1600"/>
              <a:t>Performance and Maintainability:</a:t>
            </a:r>
            <a:r>
              <a:rPr lang="en-US" sz="1600"/>
              <a:t> </a:t>
            </a:r>
            <a:endParaRPr sz="1600"/>
          </a:p>
          <a:p>
            <a:pPr indent="-330200" lvl="1" marL="914400" rtl="0" algn="just">
              <a:lnSpc>
                <a:spcPct val="90000"/>
              </a:lnSpc>
              <a:spcBef>
                <a:spcPts val="0"/>
              </a:spcBef>
              <a:spcAft>
                <a:spcPts val="0"/>
              </a:spcAft>
              <a:buSzPts val="1600"/>
              <a:buChar char="○"/>
            </a:pPr>
            <a:r>
              <a:rPr lang="en-US" sz="1600"/>
              <a:t>Response Time: The system provides one-second consent once 'patient information has been checked after booking. </a:t>
            </a:r>
            <a:endParaRPr sz="1600"/>
          </a:p>
          <a:p>
            <a:pPr indent="-330200" lvl="1" marL="914400" rtl="0" algn="just">
              <a:lnSpc>
                <a:spcPct val="90000"/>
              </a:lnSpc>
              <a:spcBef>
                <a:spcPts val="0"/>
              </a:spcBef>
              <a:spcAft>
                <a:spcPts val="0"/>
              </a:spcAft>
              <a:buSzPts val="1600"/>
              <a:buChar char="○"/>
            </a:pPr>
            <a:r>
              <a:rPr lang="en-US" sz="1600"/>
              <a:t>Strengths: The program needs to support at least 1000 people at a time. </a:t>
            </a:r>
            <a:endParaRPr sz="1600"/>
          </a:p>
          <a:p>
            <a:pPr indent="-330200" lvl="1" marL="914400" rtl="0" algn="just">
              <a:lnSpc>
                <a:spcPct val="90000"/>
              </a:lnSpc>
              <a:spcBef>
                <a:spcPts val="0"/>
              </a:spcBef>
              <a:spcAft>
                <a:spcPts val="0"/>
              </a:spcAft>
              <a:buSzPts val="1600"/>
              <a:buChar char="○"/>
            </a:pPr>
            <a:r>
              <a:rPr lang="en-US" sz="1600"/>
              <a:t>User interface: User interface agrees within five seconds. </a:t>
            </a:r>
            <a:endParaRPr sz="1600"/>
          </a:p>
          <a:p>
            <a:pPr indent="-330200" lvl="1" marL="914400" rtl="0" algn="just">
              <a:lnSpc>
                <a:spcPct val="90000"/>
              </a:lnSpc>
              <a:spcBef>
                <a:spcPts val="0"/>
              </a:spcBef>
              <a:spcAft>
                <a:spcPts val="0"/>
              </a:spcAft>
              <a:buSzPts val="1600"/>
              <a:buChar char="○"/>
            </a:pPr>
            <a:r>
              <a:rPr lang="en-US" sz="1600"/>
              <a:t>Backup: The system provides efficient backup of data.</a:t>
            </a:r>
            <a:endParaRPr sz="1600"/>
          </a:p>
          <a:p>
            <a:pPr indent="-330200" lvl="1" marL="914400" rtl="0" algn="just">
              <a:lnSpc>
                <a:spcPct val="90000"/>
              </a:lnSpc>
              <a:spcBef>
                <a:spcPts val="0"/>
              </a:spcBef>
              <a:spcAft>
                <a:spcPts val="0"/>
              </a:spcAft>
              <a:buSzPts val="1600"/>
              <a:buChar char="○"/>
            </a:pPr>
            <a:r>
              <a:rPr lang="en-US" sz="1600"/>
              <a:t>Errors: The system will track all errors and maintain its own log. If the data does not come correctly the email task you have to do. </a:t>
            </a:r>
            <a:endParaRPr sz="1600"/>
          </a:p>
          <a:p>
            <a:pPr indent="-330200" lvl="0" marL="457200" rtl="0" algn="just">
              <a:lnSpc>
                <a:spcPct val="90000"/>
              </a:lnSpc>
              <a:spcBef>
                <a:spcPts val="0"/>
              </a:spcBef>
              <a:spcAft>
                <a:spcPts val="0"/>
              </a:spcAft>
              <a:buSzPts val="1600"/>
              <a:buChar char="●"/>
            </a:pPr>
            <a:r>
              <a:rPr b="1" lang="en-US" sz="1600"/>
              <a:t>Reliability:</a:t>
            </a:r>
            <a:r>
              <a:rPr lang="en-US" sz="1600"/>
              <a:t> </a:t>
            </a:r>
            <a:endParaRPr sz="1600"/>
          </a:p>
          <a:p>
            <a:pPr indent="-330200" lvl="1" marL="914400" rtl="0" algn="just">
              <a:lnSpc>
                <a:spcPct val="90000"/>
              </a:lnSpc>
              <a:spcBef>
                <a:spcPts val="0"/>
              </a:spcBef>
              <a:spcAft>
                <a:spcPts val="0"/>
              </a:spcAft>
              <a:buSzPts val="1600"/>
              <a:buChar char="○"/>
            </a:pPr>
            <a:r>
              <a:rPr lang="en-US" sz="1600"/>
              <a:t>Availability: The system is available all the time.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f44175f219_0_110"/>
          <p:cNvSpPr txBox="1"/>
          <p:nvPr>
            <p:ph type="title"/>
          </p:nvPr>
        </p:nvSpPr>
        <p:spPr>
          <a:xfrm>
            <a:off x="662100" y="261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a:t>Use Case Diagram</a:t>
            </a:r>
            <a:endParaRPr/>
          </a:p>
        </p:txBody>
      </p:sp>
      <p:sp>
        <p:nvSpPr>
          <p:cNvPr id="171" name="Google Shape;171;g1f44175f219_0_110"/>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2" name="Google Shape;172;g1f44175f219_0_110"/>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2/24/2022</a:t>
            </a:r>
            <a:endParaRPr/>
          </a:p>
        </p:txBody>
      </p:sp>
      <p:pic>
        <p:nvPicPr>
          <p:cNvPr id="173" name="Google Shape;173;g1f44175f219_0_110"/>
          <p:cNvPicPr preferRelativeResize="0"/>
          <p:nvPr/>
        </p:nvPicPr>
        <p:blipFill rotWithShape="1">
          <a:blip r:embed="rId3">
            <a:alphaModFix/>
          </a:blip>
          <a:srcRect b="0" l="0" r="0" t="0"/>
          <a:stretch/>
        </p:blipFill>
        <p:spPr>
          <a:xfrm>
            <a:off x="1768400" y="1310850"/>
            <a:ext cx="8655200" cy="4868550"/>
          </a:xfrm>
          <a:prstGeom prst="rect">
            <a:avLst/>
          </a:prstGeom>
          <a:noFill/>
          <a:ln>
            <a:noFill/>
          </a:ln>
        </p:spPr>
      </p:pic>
      <p:sp>
        <p:nvSpPr>
          <p:cNvPr id="174" name="Google Shape;174;g1f44175f219_0_110"/>
          <p:cNvSpPr txBox="1"/>
          <p:nvPr/>
        </p:nvSpPr>
        <p:spPr>
          <a:xfrm>
            <a:off x="5956750" y="6039600"/>
            <a:ext cx="158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Use Case Diagram</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PM">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2022-02-24T04:45:45Z</dcterms:created>
  <dc:creator>KHUSHI PATEL</dc:creator>
</cp:coreProperties>
</file>