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3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9" r:id="rId18"/>
    <p:sldId id="267" r:id="rId19"/>
    <p:sldId id="26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fina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fina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1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kshant%20Gupta\Downloads\Jodhpur_production%20fina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Jodhpur_produc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Temp_Rainfall_Data_Kharif!$I$1</c:f>
              <c:strCache>
                <c:ptCount val="1"/>
                <c:pt idx="0">
                  <c:v>Precipitation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Temp_Rainfall_Data_Kharif!$I$2:$I$23</c:f>
              <c:numCache>
                <c:formatCode>General</c:formatCode>
                <c:ptCount val="22"/>
                <c:pt idx="0">
                  <c:v>-34.637385142068879</c:v>
                </c:pt>
                <c:pt idx="1">
                  <c:v>-48.301199552512486</c:v>
                </c:pt>
                <c:pt idx="2">
                  <c:v>-60.200994229766323</c:v>
                </c:pt>
                <c:pt idx="3">
                  <c:v>8.9426710462123449</c:v>
                </c:pt>
                <c:pt idx="4">
                  <c:v>-4.1654802499873798</c:v>
                </c:pt>
                <c:pt idx="5">
                  <c:v>59.739605462375721</c:v>
                </c:pt>
                <c:pt idx="6">
                  <c:v>-34.240839514324641</c:v>
                </c:pt>
                <c:pt idx="7">
                  <c:v>71.366276222599822</c:v>
                </c:pt>
                <c:pt idx="8">
                  <c:v>-11.668652911192236</c:v>
                </c:pt>
                <c:pt idx="9">
                  <c:v>60.105675647258728</c:v>
                </c:pt>
                <c:pt idx="10">
                  <c:v>37.46607172417275</c:v>
                </c:pt>
                <c:pt idx="11">
                  <c:v>44.528485019262156</c:v>
                </c:pt>
                <c:pt idx="12">
                  <c:v>-2.3927211362145169</c:v>
                </c:pt>
                <c:pt idx="13">
                  <c:v>-9.7234543175815418</c:v>
                </c:pt>
                <c:pt idx="14">
                  <c:v>-28.434416752182756</c:v>
                </c:pt>
                <c:pt idx="15">
                  <c:v>-6.2236376024090285</c:v>
                </c:pt>
                <c:pt idx="16">
                  <c:v>22.708261359621833</c:v>
                </c:pt>
                <c:pt idx="17">
                  <c:v>-71.347922211193932</c:v>
                </c:pt>
                <c:pt idx="18">
                  <c:v>41.031928183301645</c:v>
                </c:pt>
                <c:pt idx="19">
                  <c:v>-30.520425071076495</c:v>
                </c:pt>
                <c:pt idx="20">
                  <c:v>-4.0321791464091614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1-47A1-9665-F3F9ED2D6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56096"/>
        <c:axId val="901549024"/>
      </c:barChart>
      <c:catAx>
        <c:axId val="901556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9024"/>
        <c:crosses val="autoZero"/>
        <c:auto val="1"/>
        <c:lblAlgn val="ctr"/>
        <c:lblOffset val="100"/>
        <c:noMultiLvlLbl val="0"/>
      </c:catAx>
      <c:valAx>
        <c:axId val="9015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Pulses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Pulses_Kharif!$G$1</c:f>
              <c:strCache>
                <c:ptCount val="1"/>
                <c:pt idx="0">
                  <c:v>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Pulses_Kharif!$A$2:$A$22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Pulses_Kharif!$G$2:$G$22</c:f>
              <c:numCache>
                <c:formatCode>General</c:formatCode>
                <c:ptCount val="21"/>
                <c:pt idx="0">
                  <c:v>0</c:v>
                </c:pt>
                <c:pt idx="1">
                  <c:v>5070</c:v>
                </c:pt>
                <c:pt idx="2">
                  <c:v>-5072</c:v>
                </c:pt>
                <c:pt idx="3">
                  <c:v>83358</c:v>
                </c:pt>
                <c:pt idx="4">
                  <c:v>-12515</c:v>
                </c:pt>
                <c:pt idx="5">
                  <c:v>202973</c:v>
                </c:pt>
                <c:pt idx="6">
                  <c:v>-259984</c:v>
                </c:pt>
                <c:pt idx="7">
                  <c:v>119664</c:v>
                </c:pt>
                <c:pt idx="8">
                  <c:v>-109416</c:v>
                </c:pt>
                <c:pt idx="9">
                  <c:v>165402</c:v>
                </c:pt>
                <c:pt idx="10">
                  <c:v>-149718</c:v>
                </c:pt>
                <c:pt idx="11">
                  <c:v>116724</c:v>
                </c:pt>
                <c:pt idx="12">
                  <c:v>1922</c:v>
                </c:pt>
                <c:pt idx="13">
                  <c:v>-157462</c:v>
                </c:pt>
                <c:pt idx="14">
                  <c:v>7504</c:v>
                </c:pt>
                <c:pt idx="15">
                  <c:v>25146</c:v>
                </c:pt>
                <c:pt idx="16">
                  <c:v>88694</c:v>
                </c:pt>
                <c:pt idx="17">
                  <c:v>-121112</c:v>
                </c:pt>
                <c:pt idx="18">
                  <c:v>190612</c:v>
                </c:pt>
                <c:pt idx="19">
                  <c:v>-30834</c:v>
                </c:pt>
                <c:pt idx="20">
                  <c:v>-116904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4-4912-8A7C-0C23D546F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543584"/>
        <c:axId val="901556640"/>
      </c:barChart>
      <c:catAx>
        <c:axId val="90154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6640"/>
        <c:crosses val="autoZero"/>
        <c:auto val="1"/>
        <c:lblAlgn val="ctr"/>
        <c:lblOffset val="100"/>
        <c:noMultiLvlLbl val="0"/>
      </c:catAx>
      <c:valAx>
        <c:axId val="90155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864183528305504E-2"/>
          <c:y val="3.0543044872945662E-2"/>
          <c:w val="0.88388989464959544"/>
          <c:h val="0.73257901433822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Temp_Rainfall_Data_Kharif!$I$1</c:f>
              <c:strCache>
                <c:ptCount val="1"/>
                <c:pt idx="0">
                  <c:v>Precipitation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Temp_Rainfall_Data_Kharif!$I$2:$I$23</c:f>
              <c:numCache>
                <c:formatCode>General</c:formatCode>
                <c:ptCount val="22"/>
                <c:pt idx="0">
                  <c:v>-34.637385142068879</c:v>
                </c:pt>
                <c:pt idx="1">
                  <c:v>-48.301199552512486</c:v>
                </c:pt>
                <c:pt idx="2">
                  <c:v>-60.200994229766323</c:v>
                </c:pt>
                <c:pt idx="3">
                  <c:v>8.9426710462123449</c:v>
                </c:pt>
                <c:pt idx="4">
                  <c:v>-4.1654802499873798</c:v>
                </c:pt>
                <c:pt idx="5">
                  <c:v>59.739605462375721</c:v>
                </c:pt>
                <c:pt idx="6">
                  <c:v>-34.240839514324641</c:v>
                </c:pt>
                <c:pt idx="7">
                  <c:v>71.366276222599822</c:v>
                </c:pt>
                <c:pt idx="8">
                  <c:v>-11.668652911192236</c:v>
                </c:pt>
                <c:pt idx="9">
                  <c:v>60.105675647258728</c:v>
                </c:pt>
                <c:pt idx="10">
                  <c:v>37.46607172417275</c:v>
                </c:pt>
                <c:pt idx="11">
                  <c:v>44.528485019262156</c:v>
                </c:pt>
                <c:pt idx="12">
                  <c:v>-2.3927211362145169</c:v>
                </c:pt>
                <c:pt idx="13">
                  <c:v>-9.7234543175815418</c:v>
                </c:pt>
                <c:pt idx="14">
                  <c:v>-28.434416752182756</c:v>
                </c:pt>
                <c:pt idx="15">
                  <c:v>-6.2236376024090285</c:v>
                </c:pt>
                <c:pt idx="16">
                  <c:v>22.708261359621833</c:v>
                </c:pt>
                <c:pt idx="17">
                  <c:v>-71.347922211193932</c:v>
                </c:pt>
                <c:pt idx="18">
                  <c:v>41.031928183301645</c:v>
                </c:pt>
                <c:pt idx="19">
                  <c:v>-30.520425071076495</c:v>
                </c:pt>
                <c:pt idx="20">
                  <c:v>-4.0321791464091614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55-481A-8DC4-FC549EB0B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50112"/>
        <c:axId val="901550656"/>
      </c:barChart>
      <c:catAx>
        <c:axId val="90155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0656"/>
        <c:crosses val="autoZero"/>
        <c:auto val="1"/>
        <c:lblAlgn val="ctr"/>
        <c:lblOffset val="100"/>
        <c:noMultiLvlLbl val="0"/>
      </c:catAx>
      <c:valAx>
        <c:axId val="90155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6298800600063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Temp_Rainfall_Data_Kharif!$H$1</c:f>
              <c:strCache>
                <c:ptCount val="1"/>
                <c:pt idx="0">
                  <c:v>Temperature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Temp_Rainfall_Data_Kharif!$H$2:$H$23</c:f>
              <c:numCache>
                <c:formatCode>General</c:formatCode>
                <c:ptCount val="21"/>
                <c:pt idx="0">
                  <c:v>-0.36945892473115194</c:v>
                </c:pt>
                <c:pt idx="1">
                  <c:v>-0.19484467741935063</c:v>
                </c:pt>
                <c:pt idx="2">
                  <c:v>1.5189503494624041</c:v>
                </c:pt>
                <c:pt idx="3">
                  <c:v>0.6538428225806534</c:v>
                </c:pt>
                <c:pt idx="4">
                  <c:v>-1.9827473118251504E-2</c:v>
                </c:pt>
                <c:pt idx="5">
                  <c:v>-0.59094978494625039</c:v>
                </c:pt>
                <c:pt idx="6">
                  <c:v>0.33324389784944941</c:v>
                </c:pt>
                <c:pt idx="7">
                  <c:v>-0.47116739247315209</c:v>
                </c:pt>
                <c:pt idx="8">
                  <c:v>-5.2590510752700936E-2</c:v>
                </c:pt>
                <c:pt idx="9">
                  <c:v>-1.6024616129032516</c:v>
                </c:pt>
                <c:pt idx="10">
                  <c:v>0.72698301075270066</c:v>
                </c:pt>
                <c:pt idx="11">
                  <c:v>-0.52204682795700208</c:v>
                </c:pt>
                <c:pt idx="12">
                  <c:v>-0.38352491935484778</c:v>
                </c:pt>
                <c:pt idx="13">
                  <c:v>0.59215989247310219</c:v>
                </c:pt>
                <c:pt idx="14">
                  <c:v>3.6226962365599746E-2</c:v>
                </c:pt>
                <c:pt idx="15">
                  <c:v>0.13191795698925191</c:v>
                </c:pt>
                <c:pt idx="16">
                  <c:v>-0.57140368279570097</c:v>
                </c:pt>
                <c:pt idx="17">
                  <c:v>0.95283543010755167</c:v>
                </c:pt>
                <c:pt idx="18">
                  <c:v>-0.58553002688169542</c:v>
                </c:pt>
                <c:pt idx="19">
                  <c:v>0.2413104301075002</c:v>
                </c:pt>
                <c:pt idx="20">
                  <c:v>0.17634080645160211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66-4BB3-AB49-436CE3776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57184"/>
        <c:axId val="901552832"/>
      </c:barChart>
      <c:catAx>
        <c:axId val="90155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2832"/>
        <c:crosses val="autoZero"/>
        <c:auto val="1"/>
        <c:lblAlgn val="ctr"/>
        <c:lblOffset val="100"/>
        <c:noMultiLvlLbl val="0"/>
      </c:catAx>
      <c:valAx>
        <c:axId val="90155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Cereals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549568"/>
        <c:axId val="901552288"/>
      </c:barChart>
      <c:catAx>
        <c:axId val="9015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2288"/>
        <c:crosses val="autoZero"/>
        <c:auto val="1"/>
        <c:lblAlgn val="ctr"/>
        <c:lblOffset val="100"/>
        <c:noMultiLvlLbl val="0"/>
      </c:catAx>
      <c:valAx>
        <c:axId val="90155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OilSeeds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OilSeeds_Kharif!$E$1</c:f>
              <c:strCache>
                <c:ptCount val="1"/>
                <c:pt idx="0">
                  <c:v>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OilSeeds_Kharif!$A$2:$A$22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OilSeeds_Kharif!$E$2:$E$22</c:f>
              <c:numCache>
                <c:formatCode>General</c:formatCode>
                <c:ptCount val="21"/>
                <c:pt idx="0">
                  <c:v>0</c:v>
                </c:pt>
                <c:pt idx="1">
                  <c:v>-376</c:v>
                </c:pt>
                <c:pt idx="2">
                  <c:v>-68</c:v>
                </c:pt>
                <c:pt idx="3">
                  <c:v>2964</c:v>
                </c:pt>
                <c:pt idx="4">
                  <c:v>19108</c:v>
                </c:pt>
                <c:pt idx="5">
                  <c:v>16456</c:v>
                </c:pt>
                <c:pt idx="6">
                  <c:v>-20178</c:v>
                </c:pt>
                <c:pt idx="7">
                  <c:v>20760</c:v>
                </c:pt>
                <c:pt idx="8">
                  <c:v>-30374</c:v>
                </c:pt>
                <c:pt idx="9">
                  <c:v>34010</c:v>
                </c:pt>
                <c:pt idx="10">
                  <c:v>-37118</c:v>
                </c:pt>
                <c:pt idx="11">
                  <c:v>37320</c:v>
                </c:pt>
                <c:pt idx="12">
                  <c:v>-19766</c:v>
                </c:pt>
                <c:pt idx="13">
                  <c:v>-22922</c:v>
                </c:pt>
                <c:pt idx="14">
                  <c:v>426</c:v>
                </c:pt>
                <c:pt idx="15">
                  <c:v>752</c:v>
                </c:pt>
                <c:pt idx="16">
                  <c:v>29112</c:v>
                </c:pt>
                <c:pt idx="17">
                  <c:v>-30244</c:v>
                </c:pt>
                <c:pt idx="18">
                  <c:v>29656</c:v>
                </c:pt>
                <c:pt idx="19">
                  <c:v>-5380</c:v>
                </c:pt>
                <c:pt idx="20">
                  <c:v>-20346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F9-4162-A572-A282BA9D2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551200"/>
        <c:axId val="904754432"/>
      </c:barChart>
      <c:catAx>
        <c:axId val="90155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4432"/>
        <c:crosses val="autoZero"/>
        <c:auto val="1"/>
        <c:lblAlgn val="ctr"/>
        <c:lblOffset val="100"/>
        <c:noMultiLvlLbl val="0"/>
      </c:catAx>
      <c:valAx>
        <c:axId val="90475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864183528305504E-2"/>
          <c:y val="3.0543044872945662E-2"/>
          <c:w val="0.88388989464959544"/>
          <c:h val="0.73257901433822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Temp_Rainfall_Data_Kharif!$I$1</c:f>
              <c:strCache>
                <c:ptCount val="1"/>
                <c:pt idx="0">
                  <c:v>Precipitation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Temp_Rainfall_Data_Kharif!$I$2:$I$23</c:f>
              <c:numCache>
                <c:formatCode>General</c:formatCode>
                <c:ptCount val="22"/>
                <c:pt idx="0">
                  <c:v>-34.637385142068879</c:v>
                </c:pt>
                <c:pt idx="1">
                  <c:v>-48.301199552512486</c:v>
                </c:pt>
                <c:pt idx="2">
                  <c:v>-60.200994229766323</c:v>
                </c:pt>
                <c:pt idx="3">
                  <c:v>8.9426710462123449</c:v>
                </c:pt>
                <c:pt idx="4">
                  <c:v>-4.1654802499873798</c:v>
                </c:pt>
                <c:pt idx="5">
                  <c:v>59.739605462375721</c:v>
                </c:pt>
                <c:pt idx="6">
                  <c:v>-34.240839514324641</c:v>
                </c:pt>
                <c:pt idx="7">
                  <c:v>71.366276222599822</c:v>
                </c:pt>
                <c:pt idx="8">
                  <c:v>-11.668652911192236</c:v>
                </c:pt>
                <c:pt idx="9">
                  <c:v>60.105675647258728</c:v>
                </c:pt>
                <c:pt idx="10">
                  <c:v>37.46607172417275</c:v>
                </c:pt>
                <c:pt idx="11">
                  <c:v>44.528485019262156</c:v>
                </c:pt>
                <c:pt idx="12">
                  <c:v>-2.3927211362145169</c:v>
                </c:pt>
                <c:pt idx="13">
                  <c:v>-9.7234543175815418</c:v>
                </c:pt>
                <c:pt idx="14">
                  <c:v>-28.434416752182756</c:v>
                </c:pt>
                <c:pt idx="15">
                  <c:v>-6.2236376024090285</c:v>
                </c:pt>
                <c:pt idx="16">
                  <c:v>22.708261359621833</c:v>
                </c:pt>
                <c:pt idx="17">
                  <c:v>-71.347922211193932</c:v>
                </c:pt>
                <c:pt idx="18">
                  <c:v>41.031928183301645</c:v>
                </c:pt>
                <c:pt idx="19">
                  <c:v>-30.520425071076495</c:v>
                </c:pt>
                <c:pt idx="20">
                  <c:v>-4.0321791464091614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FF-451D-A3BF-DF92B86D3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59328"/>
        <c:axId val="904763680"/>
      </c:barChart>
      <c:catAx>
        <c:axId val="90475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3680"/>
        <c:crosses val="autoZero"/>
        <c:auto val="1"/>
        <c:lblAlgn val="ctr"/>
        <c:lblOffset val="100"/>
        <c:noMultiLvlLbl val="0"/>
      </c:catAx>
      <c:valAx>
        <c:axId val="90476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6298800600063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Temp_Rainfall_Data_Kharif!$H$1</c:f>
              <c:strCache>
                <c:ptCount val="1"/>
                <c:pt idx="0">
                  <c:v>Temperature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Temp_Rainfall_Data_Kharif!$H$2:$H$23</c:f>
              <c:numCache>
                <c:formatCode>General</c:formatCode>
                <c:ptCount val="21"/>
                <c:pt idx="0">
                  <c:v>-0.36945892473115194</c:v>
                </c:pt>
                <c:pt idx="1">
                  <c:v>-0.19484467741935063</c:v>
                </c:pt>
                <c:pt idx="2">
                  <c:v>1.5189503494624041</c:v>
                </c:pt>
                <c:pt idx="3">
                  <c:v>0.6538428225806534</c:v>
                </c:pt>
                <c:pt idx="4">
                  <c:v>-1.9827473118251504E-2</c:v>
                </c:pt>
                <c:pt idx="5">
                  <c:v>-0.59094978494625039</c:v>
                </c:pt>
                <c:pt idx="6">
                  <c:v>0.33324389784944941</c:v>
                </c:pt>
                <c:pt idx="7">
                  <c:v>-0.47116739247315209</c:v>
                </c:pt>
                <c:pt idx="8">
                  <c:v>-5.2590510752700936E-2</c:v>
                </c:pt>
                <c:pt idx="9">
                  <c:v>-1.6024616129032516</c:v>
                </c:pt>
                <c:pt idx="10">
                  <c:v>0.72698301075270066</c:v>
                </c:pt>
                <c:pt idx="11">
                  <c:v>-0.52204682795700208</c:v>
                </c:pt>
                <c:pt idx="12">
                  <c:v>-0.38352491935484778</c:v>
                </c:pt>
                <c:pt idx="13">
                  <c:v>0.59215989247310219</c:v>
                </c:pt>
                <c:pt idx="14">
                  <c:v>3.6226962365599746E-2</c:v>
                </c:pt>
                <c:pt idx="15">
                  <c:v>0.13191795698925191</c:v>
                </c:pt>
                <c:pt idx="16">
                  <c:v>-0.57140368279570097</c:v>
                </c:pt>
                <c:pt idx="17">
                  <c:v>0.95283543010755167</c:v>
                </c:pt>
                <c:pt idx="18">
                  <c:v>-0.58553002688169542</c:v>
                </c:pt>
                <c:pt idx="19">
                  <c:v>0.2413104301075002</c:v>
                </c:pt>
                <c:pt idx="20">
                  <c:v>0.17634080645160211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FF-4F01-9071-564E85DB5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2592"/>
        <c:axId val="904766400"/>
      </c:barChart>
      <c:catAx>
        <c:axId val="90476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6400"/>
        <c:crosses val="autoZero"/>
        <c:auto val="1"/>
        <c:lblAlgn val="ctr"/>
        <c:lblOffset val="100"/>
        <c:noMultiLvlLbl val="0"/>
      </c:catAx>
      <c:valAx>
        <c:axId val="9047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Cereals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4764224"/>
        <c:axId val="904758240"/>
      </c:barChart>
      <c:catAx>
        <c:axId val="90476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8240"/>
        <c:crosses val="autoZero"/>
        <c:auto val="1"/>
        <c:lblAlgn val="ctr"/>
        <c:lblOffset val="100"/>
        <c:noMultiLvlLbl val="0"/>
      </c:catAx>
      <c:valAx>
        <c:axId val="90475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Others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77484227576629"/>
          <c:y val="0.17737924438067909"/>
          <c:w val="0.81488512110614497"/>
          <c:h val="0.77001434720229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Others_Kharif!$E$1</c:f>
              <c:strCache>
                <c:ptCount val="1"/>
                <c:pt idx="0">
                  <c:v>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Others_Kharif!$A$2:$A$22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Others_Kharif!$E$2:$E$22</c:f>
              <c:numCache>
                <c:formatCode>General</c:formatCode>
                <c:ptCount val="21"/>
                <c:pt idx="0">
                  <c:v>0</c:v>
                </c:pt>
                <c:pt idx="1">
                  <c:v>-35</c:v>
                </c:pt>
                <c:pt idx="2">
                  <c:v>-3</c:v>
                </c:pt>
                <c:pt idx="3">
                  <c:v>0</c:v>
                </c:pt>
                <c:pt idx="4">
                  <c:v>0</c:v>
                </c:pt>
                <c:pt idx="5">
                  <c:v>109798</c:v>
                </c:pt>
                <c:pt idx="6">
                  <c:v>-109798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38533</c:v>
                </c:pt>
                <c:pt idx="12">
                  <c:v>-1960</c:v>
                </c:pt>
                <c:pt idx="13">
                  <c:v>-32560</c:v>
                </c:pt>
                <c:pt idx="14">
                  <c:v>2124</c:v>
                </c:pt>
                <c:pt idx="15">
                  <c:v>8710</c:v>
                </c:pt>
                <c:pt idx="16">
                  <c:v>55342</c:v>
                </c:pt>
                <c:pt idx="17">
                  <c:v>-68960</c:v>
                </c:pt>
                <c:pt idx="18">
                  <c:v>81800</c:v>
                </c:pt>
                <c:pt idx="19">
                  <c:v>-72450</c:v>
                </c:pt>
                <c:pt idx="20">
                  <c:v>-192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4C9-4918-B415-AA00D22FF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4753888"/>
        <c:axId val="904761504"/>
      </c:barChart>
      <c:catAx>
        <c:axId val="904753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1504"/>
        <c:crosses val="autoZero"/>
        <c:auto val="1"/>
        <c:lblAlgn val="ctr"/>
        <c:lblOffset val="100"/>
        <c:noMultiLvlLbl val="0"/>
      </c:catAx>
      <c:valAx>
        <c:axId val="9047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 Anamoly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133334902347297E-2"/>
          <c:y val="6.9778206364513026E-2"/>
          <c:w val="0.72579935354733738"/>
          <c:h val="0.28219864995178395"/>
        </c:manualLayout>
      </c:layout>
      <c:barChart>
        <c:barDir val="col"/>
        <c:grouping val="clustered"/>
        <c:varyColors val="0"/>
        <c:ser>
          <c:idx val="0"/>
          <c:order val="0"/>
          <c:tx>
            <c:v>precipitation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Temp_Rainfall_Data_Rabi!$J$2:$J$22</c:f>
              <c:numCache>
                <c:formatCode>General</c:formatCode>
                <c:ptCount val="21"/>
                <c:pt idx="0">
                  <c:v>-7.0910253389940419</c:v>
                </c:pt>
                <c:pt idx="1">
                  <c:v>-34.299196951545866</c:v>
                </c:pt>
                <c:pt idx="2">
                  <c:v>-70.552088989731743</c:v>
                </c:pt>
                <c:pt idx="3">
                  <c:v>-67.701729792769044</c:v>
                </c:pt>
                <c:pt idx="4">
                  <c:v>50.843604656667409</c:v>
                </c:pt>
                <c:pt idx="5">
                  <c:v>-78.939262046422982</c:v>
                </c:pt>
                <c:pt idx="6">
                  <c:v>29.978569037717484</c:v>
                </c:pt>
                <c:pt idx="7">
                  <c:v>-70.106323860380186</c:v>
                </c:pt>
                <c:pt idx="8">
                  <c:v>6.0490840324293691</c:v>
                </c:pt>
                <c:pt idx="9">
                  <c:v>-58.678359016514868</c:v>
                </c:pt>
                <c:pt idx="10">
                  <c:v>77.875861930691343</c:v>
                </c:pt>
                <c:pt idx="11">
                  <c:v>-75.564703071455668</c:v>
                </c:pt>
                <c:pt idx="12">
                  <c:v>306.42173660968632</c:v>
                </c:pt>
                <c:pt idx="13">
                  <c:v>333.97844539755044</c:v>
                </c:pt>
                <c:pt idx="14">
                  <c:v>-36.303470891373209</c:v>
                </c:pt>
                <c:pt idx="15">
                  <c:v>-96.972852072337304</c:v>
                </c:pt>
                <c:pt idx="16">
                  <c:v>6.5603305536573204</c:v>
                </c:pt>
                <c:pt idx="17">
                  <c:v>16.637254787297138</c:v>
                </c:pt>
                <c:pt idx="18">
                  <c:v>-94.579537106808971</c:v>
                </c:pt>
                <c:pt idx="19">
                  <c:v>-37.556357917119875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E9-4F08-9A5E-D7A0AB097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992224"/>
        <c:axId val="906999296"/>
      </c:barChart>
      <c:catAx>
        <c:axId val="906992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9296"/>
        <c:crosses val="autoZero"/>
        <c:auto val="1"/>
        <c:lblAlgn val="ctr"/>
        <c:lblOffset val="100"/>
        <c:noMultiLvlLbl val="0"/>
      </c:catAx>
      <c:valAx>
        <c:axId val="90699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6298800600063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Temp_Rainfall_Data_Kharif!$H$1</c:f>
              <c:strCache>
                <c:ptCount val="1"/>
                <c:pt idx="0">
                  <c:v>Temperature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Temp_Rainfall_Data_Kharif!$H$2:$H$23</c:f>
              <c:numCache>
                <c:formatCode>General</c:formatCode>
                <c:ptCount val="21"/>
                <c:pt idx="0">
                  <c:v>-0.36945892473115194</c:v>
                </c:pt>
                <c:pt idx="1">
                  <c:v>-0.19484467741935063</c:v>
                </c:pt>
                <c:pt idx="2">
                  <c:v>1.5189503494624041</c:v>
                </c:pt>
                <c:pt idx="3">
                  <c:v>0.6538428225806534</c:v>
                </c:pt>
                <c:pt idx="4">
                  <c:v>-1.9827473118251504E-2</c:v>
                </c:pt>
                <c:pt idx="5">
                  <c:v>-0.59094978494625039</c:v>
                </c:pt>
                <c:pt idx="6">
                  <c:v>0.33324389784944941</c:v>
                </c:pt>
                <c:pt idx="7">
                  <c:v>-0.47116739247315209</c:v>
                </c:pt>
                <c:pt idx="8">
                  <c:v>-5.2590510752700936E-2</c:v>
                </c:pt>
                <c:pt idx="9">
                  <c:v>-1.6024616129032516</c:v>
                </c:pt>
                <c:pt idx="10">
                  <c:v>0.72698301075270066</c:v>
                </c:pt>
                <c:pt idx="11">
                  <c:v>-0.52204682795700208</c:v>
                </c:pt>
                <c:pt idx="12">
                  <c:v>-0.38352491935484778</c:v>
                </c:pt>
                <c:pt idx="13">
                  <c:v>0.59215989247310219</c:v>
                </c:pt>
                <c:pt idx="14">
                  <c:v>3.6226962365599746E-2</c:v>
                </c:pt>
                <c:pt idx="15">
                  <c:v>0.13191795698925191</c:v>
                </c:pt>
                <c:pt idx="16">
                  <c:v>-0.57140368279570097</c:v>
                </c:pt>
                <c:pt idx="17">
                  <c:v>0.95283543010755167</c:v>
                </c:pt>
                <c:pt idx="18">
                  <c:v>-0.58553002688169542</c:v>
                </c:pt>
                <c:pt idx="19">
                  <c:v>0.2413104301075002</c:v>
                </c:pt>
                <c:pt idx="20">
                  <c:v>0.17634080645160211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4-4905-892A-AAE2EAE23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44128"/>
        <c:axId val="901545216"/>
      </c:barChart>
      <c:catAx>
        <c:axId val="90154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5216"/>
        <c:crosses val="autoZero"/>
        <c:auto val="1"/>
        <c:lblAlgn val="ctr"/>
        <c:lblOffset val="100"/>
        <c:noMultiLvlLbl val="0"/>
      </c:catAx>
      <c:valAx>
        <c:axId val="90154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826394551886087E-2"/>
          <c:y val="3.4996716314124064E-2"/>
          <c:w val="0.88024584832228314"/>
          <c:h val="0.84107813265890252"/>
        </c:manualLayout>
      </c:layout>
      <c:barChart>
        <c:barDir val="col"/>
        <c:grouping val="clustered"/>
        <c:varyColors val="0"/>
        <c:ser>
          <c:idx val="0"/>
          <c:order val="0"/>
          <c:tx>
            <c:v>Temperature 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Temp_Rainfall_Data_Rabi!$I$2:$I$22</c:f>
              <c:numCache>
                <c:formatCode>General</c:formatCode>
                <c:ptCount val="21"/>
                <c:pt idx="0">
                  <c:v>-0.5116954999999983</c:v>
                </c:pt>
                <c:pt idx="1">
                  <c:v>-5.862149999999744E-2</c:v>
                </c:pt>
                <c:pt idx="2">
                  <c:v>0.71001750000000285</c:v>
                </c:pt>
                <c:pt idx="3">
                  <c:v>-0.27273699999999934</c:v>
                </c:pt>
                <c:pt idx="4">
                  <c:v>9.3346500000002663E-2</c:v>
                </c:pt>
                <c:pt idx="5">
                  <c:v>-0.48377199999999831</c:v>
                </c:pt>
                <c:pt idx="6">
                  <c:v>-0.65843299999999871</c:v>
                </c:pt>
                <c:pt idx="7">
                  <c:v>-0.38502249999999805</c:v>
                </c:pt>
                <c:pt idx="8">
                  <c:v>0.32427750000000088</c:v>
                </c:pt>
                <c:pt idx="9">
                  <c:v>-0.89490349999999808</c:v>
                </c:pt>
                <c:pt idx="10">
                  <c:v>0.54945900000000236</c:v>
                </c:pt>
                <c:pt idx="11">
                  <c:v>-0.25841749999999664</c:v>
                </c:pt>
                <c:pt idx="12">
                  <c:v>-0.99377299999999735</c:v>
                </c:pt>
                <c:pt idx="13">
                  <c:v>0.31516550000000265</c:v>
                </c:pt>
                <c:pt idx="14">
                  <c:v>0.24166699999999963</c:v>
                </c:pt>
                <c:pt idx="15">
                  <c:v>0.86612900000000081</c:v>
                </c:pt>
                <c:pt idx="16">
                  <c:v>0.78357350000000281</c:v>
                </c:pt>
                <c:pt idx="17">
                  <c:v>0.66894200000000126</c:v>
                </c:pt>
                <c:pt idx="18">
                  <c:v>0.3384740000000015</c:v>
                </c:pt>
                <c:pt idx="19">
                  <c:v>-0.37364299999999773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A3-4773-A3F2-771532B92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993312"/>
        <c:axId val="906998752"/>
      </c:barChart>
      <c:catAx>
        <c:axId val="90699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8752"/>
        <c:crosses val="autoZero"/>
        <c:auto val="1"/>
        <c:lblAlgn val="ctr"/>
        <c:lblOffset val="100"/>
        <c:noMultiLvlLbl val="0"/>
      </c:catAx>
      <c:valAx>
        <c:axId val="90699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Rabi!$J$2:$J$22</c:f>
              <c:numCache>
                <c:formatCode>General</c:formatCode>
                <c:ptCount val="21"/>
                <c:pt idx="0">
                  <c:v>0</c:v>
                </c:pt>
                <c:pt idx="1">
                  <c:v>-155</c:v>
                </c:pt>
                <c:pt idx="2">
                  <c:v>-16940</c:v>
                </c:pt>
                <c:pt idx="3">
                  <c:v>16062</c:v>
                </c:pt>
                <c:pt idx="4">
                  <c:v>-3863</c:v>
                </c:pt>
                <c:pt idx="5">
                  <c:v>6445</c:v>
                </c:pt>
                <c:pt idx="6">
                  <c:v>-5853</c:v>
                </c:pt>
                <c:pt idx="7">
                  <c:v>32491</c:v>
                </c:pt>
                <c:pt idx="8">
                  <c:v>-13219</c:v>
                </c:pt>
                <c:pt idx="9">
                  <c:v>15262</c:v>
                </c:pt>
                <c:pt idx="10">
                  <c:v>1636</c:v>
                </c:pt>
                <c:pt idx="11">
                  <c:v>5029</c:v>
                </c:pt>
                <c:pt idx="12">
                  <c:v>24080</c:v>
                </c:pt>
                <c:pt idx="13">
                  <c:v>8554</c:v>
                </c:pt>
                <c:pt idx="14">
                  <c:v>-54515</c:v>
                </c:pt>
                <c:pt idx="15">
                  <c:v>49932</c:v>
                </c:pt>
                <c:pt idx="16">
                  <c:v>21486</c:v>
                </c:pt>
                <c:pt idx="17">
                  <c:v>-41463</c:v>
                </c:pt>
                <c:pt idx="18">
                  <c:v>16048</c:v>
                </c:pt>
                <c:pt idx="19">
                  <c:v>-18270</c:v>
                </c:pt>
                <c:pt idx="20">
                  <c:v>-7789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60-43D8-9F32-3F286BF47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985152"/>
        <c:axId val="906988416"/>
      </c:barChart>
      <c:catAx>
        <c:axId val="90698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88416"/>
        <c:crosses val="autoZero"/>
        <c:auto val="1"/>
        <c:lblAlgn val="ctr"/>
        <c:lblOffset val="100"/>
        <c:noMultiLvlLbl val="0"/>
      </c:catAx>
      <c:valAx>
        <c:axId val="90698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8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 Anamoly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214517828457829E-2"/>
          <c:y val="5.9758101869144917E-2"/>
          <c:w val="0.76349652314101057"/>
          <c:h val="0.26910815939278937"/>
        </c:manualLayout>
      </c:layout>
      <c:barChart>
        <c:barDir val="col"/>
        <c:grouping val="clustered"/>
        <c:varyColors val="0"/>
        <c:ser>
          <c:idx val="0"/>
          <c:order val="0"/>
          <c:tx>
            <c:v>precipitation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Temp_Rainfall_Data_Rabi!$J$2:$J$22</c:f>
              <c:numCache>
                <c:formatCode>General</c:formatCode>
                <c:ptCount val="21"/>
                <c:pt idx="0">
                  <c:v>-7.0910253389940419</c:v>
                </c:pt>
                <c:pt idx="1">
                  <c:v>-34.299196951545866</c:v>
                </c:pt>
                <c:pt idx="2">
                  <c:v>-70.552088989731743</c:v>
                </c:pt>
                <c:pt idx="3">
                  <c:v>-67.701729792769044</c:v>
                </c:pt>
                <c:pt idx="4">
                  <c:v>50.843604656667409</c:v>
                </c:pt>
                <c:pt idx="5">
                  <c:v>-78.939262046422982</c:v>
                </c:pt>
                <c:pt idx="6">
                  <c:v>29.978569037717484</c:v>
                </c:pt>
                <c:pt idx="7">
                  <c:v>-70.106323860380186</c:v>
                </c:pt>
                <c:pt idx="8">
                  <c:v>6.0490840324293691</c:v>
                </c:pt>
                <c:pt idx="9">
                  <c:v>-58.678359016514868</c:v>
                </c:pt>
                <c:pt idx="10">
                  <c:v>77.875861930691343</c:v>
                </c:pt>
                <c:pt idx="11">
                  <c:v>-75.564703071455668</c:v>
                </c:pt>
                <c:pt idx="12">
                  <c:v>306.42173660968632</c:v>
                </c:pt>
                <c:pt idx="13">
                  <c:v>333.97844539755044</c:v>
                </c:pt>
                <c:pt idx="14">
                  <c:v>-36.303470891373209</c:v>
                </c:pt>
                <c:pt idx="15">
                  <c:v>-96.972852072337304</c:v>
                </c:pt>
                <c:pt idx="16">
                  <c:v>6.5603305536573204</c:v>
                </c:pt>
                <c:pt idx="17">
                  <c:v>16.637254787297138</c:v>
                </c:pt>
                <c:pt idx="18">
                  <c:v>-94.579537106808971</c:v>
                </c:pt>
                <c:pt idx="19">
                  <c:v>-37.556357917119875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5D-4C9E-B8CB-2101BFF3F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58784"/>
        <c:axId val="904767488"/>
      </c:barChart>
      <c:catAx>
        <c:axId val="90475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7488"/>
        <c:crosses val="autoZero"/>
        <c:auto val="1"/>
        <c:lblAlgn val="ctr"/>
        <c:lblOffset val="100"/>
        <c:noMultiLvlLbl val="0"/>
      </c:catAx>
      <c:valAx>
        <c:axId val="90476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59704451176067E-2"/>
          <c:y val="0.17925984557257921"/>
          <c:w val="0.88890507436570432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tx>
            <c:v>Temperature 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Temp_Rainfall_Data_Rabi!$I$2:$I$22</c:f>
              <c:numCache>
                <c:formatCode>General</c:formatCode>
                <c:ptCount val="21"/>
                <c:pt idx="0">
                  <c:v>-0.5116954999999983</c:v>
                </c:pt>
                <c:pt idx="1">
                  <c:v>-5.862149999999744E-2</c:v>
                </c:pt>
                <c:pt idx="2">
                  <c:v>0.71001750000000285</c:v>
                </c:pt>
                <c:pt idx="3">
                  <c:v>-0.27273699999999934</c:v>
                </c:pt>
                <c:pt idx="4">
                  <c:v>9.3346500000002663E-2</c:v>
                </c:pt>
                <c:pt idx="5">
                  <c:v>-0.48377199999999831</c:v>
                </c:pt>
                <c:pt idx="6">
                  <c:v>-0.65843299999999871</c:v>
                </c:pt>
                <c:pt idx="7">
                  <c:v>-0.38502249999999805</c:v>
                </c:pt>
                <c:pt idx="8">
                  <c:v>0.32427750000000088</c:v>
                </c:pt>
                <c:pt idx="9">
                  <c:v>-0.89490349999999808</c:v>
                </c:pt>
                <c:pt idx="10">
                  <c:v>0.54945900000000236</c:v>
                </c:pt>
                <c:pt idx="11">
                  <c:v>-0.25841749999999664</c:v>
                </c:pt>
                <c:pt idx="12">
                  <c:v>-0.99377299999999735</c:v>
                </c:pt>
                <c:pt idx="13">
                  <c:v>0.31516550000000265</c:v>
                </c:pt>
                <c:pt idx="14">
                  <c:v>0.24166699999999963</c:v>
                </c:pt>
                <c:pt idx="15">
                  <c:v>0.86612900000000081</c:v>
                </c:pt>
                <c:pt idx="16">
                  <c:v>0.78357350000000281</c:v>
                </c:pt>
                <c:pt idx="17">
                  <c:v>0.66894200000000126</c:v>
                </c:pt>
                <c:pt idx="18">
                  <c:v>0.3384740000000015</c:v>
                </c:pt>
                <c:pt idx="19">
                  <c:v>-0.37364299999999773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7E-45C7-BA08-283215A72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54976"/>
        <c:axId val="904756608"/>
      </c:barChart>
      <c:catAx>
        <c:axId val="90475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6608"/>
        <c:crosses val="autoZero"/>
        <c:auto val="1"/>
        <c:lblAlgn val="ctr"/>
        <c:lblOffset val="100"/>
        <c:noMultiLvlLbl val="0"/>
      </c:catAx>
      <c:valAx>
        <c:axId val="9047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Cereals_Rabi!$A$2:$A$22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Cereals_Rabi!$E$2:$E$22</c:f>
              <c:numCache>
                <c:formatCode>General</c:formatCode>
                <c:ptCount val="21"/>
                <c:pt idx="0">
                  <c:v>0</c:v>
                </c:pt>
                <c:pt idx="1">
                  <c:v>-3454</c:v>
                </c:pt>
                <c:pt idx="2">
                  <c:v>-10354</c:v>
                </c:pt>
                <c:pt idx="3">
                  <c:v>11332</c:v>
                </c:pt>
                <c:pt idx="4">
                  <c:v>-9332</c:v>
                </c:pt>
                <c:pt idx="5">
                  <c:v>9260</c:v>
                </c:pt>
                <c:pt idx="6">
                  <c:v>-5223</c:v>
                </c:pt>
                <c:pt idx="7">
                  <c:v>19891</c:v>
                </c:pt>
                <c:pt idx="8">
                  <c:v>-20016</c:v>
                </c:pt>
                <c:pt idx="9">
                  <c:v>25471</c:v>
                </c:pt>
                <c:pt idx="10">
                  <c:v>-2298</c:v>
                </c:pt>
                <c:pt idx="11">
                  <c:v>6107</c:v>
                </c:pt>
                <c:pt idx="12">
                  <c:v>-2472</c:v>
                </c:pt>
                <c:pt idx="13">
                  <c:v>18865</c:v>
                </c:pt>
                <c:pt idx="14">
                  <c:v>-22658</c:v>
                </c:pt>
                <c:pt idx="15">
                  <c:v>46946</c:v>
                </c:pt>
                <c:pt idx="16">
                  <c:v>2854</c:v>
                </c:pt>
                <c:pt idx="17">
                  <c:v>-23690</c:v>
                </c:pt>
                <c:pt idx="18">
                  <c:v>11820</c:v>
                </c:pt>
                <c:pt idx="19">
                  <c:v>-16980</c:v>
                </c:pt>
                <c:pt idx="20">
                  <c:v>-564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35-4FE8-9111-13DB45205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2048"/>
        <c:axId val="904752800"/>
      </c:barChart>
      <c:catAx>
        <c:axId val="90476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2800"/>
        <c:crosses val="autoZero"/>
        <c:auto val="1"/>
        <c:lblAlgn val="ctr"/>
        <c:lblOffset val="100"/>
        <c:noMultiLvlLbl val="0"/>
      </c:catAx>
      <c:valAx>
        <c:axId val="9047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 Anamoly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084345160113989E-2"/>
          <c:y val="6.7015517737265495E-2"/>
          <c:w val="0.6907647114436597"/>
          <c:h val="0.29209534082840999"/>
        </c:manualLayout>
      </c:layout>
      <c:barChart>
        <c:barDir val="col"/>
        <c:grouping val="clustered"/>
        <c:varyColors val="0"/>
        <c:ser>
          <c:idx val="0"/>
          <c:order val="0"/>
          <c:tx>
            <c:v>precipitation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Temp_Rainfall_Data_Rabi!$J$2:$J$22</c:f>
              <c:numCache>
                <c:formatCode>General</c:formatCode>
                <c:ptCount val="21"/>
                <c:pt idx="0">
                  <c:v>-7.0910253389940419</c:v>
                </c:pt>
                <c:pt idx="1">
                  <c:v>-34.299196951545866</c:v>
                </c:pt>
                <c:pt idx="2">
                  <c:v>-70.552088989731743</c:v>
                </c:pt>
                <c:pt idx="3">
                  <c:v>-67.701729792769044</c:v>
                </c:pt>
                <c:pt idx="4">
                  <c:v>50.843604656667409</c:v>
                </c:pt>
                <c:pt idx="5">
                  <c:v>-78.939262046422982</c:v>
                </c:pt>
                <c:pt idx="6">
                  <c:v>29.978569037717484</c:v>
                </c:pt>
                <c:pt idx="7">
                  <c:v>-70.106323860380186</c:v>
                </c:pt>
                <c:pt idx="8">
                  <c:v>6.0490840324293691</c:v>
                </c:pt>
                <c:pt idx="9">
                  <c:v>-58.678359016514868</c:v>
                </c:pt>
                <c:pt idx="10">
                  <c:v>77.875861930691343</c:v>
                </c:pt>
                <c:pt idx="11">
                  <c:v>-75.564703071455668</c:v>
                </c:pt>
                <c:pt idx="12">
                  <c:v>306.42173660968632</c:v>
                </c:pt>
                <c:pt idx="13">
                  <c:v>333.97844539755044</c:v>
                </c:pt>
                <c:pt idx="14">
                  <c:v>-36.303470891373209</c:v>
                </c:pt>
                <c:pt idx="15">
                  <c:v>-96.972852072337304</c:v>
                </c:pt>
                <c:pt idx="16">
                  <c:v>6.5603305536573204</c:v>
                </c:pt>
                <c:pt idx="17">
                  <c:v>16.637254787297138</c:v>
                </c:pt>
                <c:pt idx="18">
                  <c:v>-94.579537106808971</c:v>
                </c:pt>
                <c:pt idx="19">
                  <c:v>-37.556357917119875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40-4996-BD1D-09A05ED1A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0416"/>
        <c:axId val="904765856"/>
      </c:barChart>
      <c:catAx>
        <c:axId val="90476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5856"/>
        <c:crosses val="autoZero"/>
        <c:auto val="1"/>
        <c:lblAlgn val="ctr"/>
        <c:lblOffset val="100"/>
        <c:noMultiLvlLbl val="0"/>
      </c:catAx>
      <c:valAx>
        <c:axId val="9047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80819613902134E-2"/>
          <c:y val="3.6811949542482694E-2"/>
          <c:w val="0.94322966936557806"/>
          <c:h val="0.92480926444178335"/>
        </c:manualLayout>
      </c:layout>
      <c:barChart>
        <c:barDir val="col"/>
        <c:grouping val="clustered"/>
        <c:varyColors val="0"/>
        <c:ser>
          <c:idx val="0"/>
          <c:order val="0"/>
          <c:tx>
            <c:v>Temperature 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'[Jodhpur_production final.xlsx]Temp_Rainfall_Data_Rabi'!$A$2:$A$22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'[Jodhpur_production final.xlsx]Temp_Rainfall_Data_Rabi'!$I$2:$I$22</c:f>
              <c:numCache>
                <c:formatCode>General</c:formatCode>
                <c:ptCount val="21"/>
                <c:pt idx="0">
                  <c:v>-0.5116954999999983</c:v>
                </c:pt>
                <c:pt idx="1">
                  <c:v>-5.862149999999744E-2</c:v>
                </c:pt>
                <c:pt idx="2">
                  <c:v>0.71001750000000285</c:v>
                </c:pt>
                <c:pt idx="3">
                  <c:v>-0.27273699999999934</c:v>
                </c:pt>
                <c:pt idx="4">
                  <c:v>9.3346500000002663E-2</c:v>
                </c:pt>
                <c:pt idx="5">
                  <c:v>-0.48377199999999831</c:v>
                </c:pt>
                <c:pt idx="6">
                  <c:v>-0.65843299999999871</c:v>
                </c:pt>
                <c:pt idx="7">
                  <c:v>-0.38502249999999805</c:v>
                </c:pt>
                <c:pt idx="8">
                  <c:v>0.32427750000000088</c:v>
                </c:pt>
                <c:pt idx="9">
                  <c:v>-0.89490349999999808</c:v>
                </c:pt>
                <c:pt idx="10">
                  <c:v>0.54945900000000236</c:v>
                </c:pt>
                <c:pt idx="11">
                  <c:v>-0.25841749999999664</c:v>
                </c:pt>
                <c:pt idx="12">
                  <c:v>-0.99377299999999735</c:v>
                </c:pt>
                <c:pt idx="13">
                  <c:v>0.31516550000000265</c:v>
                </c:pt>
                <c:pt idx="14">
                  <c:v>0.24166699999999963</c:v>
                </c:pt>
                <c:pt idx="15">
                  <c:v>0.86612900000000081</c:v>
                </c:pt>
                <c:pt idx="16">
                  <c:v>0.78357350000000281</c:v>
                </c:pt>
                <c:pt idx="17">
                  <c:v>0.66894200000000126</c:v>
                </c:pt>
                <c:pt idx="18">
                  <c:v>0.3384740000000015</c:v>
                </c:pt>
                <c:pt idx="19">
                  <c:v>-0.37364299999999773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01-40CB-B1F8-F88D2BD0B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5312"/>
        <c:axId val="904757152"/>
      </c:barChart>
      <c:catAx>
        <c:axId val="904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7152"/>
        <c:crosses val="autoZero"/>
        <c:auto val="1"/>
        <c:lblAlgn val="ctr"/>
        <c:lblOffset val="100"/>
        <c:noMultiLvlLbl val="0"/>
      </c:catAx>
      <c:valAx>
        <c:axId val="9047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344925634295713E-2"/>
          <c:y val="2.5428331875182269E-2"/>
          <c:w val="0.89325109361329835"/>
          <c:h val="0.94914333624963543"/>
        </c:manualLayout>
      </c:layout>
      <c:barChart>
        <c:barDir val="col"/>
        <c:grouping val="clustered"/>
        <c:varyColors val="0"/>
        <c:ser>
          <c:idx val="0"/>
          <c:order val="0"/>
          <c:tx>
            <c:v>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Pulses_Rabi!$A$2:$A$22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Pulses_Rabi!$D$2:$D$22</c:f>
              <c:numCache>
                <c:formatCode>General</c:formatCode>
                <c:ptCount val="21"/>
                <c:pt idx="0">
                  <c:v>0</c:v>
                </c:pt>
                <c:pt idx="1">
                  <c:v>-114</c:v>
                </c:pt>
                <c:pt idx="2">
                  <c:v>-4</c:v>
                </c:pt>
                <c:pt idx="3">
                  <c:v>751</c:v>
                </c:pt>
                <c:pt idx="4">
                  <c:v>288</c:v>
                </c:pt>
                <c:pt idx="5">
                  <c:v>299</c:v>
                </c:pt>
                <c:pt idx="6">
                  <c:v>-1235</c:v>
                </c:pt>
                <c:pt idx="7">
                  <c:v>3525</c:v>
                </c:pt>
                <c:pt idx="8">
                  <c:v>-3060</c:v>
                </c:pt>
                <c:pt idx="9">
                  <c:v>4345</c:v>
                </c:pt>
                <c:pt idx="10">
                  <c:v>-805</c:v>
                </c:pt>
                <c:pt idx="11">
                  <c:v>-2473</c:v>
                </c:pt>
                <c:pt idx="12">
                  <c:v>11335</c:v>
                </c:pt>
                <c:pt idx="13">
                  <c:v>-9423</c:v>
                </c:pt>
                <c:pt idx="14">
                  <c:v>-3077</c:v>
                </c:pt>
                <c:pt idx="15">
                  <c:v>-263</c:v>
                </c:pt>
                <c:pt idx="16">
                  <c:v>1346</c:v>
                </c:pt>
                <c:pt idx="17">
                  <c:v>-1439</c:v>
                </c:pt>
                <c:pt idx="18">
                  <c:v>484</c:v>
                </c:pt>
                <c:pt idx="19">
                  <c:v>-385</c:v>
                </c:pt>
                <c:pt idx="20">
                  <c:v>-141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71-4CB0-861F-CDD608F7F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6944"/>
        <c:axId val="904759872"/>
      </c:barChart>
      <c:catAx>
        <c:axId val="90476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9872"/>
        <c:crosses val="autoZero"/>
        <c:auto val="1"/>
        <c:lblAlgn val="ctr"/>
        <c:lblOffset val="100"/>
        <c:noMultiLvlLbl val="0"/>
      </c:catAx>
      <c:valAx>
        <c:axId val="90475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 Anamoly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11195169231295E-2"/>
          <c:y val="4.47881486701791E-2"/>
          <c:w val="0.70146549328392771"/>
          <c:h val="0.31987955216226799"/>
        </c:manualLayout>
      </c:layout>
      <c:barChart>
        <c:barDir val="col"/>
        <c:grouping val="clustered"/>
        <c:varyColors val="0"/>
        <c:ser>
          <c:idx val="0"/>
          <c:order val="0"/>
          <c:tx>
            <c:v>precipitation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Temp_Rainfall_Data_Rabi!$J$2:$J$22</c:f>
              <c:numCache>
                <c:formatCode>General</c:formatCode>
                <c:ptCount val="21"/>
                <c:pt idx="0">
                  <c:v>-7.0910253389940419</c:v>
                </c:pt>
                <c:pt idx="1">
                  <c:v>-34.299196951545866</c:v>
                </c:pt>
                <c:pt idx="2">
                  <c:v>-70.552088989731743</c:v>
                </c:pt>
                <c:pt idx="3">
                  <c:v>-67.701729792769044</c:v>
                </c:pt>
                <c:pt idx="4">
                  <c:v>50.843604656667409</c:v>
                </c:pt>
                <c:pt idx="5">
                  <c:v>-78.939262046422982</c:v>
                </c:pt>
                <c:pt idx="6">
                  <c:v>29.978569037717484</c:v>
                </c:pt>
                <c:pt idx="7">
                  <c:v>-70.106323860380186</c:v>
                </c:pt>
                <c:pt idx="8">
                  <c:v>6.0490840324293691</c:v>
                </c:pt>
                <c:pt idx="9">
                  <c:v>-58.678359016514868</c:v>
                </c:pt>
                <c:pt idx="10">
                  <c:v>77.875861930691343</c:v>
                </c:pt>
                <c:pt idx="11">
                  <c:v>-75.564703071455668</c:v>
                </c:pt>
                <c:pt idx="12">
                  <c:v>306.42173660968632</c:v>
                </c:pt>
                <c:pt idx="13">
                  <c:v>333.97844539755044</c:v>
                </c:pt>
                <c:pt idx="14">
                  <c:v>-36.303470891373209</c:v>
                </c:pt>
                <c:pt idx="15">
                  <c:v>-96.972852072337304</c:v>
                </c:pt>
                <c:pt idx="16">
                  <c:v>6.5603305536573204</c:v>
                </c:pt>
                <c:pt idx="17">
                  <c:v>16.637254787297138</c:v>
                </c:pt>
                <c:pt idx="18">
                  <c:v>-94.579537106808971</c:v>
                </c:pt>
                <c:pt idx="19">
                  <c:v>-37.556357917119875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58-45CE-AF14-8E400F732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4768"/>
        <c:axId val="904755520"/>
      </c:barChart>
      <c:catAx>
        <c:axId val="904764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5520"/>
        <c:crosses val="autoZero"/>
        <c:auto val="1"/>
        <c:lblAlgn val="ctr"/>
        <c:lblOffset val="100"/>
        <c:noMultiLvlLbl val="0"/>
      </c:catAx>
      <c:valAx>
        <c:axId val="9047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650481189851271E-2"/>
          <c:y val="0.19721055701370663"/>
          <c:w val="0.88890507436570432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tx>
            <c:v>Temperature 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Temp_Rainfall_Data_Rabi!$I$2:$I$22</c:f>
              <c:numCache>
                <c:formatCode>General</c:formatCode>
                <c:ptCount val="21"/>
                <c:pt idx="0">
                  <c:v>-0.5116954999999983</c:v>
                </c:pt>
                <c:pt idx="1">
                  <c:v>-5.862149999999744E-2</c:v>
                </c:pt>
                <c:pt idx="2">
                  <c:v>0.71001750000000285</c:v>
                </c:pt>
                <c:pt idx="3">
                  <c:v>-0.27273699999999934</c:v>
                </c:pt>
                <c:pt idx="4">
                  <c:v>9.3346500000002663E-2</c:v>
                </c:pt>
                <c:pt idx="5">
                  <c:v>-0.48377199999999831</c:v>
                </c:pt>
                <c:pt idx="6">
                  <c:v>-0.65843299999999871</c:v>
                </c:pt>
                <c:pt idx="7">
                  <c:v>-0.38502249999999805</c:v>
                </c:pt>
                <c:pt idx="8">
                  <c:v>0.32427750000000088</c:v>
                </c:pt>
                <c:pt idx="9">
                  <c:v>-0.89490349999999808</c:v>
                </c:pt>
                <c:pt idx="10">
                  <c:v>0.54945900000000236</c:v>
                </c:pt>
                <c:pt idx="11">
                  <c:v>-0.25841749999999664</c:v>
                </c:pt>
                <c:pt idx="12">
                  <c:v>-0.99377299999999735</c:v>
                </c:pt>
                <c:pt idx="13">
                  <c:v>0.31516550000000265</c:v>
                </c:pt>
                <c:pt idx="14">
                  <c:v>0.24166699999999963</c:v>
                </c:pt>
                <c:pt idx="15">
                  <c:v>0.86612900000000081</c:v>
                </c:pt>
                <c:pt idx="16">
                  <c:v>0.78357350000000281</c:v>
                </c:pt>
                <c:pt idx="17">
                  <c:v>0.66894200000000126</c:v>
                </c:pt>
                <c:pt idx="18">
                  <c:v>0.3384740000000015</c:v>
                </c:pt>
                <c:pt idx="19">
                  <c:v>-0.37364299999999773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35-4CEE-A5ED-6B138C5FA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3136"/>
        <c:axId val="904757696"/>
      </c:barChart>
      <c:catAx>
        <c:axId val="90476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7696"/>
        <c:crosses val="autoZero"/>
        <c:auto val="1"/>
        <c:lblAlgn val="ctr"/>
        <c:lblOffset val="100"/>
        <c:noMultiLvlLbl val="0"/>
      </c:catAx>
      <c:valAx>
        <c:axId val="90475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24288013569907"/>
          <c:y val="0.10656703171236984"/>
          <c:w val="0.86375711986430093"/>
          <c:h val="0.76036856905206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Kharif!$O$1</c:f>
              <c:strCache>
                <c:ptCount val="1"/>
                <c:pt idx="0">
                  <c:v>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Kharif!$A$2:$A$22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Kharif!$O$2:$O$22</c:f>
              <c:numCache>
                <c:formatCode>General</c:formatCode>
                <c:ptCount val="21"/>
                <c:pt idx="0">
                  <c:v>0</c:v>
                </c:pt>
                <c:pt idx="1">
                  <c:v>21194</c:v>
                </c:pt>
                <c:pt idx="2">
                  <c:v>-27118</c:v>
                </c:pt>
                <c:pt idx="3">
                  <c:v>178811</c:v>
                </c:pt>
                <c:pt idx="4">
                  <c:v>39795</c:v>
                </c:pt>
                <c:pt idx="5">
                  <c:v>459075</c:v>
                </c:pt>
                <c:pt idx="6">
                  <c:v>-569715</c:v>
                </c:pt>
                <c:pt idx="7">
                  <c:v>394065</c:v>
                </c:pt>
                <c:pt idx="8">
                  <c:v>-437026</c:v>
                </c:pt>
                <c:pt idx="9">
                  <c:v>548086</c:v>
                </c:pt>
                <c:pt idx="10">
                  <c:v>-486332</c:v>
                </c:pt>
                <c:pt idx="11">
                  <c:v>340649</c:v>
                </c:pt>
                <c:pt idx="12">
                  <c:v>-9785</c:v>
                </c:pt>
                <c:pt idx="13">
                  <c:v>-447180</c:v>
                </c:pt>
                <c:pt idx="14">
                  <c:v>33582</c:v>
                </c:pt>
                <c:pt idx="15">
                  <c:v>78391</c:v>
                </c:pt>
                <c:pt idx="16">
                  <c:v>544220</c:v>
                </c:pt>
                <c:pt idx="17">
                  <c:v>-640100</c:v>
                </c:pt>
                <c:pt idx="18">
                  <c:v>1121137</c:v>
                </c:pt>
                <c:pt idx="19">
                  <c:v>-774062</c:v>
                </c:pt>
                <c:pt idx="20">
                  <c:v>-223028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67-404C-AD90-DDF0707D4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47392"/>
        <c:axId val="901553376"/>
      </c:barChart>
      <c:catAx>
        <c:axId val="90154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3376"/>
        <c:crosses val="autoZero"/>
        <c:auto val="1"/>
        <c:lblAlgn val="ctr"/>
        <c:lblOffset val="100"/>
        <c:noMultiLvlLbl val="0"/>
      </c:catAx>
      <c:valAx>
        <c:axId val="90155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776672878580969E-2"/>
          <c:y val="0.10263912461662977"/>
          <c:w val="0.90022332712141906"/>
          <c:h val="0.81723096972099074"/>
        </c:manualLayout>
      </c:layout>
      <c:barChart>
        <c:barDir val="col"/>
        <c:grouping val="clustered"/>
        <c:varyColors val="0"/>
        <c:ser>
          <c:idx val="0"/>
          <c:order val="0"/>
          <c:tx>
            <c:v>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Oilseeds_Rabi!$A$2:$A$22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Oilseeds_Rabi!$D$2:$D$22</c:f>
              <c:numCache>
                <c:formatCode>General</c:formatCode>
                <c:ptCount val="21"/>
                <c:pt idx="0">
                  <c:v>0</c:v>
                </c:pt>
                <c:pt idx="1">
                  <c:v>12</c:v>
                </c:pt>
                <c:pt idx="2">
                  <c:v>109</c:v>
                </c:pt>
                <c:pt idx="3">
                  <c:v>281</c:v>
                </c:pt>
                <c:pt idx="4">
                  <c:v>-111</c:v>
                </c:pt>
                <c:pt idx="5">
                  <c:v>864</c:v>
                </c:pt>
                <c:pt idx="6">
                  <c:v>-652</c:v>
                </c:pt>
                <c:pt idx="7">
                  <c:v>2369</c:v>
                </c:pt>
                <c:pt idx="8">
                  <c:v>7251</c:v>
                </c:pt>
                <c:pt idx="9">
                  <c:v>-7669</c:v>
                </c:pt>
                <c:pt idx="10">
                  <c:v>2210</c:v>
                </c:pt>
                <c:pt idx="11">
                  <c:v>-3791</c:v>
                </c:pt>
                <c:pt idx="12">
                  <c:v>10066</c:v>
                </c:pt>
                <c:pt idx="13">
                  <c:v>9526</c:v>
                </c:pt>
                <c:pt idx="14">
                  <c:v>-19561</c:v>
                </c:pt>
                <c:pt idx="15">
                  <c:v>-864</c:v>
                </c:pt>
                <c:pt idx="16">
                  <c:v>4784</c:v>
                </c:pt>
                <c:pt idx="17">
                  <c:v>-3351</c:v>
                </c:pt>
                <c:pt idx="18">
                  <c:v>-152</c:v>
                </c:pt>
                <c:pt idx="19">
                  <c:v>-1162</c:v>
                </c:pt>
                <c:pt idx="20">
                  <c:v>273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1C-4F34-88A8-8E1B3ED6E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68032"/>
        <c:axId val="904753344"/>
      </c:barChart>
      <c:catAx>
        <c:axId val="90476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3344"/>
        <c:crosses val="autoZero"/>
        <c:auto val="1"/>
        <c:lblAlgn val="ctr"/>
        <c:lblOffset val="100"/>
        <c:noMultiLvlLbl val="0"/>
      </c:catAx>
      <c:valAx>
        <c:axId val="90475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 Anamoly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618017431718107E-2"/>
          <c:y val="0.18736276993345624"/>
          <c:w val="0.85929458814751625"/>
          <c:h val="0.7523390887772512"/>
        </c:manualLayout>
      </c:layout>
      <c:barChart>
        <c:barDir val="col"/>
        <c:grouping val="clustered"/>
        <c:varyColors val="0"/>
        <c:ser>
          <c:idx val="0"/>
          <c:order val="0"/>
          <c:tx>
            <c:v>precipitation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Temp_Rainfall_Data_Rabi!$J$2:$J$22</c:f>
              <c:numCache>
                <c:formatCode>General</c:formatCode>
                <c:ptCount val="21"/>
                <c:pt idx="0">
                  <c:v>-7.0910253389940419</c:v>
                </c:pt>
                <c:pt idx="1">
                  <c:v>-34.299196951545866</c:v>
                </c:pt>
                <c:pt idx="2">
                  <c:v>-70.552088989731743</c:v>
                </c:pt>
                <c:pt idx="3">
                  <c:v>-67.701729792769044</c:v>
                </c:pt>
                <c:pt idx="4">
                  <c:v>50.843604656667409</c:v>
                </c:pt>
                <c:pt idx="5">
                  <c:v>-78.939262046422982</c:v>
                </c:pt>
                <c:pt idx="6">
                  <c:v>29.978569037717484</c:v>
                </c:pt>
                <c:pt idx="7">
                  <c:v>-70.106323860380186</c:v>
                </c:pt>
                <c:pt idx="8">
                  <c:v>6.0490840324293691</c:v>
                </c:pt>
                <c:pt idx="9">
                  <c:v>-58.678359016514868</c:v>
                </c:pt>
                <c:pt idx="10">
                  <c:v>77.875861930691343</c:v>
                </c:pt>
                <c:pt idx="11">
                  <c:v>-75.564703071455668</c:v>
                </c:pt>
                <c:pt idx="12">
                  <c:v>306.42173660968632</c:v>
                </c:pt>
                <c:pt idx="13">
                  <c:v>333.97844539755044</c:v>
                </c:pt>
                <c:pt idx="14">
                  <c:v>-36.303470891373209</c:v>
                </c:pt>
                <c:pt idx="15">
                  <c:v>-96.972852072337304</c:v>
                </c:pt>
                <c:pt idx="16">
                  <c:v>6.5603305536573204</c:v>
                </c:pt>
                <c:pt idx="17">
                  <c:v>16.637254787297138</c:v>
                </c:pt>
                <c:pt idx="18">
                  <c:v>-94.579537106808971</c:v>
                </c:pt>
                <c:pt idx="19">
                  <c:v>-37.556357917119875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DC-4D5A-B833-618DF1CB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756064"/>
        <c:axId val="904760960"/>
      </c:barChart>
      <c:catAx>
        <c:axId val="90475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60960"/>
        <c:crosses val="autoZero"/>
        <c:auto val="1"/>
        <c:lblAlgn val="ctr"/>
        <c:lblOffset val="100"/>
        <c:noMultiLvlLbl val="0"/>
      </c:catAx>
      <c:valAx>
        <c:axId val="90476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75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650481189851271E-2"/>
          <c:y val="3.5136349486668286E-2"/>
          <c:w val="0.92167355755694913"/>
          <c:h val="0.92972730102666346"/>
        </c:manualLayout>
      </c:layout>
      <c:barChart>
        <c:barDir val="col"/>
        <c:grouping val="clustered"/>
        <c:varyColors val="0"/>
        <c:ser>
          <c:idx val="0"/>
          <c:order val="0"/>
          <c:tx>
            <c:v>Temperature 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Temp_Rainfall_Data_Rabi!$I$2:$I$22</c:f>
              <c:numCache>
                <c:formatCode>General</c:formatCode>
                <c:ptCount val="21"/>
                <c:pt idx="0">
                  <c:v>-0.5116954999999983</c:v>
                </c:pt>
                <c:pt idx="1">
                  <c:v>-5.862149999999744E-2</c:v>
                </c:pt>
                <c:pt idx="2">
                  <c:v>0.71001750000000285</c:v>
                </c:pt>
                <c:pt idx="3">
                  <c:v>-0.27273699999999934</c:v>
                </c:pt>
                <c:pt idx="4">
                  <c:v>9.3346500000002663E-2</c:v>
                </c:pt>
                <c:pt idx="5">
                  <c:v>-0.48377199999999831</c:v>
                </c:pt>
                <c:pt idx="6">
                  <c:v>-0.65843299999999871</c:v>
                </c:pt>
                <c:pt idx="7">
                  <c:v>-0.38502249999999805</c:v>
                </c:pt>
                <c:pt idx="8">
                  <c:v>0.32427750000000088</c:v>
                </c:pt>
                <c:pt idx="9">
                  <c:v>-0.89490349999999808</c:v>
                </c:pt>
                <c:pt idx="10">
                  <c:v>0.54945900000000236</c:v>
                </c:pt>
                <c:pt idx="11">
                  <c:v>-0.25841749999999664</c:v>
                </c:pt>
                <c:pt idx="12">
                  <c:v>-0.99377299999999735</c:v>
                </c:pt>
                <c:pt idx="13">
                  <c:v>0.31516550000000265</c:v>
                </c:pt>
                <c:pt idx="14">
                  <c:v>0.24166699999999963</c:v>
                </c:pt>
                <c:pt idx="15">
                  <c:v>0.86612900000000081</c:v>
                </c:pt>
                <c:pt idx="16">
                  <c:v>0.78357350000000281</c:v>
                </c:pt>
                <c:pt idx="17">
                  <c:v>0.66894200000000126</c:v>
                </c:pt>
                <c:pt idx="18">
                  <c:v>0.3384740000000015</c:v>
                </c:pt>
                <c:pt idx="19">
                  <c:v>-0.37364299999999773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7F-4228-89C1-9B62A67F8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994400"/>
        <c:axId val="906994944"/>
      </c:barChart>
      <c:catAx>
        <c:axId val="90699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4944"/>
        <c:crosses val="autoZero"/>
        <c:auto val="1"/>
        <c:lblAlgn val="ctr"/>
        <c:lblOffset val="100"/>
        <c:noMultiLvlLbl val="0"/>
      </c:catAx>
      <c:valAx>
        <c:axId val="9069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Anamoly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Others_Rabi!$A$2:$A$22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Others_Rabi!$F$2:$F$22</c:f>
              <c:numCache>
                <c:formatCode>General</c:formatCode>
                <c:ptCount val="21"/>
                <c:pt idx="0">
                  <c:v>0</c:v>
                </c:pt>
                <c:pt idx="1">
                  <c:v>3401</c:v>
                </c:pt>
                <c:pt idx="2">
                  <c:v>-6691</c:v>
                </c:pt>
                <c:pt idx="3">
                  <c:v>3698</c:v>
                </c:pt>
                <c:pt idx="4">
                  <c:v>5292</c:v>
                </c:pt>
                <c:pt idx="5">
                  <c:v>-3978</c:v>
                </c:pt>
                <c:pt idx="6">
                  <c:v>1257</c:v>
                </c:pt>
                <c:pt idx="7">
                  <c:v>6706</c:v>
                </c:pt>
                <c:pt idx="8">
                  <c:v>2606</c:v>
                </c:pt>
                <c:pt idx="9">
                  <c:v>-6885</c:v>
                </c:pt>
                <c:pt idx="10">
                  <c:v>2529</c:v>
                </c:pt>
                <c:pt idx="11">
                  <c:v>5186</c:v>
                </c:pt>
                <c:pt idx="12">
                  <c:v>5151</c:v>
                </c:pt>
                <c:pt idx="13">
                  <c:v>-10414</c:v>
                </c:pt>
                <c:pt idx="14">
                  <c:v>-9219</c:v>
                </c:pt>
                <c:pt idx="15">
                  <c:v>4113</c:v>
                </c:pt>
                <c:pt idx="16">
                  <c:v>12502</c:v>
                </c:pt>
                <c:pt idx="17">
                  <c:v>-12983</c:v>
                </c:pt>
                <c:pt idx="18">
                  <c:v>3896</c:v>
                </c:pt>
                <c:pt idx="19">
                  <c:v>257</c:v>
                </c:pt>
                <c:pt idx="20">
                  <c:v>-7357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37-4C61-81A8-67422666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995488"/>
        <c:axId val="906996032"/>
      </c:barChart>
      <c:catAx>
        <c:axId val="90699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6032"/>
        <c:crosses val="autoZero"/>
        <c:auto val="1"/>
        <c:lblAlgn val="ctr"/>
        <c:lblOffset val="100"/>
        <c:noMultiLvlLbl val="0"/>
      </c:catAx>
      <c:valAx>
        <c:axId val="90699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99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864183528305504E-2"/>
          <c:y val="3.0543044872945662E-2"/>
          <c:w val="0.88388989464959544"/>
          <c:h val="0.73257901433822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Temp_Rainfall_Data_Kharif!$I$1</c:f>
              <c:strCache>
                <c:ptCount val="1"/>
                <c:pt idx="0">
                  <c:v>Precipitation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Temp_Rainfall_Data_Kharif!$I$2:$I$23</c:f>
              <c:numCache>
                <c:formatCode>General</c:formatCode>
                <c:ptCount val="22"/>
                <c:pt idx="0">
                  <c:v>-34.637385142068879</c:v>
                </c:pt>
                <c:pt idx="1">
                  <c:v>-48.301199552512486</c:v>
                </c:pt>
                <c:pt idx="2">
                  <c:v>-60.200994229766323</c:v>
                </c:pt>
                <c:pt idx="3">
                  <c:v>8.9426710462123449</c:v>
                </c:pt>
                <c:pt idx="4">
                  <c:v>-4.1654802499873798</c:v>
                </c:pt>
                <c:pt idx="5">
                  <c:v>59.739605462375721</c:v>
                </c:pt>
                <c:pt idx="6">
                  <c:v>-34.240839514324641</c:v>
                </c:pt>
                <c:pt idx="7">
                  <c:v>71.366276222599822</c:v>
                </c:pt>
                <c:pt idx="8">
                  <c:v>-11.668652911192236</c:v>
                </c:pt>
                <c:pt idx="9">
                  <c:v>60.105675647258728</c:v>
                </c:pt>
                <c:pt idx="10">
                  <c:v>37.46607172417275</c:v>
                </c:pt>
                <c:pt idx="11">
                  <c:v>44.528485019262156</c:v>
                </c:pt>
                <c:pt idx="12">
                  <c:v>-2.3927211362145169</c:v>
                </c:pt>
                <c:pt idx="13">
                  <c:v>-9.7234543175815418</c:v>
                </c:pt>
                <c:pt idx="14">
                  <c:v>-28.434416752182756</c:v>
                </c:pt>
                <c:pt idx="15">
                  <c:v>-6.2236376024090285</c:v>
                </c:pt>
                <c:pt idx="16">
                  <c:v>22.708261359621833</c:v>
                </c:pt>
                <c:pt idx="17">
                  <c:v>-71.347922211193932</c:v>
                </c:pt>
                <c:pt idx="18">
                  <c:v>41.031928183301645</c:v>
                </c:pt>
                <c:pt idx="19">
                  <c:v>-30.520425071076495</c:v>
                </c:pt>
                <c:pt idx="20">
                  <c:v>-4.0321791464091614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79-44FE-B27F-C51B91F02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54464"/>
        <c:axId val="901545760"/>
      </c:barChart>
      <c:catAx>
        <c:axId val="90155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5760"/>
        <c:crosses val="autoZero"/>
        <c:auto val="1"/>
        <c:lblAlgn val="ctr"/>
        <c:lblOffset val="100"/>
        <c:noMultiLvlLbl val="0"/>
      </c:catAx>
      <c:valAx>
        <c:axId val="9015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6298800600063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Temp_Rainfall_Data_Kharif!$H$1</c:f>
              <c:strCache>
                <c:ptCount val="1"/>
                <c:pt idx="0">
                  <c:v>Temperature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Temp_Rainfall_Data_Kharif!$H$2:$H$23</c:f>
              <c:numCache>
                <c:formatCode>General</c:formatCode>
                <c:ptCount val="21"/>
                <c:pt idx="0">
                  <c:v>-0.36945892473115194</c:v>
                </c:pt>
                <c:pt idx="1">
                  <c:v>-0.19484467741935063</c:v>
                </c:pt>
                <c:pt idx="2">
                  <c:v>1.5189503494624041</c:v>
                </c:pt>
                <c:pt idx="3">
                  <c:v>0.6538428225806534</c:v>
                </c:pt>
                <c:pt idx="4">
                  <c:v>-1.9827473118251504E-2</c:v>
                </c:pt>
                <c:pt idx="5">
                  <c:v>-0.59094978494625039</c:v>
                </c:pt>
                <c:pt idx="6">
                  <c:v>0.33324389784944941</c:v>
                </c:pt>
                <c:pt idx="7">
                  <c:v>-0.47116739247315209</c:v>
                </c:pt>
                <c:pt idx="8">
                  <c:v>-5.2590510752700936E-2</c:v>
                </c:pt>
                <c:pt idx="9">
                  <c:v>-1.6024616129032516</c:v>
                </c:pt>
                <c:pt idx="10">
                  <c:v>0.72698301075270066</c:v>
                </c:pt>
                <c:pt idx="11">
                  <c:v>-0.52204682795700208</c:v>
                </c:pt>
                <c:pt idx="12">
                  <c:v>-0.38352491935484778</c:v>
                </c:pt>
                <c:pt idx="13">
                  <c:v>0.59215989247310219</c:v>
                </c:pt>
                <c:pt idx="14">
                  <c:v>3.6226962365599746E-2</c:v>
                </c:pt>
                <c:pt idx="15">
                  <c:v>0.13191795698925191</c:v>
                </c:pt>
                <c:pt idx="16">
                  <c:v>-0.57140368279570097</c:v>
                </c:pt>
                <c:pt idx="17">
                  <c:v>0.95283543010755167</c:v>
                </c:pt>
                <c:pt idx="18">
                  <c:v>-0.58553002688169542</c:v>
                </c:pt>
                <c:pt idx="19">
                  <c:v>0.2413104301075002</c:v>
                </c:pt>
                <c:pt idx="20">
                  <c:v>0.17634080645160211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F6-4E85-97C4-38CB3B86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42496"/>
        <c:axId val="901555008"/>
      </c:barChart>
      <c:catAx>
        <c:axId val="90154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5008"/>
        <c:crosses val="autoZero"/>
        <c:auto val="1"/>
        <c:lblAlgn val="ctr"/>
        <c:lblOffset val="100"/>
        <c:noMultiLvlLbl val="0"/>
      </c:catAx>
      <c:valAx>
        <c:axId val="90155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Cereals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Cereals_Kharif!$G$1</c:f>
              <c:strCache>
                <c:ptCount val="1"/>
                <c:pt idx="0">
                  <c:v>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Cereals_Kharif!$A$2:$A$22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Cereals_Kharif!$G$2:$G$22</c:f>
              <c:numCache>
                <c:formatCode>General</c:formatCode>
                <c:ptCount val="21"/>
                <c:pt idx="0">
                  <c:v>0</c:v>
                </c:pt>
                <c:pt idx="1">
                  <c:v>16535</c:v>
                </c:pt>
                <c:pt idx="2">
                  <c:v>-21975</c:v>
                </c:pt>
                <c:pt idx="3">
                  <c:v>92489</c:v>
                </c:pt>
                <c:pt idx="4">
                  <c:v>33202</c:v>
                </c:pt>
                <c:pt idx="5">
                  <c:v>129848</c:v>
                </c:pt>
                <c:pt idx="6">
                  <c:v>-179755</c:v>
                </c:pt>
                <c:pt idx="7">
                  <c:v>253641</c:v>
                </c:pt>
                <c:pt idx="8">
                  <c:v>-297236</c:v>
                </c:pt>
                <c:pt idx="9">
                  <c:v>348674</c:v>
                </c:pt>
                <c:pt idx="10">
                  <c:v>-299496</c:v>
                </c:pt>
                <c:pt idx="11">
                  <c:v>148072</c:v>
                </c:pt>
                <c:pt idx="12">
                  <c:v>10019</c:v>
                </c:pt>
                <c:pt idx="13">
                  <c:v>-234236</c:v>
                </c:pt>
                <c:pt idx="14">
                  <c:v>23528</c:v>
                </c:pt>
                <c:pt idx="15">
                  <c:v>43783</c:v>
                </c:pt>
                <c:pt idx="16">
                  <c:v>371072</c:v>
                </c:pt>
                <c:pt idx="17">
                  <c:v>-419784</c:v>
                </c:pt>
                <c:pt idx="18">
                  <c:v>819069</c:v>
                </c:pt>
                <c:pt idx="19">
                  <c:v>-665398</c:v>
                </c:pt>
                <c:pt idx="20">
                  <c:v>-85586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5B-493C-88ED-F1A043002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543040"/>
        <c:axId val="901553920"/>
      </c:barChart>
      <c:catAx>
        <c:axId val="90154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3920"/>
        <c:crosses val="autoZero"/>
        <c:auto val="1"/>
        <c:lblAlgn val="ctr"/>
        <c:lblOffset val="100"/>
        <c:noMultiLvlLbl val="0"/>
      </c:catAx>
      <c:valAx>
        <c:axId val="90155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864183528305504E-2"/>
          <c:y val="3.0543044872945662E-2"/>
          <c:w val="0.88388989464959544"/>
          <c:h val="0.73257901433822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Temp_Rainfall_Data_Kharif!$I$1</c:f>
              <c:strCache>
                <c:ptCount val="1"/>
                <c:pt idx="0">
                  <c:v>Precipitation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Temp_Rainfall_Data_Kharif!$I$2:$I$23</c:f>
              <c:numCache>
                <c:formatCode>General</c:formatCode>
                <c:ptCount val="22"/>
                <c:pt idx="0">
                  <c:v>-34.637385142068879</c:v>
                </c:pt>
                <c:pt idx="1">
                  <c:v>-48.301199552512486</c:v>
                </c:pt>
                <c:pt idx="2">
                  <c:v>-60.200994229766323</c:v>
                </c:pt>
                <c:pt idx="3">
                  <c:v>8.9426710462123449</c:v>
                </c:pt>
                <c:pt idx="4">
                  <c:v>-4.1654802499873798</c:v>
                </c:pt>
                <c:pt idx="5">
                  <c:v>59.739605462375721</c:v>
                </c:pt>
                <c:pt idx="6">
                  <c:v>-34.240839514324641</c:v>
                </c:pt>
                <c:pt idx="7">
                  <c:v>71.366276222599822</c:v>
                </c:pt>
                <c:pt idx="8">
                  <c:v>-11.668652911192236</c:v>
                </c:pt>
                <c:pt idx="9">
                  <c:v>60.105675647258728</c:v>
                </c:pt>
                <c:pt idx="10">
                  <c:v>37.46607172417275</c:v>
                </c:pt>
                <c:pt idx="11">
                  <c:v>44.528485019262156</c:v>
                </c:pt>
                <c:pt idx="12">
                  <c:v>-2.3927211362145169</c:v>
                </c:pt>
                <c:pt idx="13">
                  <c:v>-9.7234543175815418</c:v>
                </c:pt>
                <c:pt idx="14">
                  <c:v>-28.434416752182756</c:v>
                </c:pt>
                <c:pt idx="15">
                  <c:v>-6.2236376024090285</c:v>
                </c:pt>
                <c:pt idx="16">
                  <c:v>22.708261359621833</c:v>
                </c:pt>
                <c:pt idx="17">
                  <c:v>-71.347922211193932</c:v>
                </c:pt>
                <c:pt idx="18">
                  <c:v>41.031928183301645</c:v>
                </c:pt>
                <c:pt idx="19">
                  <c:v>-30.520425071076495</c:v>
                </c:pt>
                <c:pt idx="20">
                  <c:v>-4.0321791464091614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D-43FD-B2E4-00A0F81FC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47936"/>
        <c:axId val="901546304"/>
      </c:barChart>
      <c:catAx>
        <c:axId val="90154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6304"/>
        <c:crosses val="autoZero"/>
        <c:auto val="1"/>
        <c:lblAlgn val="ctr"/>
        <c:lblOffset val="100"/>
        <c:noMultiLvlLbl val="0"/>
      </c:catAx>
      <c:valAx>
        <c:axId val="90154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6298800600063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Temp_Rainfall_Data_Kharif!$H$1</c:f>
              <c:strCache>
                <c:ptCount val="1"/>
                <c:pt idx="0">
                  <c:v>Temperature Anamoly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Temp_Rainfall_Data_Kharif!$A$2:$A$23</c:f>
              <c:numCache>
                <c:formatCode>General</c:formatCode>
                <c:ptCount val="21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</c:numCache>
            </c:numRef>
          </c:cat>
          <c:val>
            <c:numRef>
              <c:f>Temp_Rainfall_Data_Kharif!$H$2:$H$23</c:f>
              <c:numCache>
                <c:formatCode>General</c:formatCode>
                <c:ptCount val="21"/>
                <c:pt idx="0">
                  <c:v>-0.36945892473115194</c:v>
                </c:pt>
                <c:pt idx="1">
                  <c:v>-0.19484467741935063</c:v>
                </c:pt>
                <c:pt idx="2">
                  <c:v>1.5189503494624041</c:v>
                </c:pt>
                <c:pt idx="3">
                  <c:v>0.6538428225806534</c:v>
                </c:pt>
                <c:pt idx="4">
                  <c:v>-1.9827473118251504E-2</c:v>
                </c:pt>
                <c:pt idx="5">
                  <c:v>-0.59094978494625039</c:v>
                </c:pt>
                <c:pt idx="6">
                  <c:v>0.33324389784944941</c:v>
                </c:pt>
                <c:pt idx="7">
                  <c:v>-0.47116739247315209</c:v>
                </c:pt>
                <c:pt idx="8">
                  <c:v>-5.2590510752700936E-2</c:v>
                </c:pt>
                <c:pt idx="9">
                  <c:v>-1.6024616129032516</c:v>
                </c:pt>
                <c:pt idx="10">
                  <c:v>0.72698301075270066</c:v>
                </c:pt>
                <c:pt idx="11">
                  <c:v>-0.52204682795700208</c:v>
                </c:pt>
                <c:pt idx="12">
                  <c:v>-0.38352491935484778</c:v>
                </c:pt>
                <c:pt idx="13">
                  <c:v>0.59215989247310219</c:v>
                </c:pt>
                <c:pt idx="14">
                  <c:v>3.6226962365599746E-2</c:v>
                </c:pt>
                <c:pt idx="15">
                  <c:v>0.13191795698925191</c:v>
                </c:pt>
                <c:pt idx="16">
                  <c:v>-0.57140368279570097</c:v>
                </c:pt>
                <c:pt idx="17">
                  <c:v>0.95283543010755167</c:v>
                </c:pt>
                <c:pt idx="18">
                  <c:v>-0.58553002688169542</c:v>
                </c:pt>
                <c:pt idx="19">
                  <c:v>0.2413104301075002</c:v>
                </c:pt>
                <c:pt idx="20">
                  <c:v>0.17634080645160211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C7-4DC1-A12E-1623B0306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1546848"/>
        <c:axId val="901548480"/>
      </c:barChart>
      <c:catAx>
        <c:axId val="90154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8480"/>
        <c:crosses val="autoZero"/>
        <c:auto val="1"/>
        <c:lblAlgn val="ctr"/>
        <c:lblOffset val="100"/>
        <c:noMultiLvlLbl val="0"/>
      </c:catAx>
      <c:valAx>
        <c:axId val="9015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4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Cereals Anamoly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551744"/>
        <c:axId val="901555552"/>
      </c:barChart>
      <c:catAx>
        <c:axId val="90155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5552"/>
        <c:crosses val="autoZero"/>
        <c:auto val="1"/>
        <c:lblAlgn val="ctr"/>
        <c:lblOffset val="100"/>
        <c:noMultiLvlLbl val="0"/>
      </c:catAx>
      <c:valAx>
        <c:axId val="9015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55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4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5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9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7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5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1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3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05FB-78D9-48B9-83DB-AA7FC2FF8DBE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13E8-4B3C-4C6B-AE6A-51FC4F5F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8-9326/ab22db" TargetMode="External"/><Relationship Id="rId2" Type="http://schemas.openxmlformats.org/officeDocument/2006/relationships/hyperlink" Target="http://www.cazri.res.in/crop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612-020-0113-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Assessing Crop Yield Response to Compound </a:t>
            </a:r>
            <a:r>
              <a:rPr lang="en-US" dirty="0" err="1" smtClean="0"/>
              <a:t>Hydroclimatic</a:t>
            </a:r>
            <a:r>
              <a:rPr lang="en-US" dirty="0" smtClean="0"/>
              <a:t> extremes in Arid Region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Supervisor: Dr. Saran </a:t>
            </a:r>
            <a:r>
              <a:rPr lang="en-US" dirty="0" err="1" smtClean="0"/>
              <a:t>Aadhar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68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Cereals Production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years- 1990,1992,1994,1996,2001,2003.</a:t>
            </a:r>
          </a:p>
          <a:p>
            <a:r>
              <a:rPr lang="en-IN" dirty="0"/>
              <a:t>Precipitation decreases, Temperature increases and Total production decreases in the following years- 1987,1991,1998,2002,2004,2005.</a:t>
            </a:r>
          </a:p>
          <a:p>
            <a:r>
              <a:rPr lang="en-US" dirty="0"/>
              <a:t>Therefore, a strong correlation exists between the climatic conditions and the total production of cereals.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707685922"/>
              </p:ext>
            </p:extLst>
          </p:nvPr>
        </p:nvGraphicFramePr>
        <p:xfrm>
          <a:off x="5183188" y="0"/>
          <a:ext cx="4126230" cy="228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5801779"/>
              </p:ext>
            </p:extLst>
          </p:nvPr>
        </p:nvGraphicFramePr>
        <p:xfrm>
          <a:off x="5067074" y="1826032"/>
          <a:ext cx="4126230" cy="22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60079372"/>
              </p:ext>
            </p:extLst>
          </p:nvPr>
        </p:nvGraphicFramePr>
        <p:xfrm>
          <a:off x="4950960" y="3963194"/>
          <a:ext cx="4114663" cy="269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88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132"/>
            <a:ext cx="3932237" cy="1600200"/>
          </a:xfrm>
        </p:spPr>
        <p:txBody>
          <a:bodyPr/>
          <a:lstStyle/>
          <a:p>
            <a:r>
              <a:rPr lang="en-IN" dirty="0"/>
              <a:t>Pulses Production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years- 1990,1992,1994,1996,2001,2003.</a:t>
            </a:r>
          </a:p>
          <a:p>
            <a:r>
              <a:rPr lang="en-IN" dirty="0"/>
              <a:t>Precipitation decreases, Temperature increases and Total production decreases in the following years- 1987,1991,1998,2002,2004,2005.</a:t>
            </a:r>
          </a:p>
          <a:p>
            <a:r>
              <a:rPr lang="en-US" dirty="0"/>
              <a:t>Therefore, a strong correlation exists between the climatic conditions and the total production of pulses.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707685922"/>
              </p:ext>
            </p:extLst>
          </p:nvPr>
        </p:nvGraphicFramePr>
        <p:xfrm>
          <a:off x="5183188" y="0"/>
          <a:ext cx="4126230" cy="228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5801779"/>
              </p:ext>
            </p:extLst>
          </p:nvPr>
        </p:nvGraphicFramePr>
        <p:xfrm>
          <a:off x="5067074" y="1826032"/>
          <a:ext cx="4126230" cy="22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00409324"/>
              </p:ext>
            </p:extLst>
          </p:nvPr>
        </p:nvGraphicFramePr>
        <p:xfrm>
          <a:off x="4950960" y="3963194"/>
          <a:ext cx="3776345" cy="269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5798183"/>
              </p:ext>
            </p:extLst>
          </p:nvPr>
        </p:nvGraphicFramePr>
        <p:xfrm>
          <a:off x="4950960" y="3963194"/>
          <a:ext cx="3776345" cy="242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6380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133"/>
            <a:ext cx="3932237" cy="1600200"/>
          </a:xfrm>
        </p:spPr>
        <p:txBody>
          <a:bodyPr/>
          <a:lstStyle/>
          <a:p>
            <a:r>
              <a:rPr lang="en-IN" dirty="0"/>
              <a:t>Oil Seeds Production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years- 1990,1992,1994,1996,2001,2003.</a:t>
            </a:r>
          </a:p>
          <a:p>
            <a:r>
              <a:rPr lang="en-IN" dirty="0"/>
              <a:t>Precipitation decreases, Temperature increases and Total production decreases in the following years- 1987,1991,1998,2002,2004,2005.</a:t>
            </a:r>
          </a:p>
          <a:p>
            <a:r>
              <a:rPr lang="en-US" dirty="0"/>
              <a:t>Therefore, a strong correlation exists between the climatic conditions and the total production of Oilseeds.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707685922"/>
              </p:ext>
            </p:extLst>
          </p:nvPr>
        </p:nvGraphicFramePr>
        <p:xfrm>
          <a:off x="5183188" y="0"/>
          <a:ext cx="4126230" cy="228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5801779"/>
              </p:ext>
            </p:extLst>
          </p:nvPr>
        </p:nvGraphicFramePr>
        <p:xfrm>
          <a:off x="5067074" y="1826032"/>
          <a:ext cx="4126230" cy="22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00409324"/>
              </p:ext>
            </p:extLst>
          </p:nvPr>
        </p:nvGraphicFramePr>
        <p:xfrm>
          <a:off x="4950960" y="3963194"/>
          <a:ext cx="3776345" cy="269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04987791"/>
              </p:ext>
            </p:extLst>
          </p:nvPr>
        </p:nvGraphicFramePr>
        <p:xfrm>
          <a:off x="4977267" y="4107587"/>
          <a:ext cx="3808095" cy="203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476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Crops Production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years- 1990,1996,2001,2003.</a:t>
            </a:r>
          </a:p>
          <a:p>
            <a:r>
              <a:rPr lang="en-IN" dirty="0"/>
              <a:t>Precipitation decreases, Temperature increases and Total production decreases in the following years- 1987,1991,1998,2002,2004,2005.</a:t>
            </a:r>
          </a:p>
          <a:p>
            <a:r>
              <a:rPr lang="en-US" dirty="0"/>
              <a:t>Therefore, a comparatively less correlation exists between the climatic conditions and the total production of the other crops.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707685922"/>
              </p:ext>
            </p:extLst>
          </p:nvPr>
        </p:nvGraphicFramePr>
        <p:xfrm>
          <a:off x="5183188" y="0"/>
          <a:ext cx="4126230" cy="228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75801779"/>
              </p:ext>
            </p:extLst>
          </p:nvPr>
        </p:nvGraphicFramePr>
        <p:xfrm>
          <a:off x="5067074" y="1826032"/>
          <a:ext cx="4126230" cy="22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00409324"/>
              </p:ext>
            </p:extLst>
          </p:nvPr>
        </p:nvGraphicFramePr>
        <p:xfrm>
          <a:off x="4950960" y="3963194"/>
          <a:ext cx="3776345" cy="269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51787544"/>
              </p:ext>
            </p:extLst>
          </p:nvPr>
        </p:nvGraphicFramePr>
        <p:xfrm>
          <a:off x="4772025" y="3963194"/>
          <a:ext cx="4421279" cy="2655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884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776AB-8FD3-85F7-1C2B-E1625EFD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62" y="1438383"/>
            <a:ext cx="10623478" cy="244524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           Analysis of Rabi Crops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1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DDBA5-A038-C449-F244-7DE26844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Production Variation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F9062B-17D7-4988-A435-5C79C083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is evident that in certain years such as , 1991,1997 and 1998 and  a clear pattern emerges where an increase in precipitation and a decrease in temperature results in a higher total production.</a:t>
            </a:r>
          </a:p>
          <a:p>
            <a:r>
              <a:rPr lang="en-US" dirty="0"/>
              <a:t>Conversely, in years such as 1987, 1993, 1999 and 2002, a decrease in precipitation and an increase in temperature lead to a lower total production.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="" xmlns:a16="http://schemas.microsoft.com/office/drawing/2014/main" id="{FBA7DDEB-B85F-80D7-3292-6F37797A540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194496562"/>
              </p:ext>
            </p:extLst>
          </p:nvPr>
        </p:nvGraphicFramePr>
        <p:xfrm>
          <a:off x="5038637" y="-61645"/>
          <a:ext cx="7053262" cy="658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A4845AC2-B7C3-C323-E498-EB32FCC46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122466"/>
              </p:ext>
            </p:extLst>
          </p:nvPr>
        </p:nvGraphicFramePr>
        <p:xfrm>
          <a:off x="5322013" y="2763748"/>
          <a:ext cx="5866544" cy="199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829E0201-DEDE-D9E8-D9B2-6B4EC457A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927837"/>
              </p:ext>
            </p:extLst>
          </p:nvPr>
        </p:nvGraphicFramePr>
        <p:xfrm>
          <a:off x="5038637" y="4591763"/>
          <a:ext cx="5866545" cy="215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35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41A4B4-534C-F428-1B33-434B3105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3133"/>
            <a:ext cx="3932237" cy="1600200"/>
          </a:xfrm>
        </p:spPr>
        <p:txBody>
          <a:bodyPr/>
          <a:lstStyle/>
          <a:p>
            <a:r>
              <a:rPr lang="en-IN" dirty="0"/>
              <a:t>Cereals Production Variation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919E8B-CB69-3131-28B9-2B40EAEB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We cannot observe a very strong pattern between the climatic changes and the cereals production. </a:t>
            </a:r>
            <a:endParaRPr lang="en-IN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="" xmlns:a16="http://schemas.microsoft.com/office/drawing/2014/main" id="{FBA7DDEB-B85F-80D7-3292-6F37797A540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84840840"/>
              </p:ext>
            </p:extLst>
          </p:nvPr>
        </p:nvGraphicFramePr>
        <p:xfrm>
          <a:off x="4951413" y="165100"/>
          <a:ext cx="7240587" cy="669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A4845AC2-B7C3-C323-E498-EB32FCC46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097606"/>
              </p:ext>
            </p:extLst>
          </p:nvPr>
        </p:nvGraphicFramePr>
        <p:xfrm>
          <a:off x="4951413" y="2511846"/>
          <a:ext cx="6373928" cy="189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E081DBC1-ACDB-F067-5E7A-AC9B906A6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397191"/>
              </p:ext>
            </p:extLst>
          </p:nvPr>
        </p:nvGraphicFramePr>
        <p:xfrm>
          <a:off x="5288096" y="4417764"/>
          <a:ext cx="6643171" cy="2275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9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ED7E5-C082-0DBA-BE99-ECAD8CD1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Pulses Production Variation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36D7EF7-F53C-A766-F07E-E01D05CA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years- 1989,1997.</a:t>
            </a:r>
          </a:p>
          <a:p>
            <a:r>
              <a:rPr lang="en-IN" dirty="0"/>
              <a:t>Precipitation decreases, Temperature increases and Total production decreases in the following years- 1987,1991,1996,1999,2000,2002,2003.</a:t>
            </a:r>
          </a:p>
          <a:p>
            <a:r>
              <a:rPr lang="en-US" dirty="0"/>
              <a:t>Therefore, a strong correlation exists between the climatic conditions and the total production of pulses.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="" xmlns:a16="http://schemas.microsoft.com/office/drawing/2014/main" id="{FBA7DDEB-B85F-80D7-3292-6F37797A540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135040287"/>
              </p:ext>
            </p:extLst>
          </p:nvPr>
        </p:nvGraphicFramePr>
        <p:xfrm>
          <a:off x="4787900" y="1588"/>
          <a:ext cx="7404100" cy="685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F6094853-161C-B369-17F7-F95035B6A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892120"/>
              </p:ext>
            </p:extLst>
          </p:nvPr>
        </p:nvGraphicFramePr>
        <p:xfrm>
          <a:off x="4951413" y="2511846"/>
          <a:ext cx="6373928" cy="189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63095C9B-BA24-90F4-83D2-B75C3B335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14214"/>
              </p:ext>
            </p:extLst>
          </p:nvPr>
        </p:nvGraphicFramePr>
        <p:xfrm>
          <a:off x="5453349" y="4406747"/>
          <a:ext cx="5794873" cy="244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615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EB0FF-57F0-1D20-8099-E6F92AA8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Oil Seeds Production Variation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43E148-C39E-DB2C-2DB3-7ECAEBEA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years- 1993,1997,1998.</a:t>
            </a:r>
          </a:p>
          <a:p>
            <a:r>
              <a:rPr lang="en-IN" dirty="0"/>
              <a:t>Precipitation decreases, Temperature increases and Total production decreases in the following years- 1987,1999,2000,2002.</a:t>
            </a:r>
          </a:p>
          <a:p>
            <a:r>
              <a:rPr lang="en-US" dirty="0"/>
              <a:t>Therefore, a strong correlation exists between the climatic conditions and the total production of Oilseeds.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="" xmlns:a16="http://schemas.microsoft.com/office/drawing/2014/main" id="{FBA7DDEB-B85F-80D7-3292-6F37797A540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225466421"/>
              </p:ext>
            </p:extLst>
          </p:nvPr>
        </p:nvGraphicFramePr>
        <p:xfrm>
          <a:off x="4905375" y="1588"/>
          <a:ext cx="7286625" cy="685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A4845AC2-B7C3-C323-E498-EB32FCC46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166721"/>
              </p:ext>
            </p:extLst>
          </p:nvPr>
        </p:nvGraphicFramePr>
        <p:xfrm>
          <a:off x="5155895" y="2500829"/>
          <a:ext cx="5200456" cy="233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44ECC53-1BED-0BE9-9767-456D08460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646948"/>
              </p:ext>
            </p:extLst>
          </p:nvPr>
        </p:nvGraphicFramePr>
        <p:xfrm>
          <a:off x="5475383" y="4946573"/>
          <a:ext cx="4792337" cy="17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044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2B1E4-FBD4-4AC2-A235-D8B1F823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Crops Production Variation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1650CD-76F0-918F-9F22-4CE36B924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Precipitation increases, Temperature decreases and Total production increases in the following years- 1989,1991,1997.</a:t>
            </a:r>
          </a:p>
          <a:p>
            <a:r>
              <a:rPr lang="en-IN" dirty="0"/>
              <a:t>Precipitation decreases, Temperature increases and Total production decreases in the following years- 1987,1999,2002.</a:t>
            </a:r>
          </a:p>
          <a:p>
            <a:r>
              <a:rPr lang="en-US" dirty="0"/>
              <a:t>Therefore, a comparatively less correlation exists between the climatic conditions and the total production of the other crops.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FBA7DDEB-B85F-80D7-3292-6F37797A5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84711"/>
              </p:ext>
            </p:extLst>
          </p:nvPr>
        </p:nvGraphicFramePr>
        <p:xfrm>
          <a:off x="5406250" y="457200"/>
          <a:ext cx="4867908" cy="231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Picture Placeholder 5">
            <a:extLst>
              <a:ext uri="{FF2B5EF4-FFF2-40B4-BE49-F238E27FC236}">
                <a16:creationId xmlns="" xmlns:a16="http://schemas.microsoft.com/office/drawing/2014/main" id="{A4845AC2-B7C3-C323-E498-EB32FCC4616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290406174"/>
              </p:ext>
            </p:extLst>
          </p:nvPr>
        </p:nvGraphicFramePr>
        <p:xfrm>
          <a:off x="5406250" y="2919470"/>
          <a:ext cx="4971639" cy="183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EF472159-7471-CC83-EBEE-6AB782664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09595"/>
              </p:ext>
            </p:extLst>
          </p:nvPr>
        </p:nvGraphicFramePr>
        <p:xfrm>
          <a:off x="5406251" y="4904736"/>
          <a:ext cx="4971638" cy="1859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43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sensitivity of crop yields to variations in climate has significant implications for food supply and rural livelihoods as it plays a crucial role in determining the variability of crop production from one year to another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Some factors affecting the crop production are temperature, precipitation, wind, CO2 concentration, etc. The major factors being temperature and rainfall.</a:t>
            </a:r>
          </a:p>
        </p:txBody>
      </p:sp>
    </p:spTree>
    <p:extLst>
      <p:ext uri="{BB962C8B-B14F-4D97-AF65-F5344CB8AC3E}">
        <p14:creationId xmlns:p14="http://schemas.microsoft.com/office/powerpoint/2010/main" val="129091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clearly observe a very strong correlation between the </a:t>
            </a:r>
            <a:r>
              <a:rPr lang="en-IN" dirty="0" err="1" smtClean="0"/>
              <a:t>kharif</a:t>
            </a:r>
            <a:r>
              <a:rPr lang="en-IN" dirty="0" smtClean="0"/>
              <a:t> crop production and the temperature and precipitation changes but this is not the case with </a:t>
            </a:r>
            <a:r>
              <a:rPr lang="en-IN" dirty="0" err="1" smtClean="0"/>
              <a:t>rabi</a:t>
            </a:r>
            <a:r>
              <a:rPr lang="en-IN" dirty="0" smtClean="0"/>
              <a:t> crops where the correlation is comparatively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98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www.cazri.res.in/crop1.php</a:t>
            </a:r>
            <a:r>
              <a:rPr lang="en-IN" dirty="0"/>
              <a:t/>
            </a:r>
            <a:br>
              <a:rPr lang="en-IN" dirty="0"/>
            </a:b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https://iopscience.iop.org/article/10.1088/1748-9326/ab22db</a:t>
            </a:r>
            <a:r>
              <a:rPr lang="en-US" altLang="en-US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https://www.nature.com/articles/s41612-020-0113-5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8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aim is to observe and analyse the correlation between the total production of different types of crop with temperature and precipitation changes.</a:t>
            </a:r>
          </a:p>
          <a:p>
            <a:r>
              <a:rPr lang="en-IN" dirty="0" smtClean="0"/>
              <a:t>We categorized the crops in 4 categories- cereals, pulses, oilseeds and other’s and analysed their sensitivity to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2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Study Area and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 the crop production in the Jodhpur district for the analysis.</a:t>
            </a:r>
          </a:p>
          <a:p>
            <a:r>
              <a:rPr lang="en-IN" dirty="0" smtClean="0"/>
              <a:t>We used the data </a:t>
            </a:r>
            <a:r>
              <a:rPr lang="en-IN" dirty="0"/>
              <a:t>from ICAR - Central Arid Zone Research Institute.</a:t>
            </a:r>
            <a:br>
              <a:rPr lang="en-IN" dirty="0"/>
            </a:br>
            <a:r>
              <a:rPr lang="en-IN" dirty="0"/>
              <a:t>http://www.cazri.res.in/crop1.php</a:t>
            </a:r>
          </a:p>
        </p:txBody>
      </p:sp>
    </p:spTree>
    <p:extLst>
      <p:ext uri="{BB962C8B-B14F-4D97-AF65-F5344CB8AC3E}">
        <p14:creationId xmlns:p14="http://schemas.microsoft.com/office/powerpoint/2010/main" val="325169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Firstly we </a:t>
            </a:r>
            <a:r>
              <a:rPr lang="en-IN" dirty="0"/>
              <a:t>s</a:t>
            </a:r>
            <a:r>
              <a:rPr lang="en-IN" dirty="0" smtClean="0"/>
              <a:t>egregated 19 crops(the subject of analysis) into 4 categories(cereals, pulses, oil seeds and other’s) and calculated their yearly production.</a:t>
            </a:r>
          </a:p>
          <a:p>
            <a:r>
              <a:rPr lang="en-US" dirty="0"/>
              <a:t>After obtaining temperature and precipitation data for Jodhpur, we extracted information for the years 1985 to 2005</a:t>
            </a:r>
            <a:r>
              <a:rPr lang="en-US" dirty="0" smtClean="0"/>
              <a:t>.</a:t>
            </a:r>
          </a:p>
          <a:p>
            <a:r>
              <a:rPr lang="en-US" dirty="0"/>
              <a:t>The data for </a:t>
            </a:r>
            <a:r>
              <a:rPr lang="en-US" dirty="0" err="1"/>
              <a:t>rabi</a:t>
            </a:r>
            <a:r>
              <a:rPr lang="en-US" dirty="0"/>
              <a:t> crops was collected between October and March, while for </a:t>
            </a:r>
            <a:r>
              <a:rPr lang="en-US" dirty="0" err="1"/>
              <a:t>kharif</a:t>
            </a:r>
            <a:r>
              <a:rPr lang="en-US" dirty="0"/>
              <a:t> crops, it was collected from June to October.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3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Further we took production, temperature and precipitation anomaly for each year.</a:t>
            </a:r>
            <a:br>
              <a:rPr lang="en-IN" dirty="0" smtClean="0"/>
            </a:br>
            <a:r>
              <a:rPr lang="en-IN" dirty="0" smtClean="0"/>
              <a:t>Production Anomaly= (Production)</a:t>
            </a:r>
            <a:r>
              <a:rPr lang="en-IN" sz="2400" dirty="0" err="1" smtClean="0"/>
              <a:t>i</a:t>
            </a:r>
            <a:r>
              <a:rPr lang="en-IN" dirty="0" smtClean="0"/>
              <a:t>- </a:t>
            </a:r>
            <a:r>
              <a:rPr lang="en-IN" dirty="0"/>
              <a:t>(</a:t>
            </a:r>
            <a:r>
              <a:rPr lang="en-IN" dirty="0" smtClean="0"/>
              <a:t>Production)</a:t>
            </a:r>
            <a:r>
              <a:rPr lang="en-IN" sz="2400" dirty="0" smtClean="0"/>
              <a:t>i-1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Temperature Anomaly=(</a:t>
            </a:r>
            <a:r>
              <a:rPr lang="en-IN" dirty="0" err="1" smtClean="0"/>
              <a:t>T</a:t>
            </a:r>
            <a:r>
              <a:rPr lang="en-IN" sz="2400" dirty="0" err="1" smtClean="0"/>
              <a:t>i</a:t>
            </a:r>
            <a:r>
              <a:rPr lang="en-IN" dirty="0" err="1" smtClean="0"/>
              <a:t>-T</a:t>
            </a:r>
            <a:r>
              <a:rPr lang="en-IN" sz="2400" dirty="0" err="1" smtClean="0"/>
              <a:t>avg</a:t>
            </a:r>
            <a:r>
              <a:rPr lang="en-IN" dirty="0" smtClean="0"/>
              <a:t>)/</a:t>
            </a:r>
            <a:r>
              <a:rPr lang="en-IN" dirty="0" err="1" smtClean="0"/>
              <a:t>T</a:t>
            </a:r>
            <a:r>
              <a:rPr lang="en-IN" sz="2400" dirty="0" err="1" smtClean="0"/>
              <a:t>avg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Precipitation Anomaly=(P</a:t>
            </a:r>
            <a:r>
              <a:rPr lang="en-IN" sz="2400" dirty="0" smtClean="0"/>
              <a:t>i</a:t>
            </a:r>
            <a:r>
              <a:rPr lang="en-IN" dirty="0" smtClean="0"/>
              <a:t>-</a:t>
            </a:r>
            <a:r>
              <a:rPr lang="en-IN" dirty="0" err="1" smtClean="0"/>
              <a:t>P</a:t>
            </a:r>
            <a:r>
              <a:rPr lang="en-IN" sz="2400" dirty="0" err="1" smtClean="0"/>
              <a:t>avg</a:t>
            </a:r>
            <a:r>
              <a:rPr lang="en-IN" dirty="0" smtClean="0"/>
              <a:t>)/</a:t>
            </a:r>
            <a:r>
              <a:rPr lang="en-IN" dirty="0" err="1" smtClean="0"/>
              <a:t>P</a:t>
            </a:r>
            <a:r>
              <a:rPr lang="en-IN" sz="2400" dirty="0" err="1" smtClean="0"/>
              <a:t>avg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where (Production)</a:t>
            </a:r>
            <a:r>
              <a:rPr lang="en-IN" sz="2400" dirty="0" err="1" smtClean="0"/>
              <a:t>i</a:t>
            </a:r>
            <a:r>
              <a:rPr lang="en-IN" dirty="0" smtClean="0"/>
              <a:t> is the production for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 err="1" smtClean="0"/>
              <a:t>th</a:t>
            </a:r>
            <a:r>
              <a:rPr lang="en-IN" dirty="0" smtClean="0"/>
              <a:t> year</a:t>
            </a:r>
            <a:br>
              <a:rPr lang="en-IN" dirty="0" smtClean="0"/>
            </a:br>
            <a:r>
              <a:rPr lang="en-IN" dirty="0" err="1" smtClean="0"/>
              <a:t>Ti</a:t>
            </a:r>
            <a:r>
              <a:rPr lang="en-IN" dirty="0" smtClean="0"/>
              <a:t> is the average temperature for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 err="1" smtClean="0"/>
              <a:t>th</a:t>
            </a:r>
            <a:r>
              <a:rPr lang="en-IN" dirty="0" smtClean="0"/>
              <a:t> year(for the considered months)</a:t>
            </a:r>
            <a:br>
              <a:rPr lang="en-IN" dirty="0" smtClean="0"/>
            </a:br>
            <a:r>
              <a:rPr lang="en-IN" dirty="0" smtClean="0"/>
              <a:t>Pi is the total precipitation for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 err="1" smtClean="0"/>
              <a:t>th</a:t>
            </a:r>
            <a:r>
              <a:rPr lang="en-IN" dirty="0"/>
              <a:t> </a:t>
            </a:r>
            <a:r>
              <a:rPr lang="en-IN" dirty="0" smtClean="0"/>
              <a:t>year(for </a:t>
            </a:r>
            <a:r>
              <a:rPr lang="en-IN" dirty="0"/>
              <a:t>the considered months</a:t>
            </a:r>
            <a:r>
              <a:rPr lang="en-IN" dirty="0" smtClean="0"/>
              <a:t>)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13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plot the graphs showing the anomaly of temperature, precipitation and production for 1985 to 2005.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3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047276-6654-E148-F5B9-D03342B7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85" y="277402"/>
            <a:ext cx="11106364" cy="525009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Kharif crops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C5DBDC-8EEE-C75A-D26B-392A2981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501" y="5626047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02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67" y="457200"/>
            <a:ext cx="3932237" cy="1600200"/>
          </a:xfrm>
        </p:spPr>
        <p:txBody>
          <a:bodyPr/>
          <a:lstStyle/>
          <a:p>
            <a:r>
              <a:rPr lang="en-IN" dirty="0"/>
              <a:t>Total Production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is evident that in certain years such as 1990, 1992, 1994, 1996, 2001, and 2003, a clear pattern emerges where an increase in precipitation and a decrease in temperature results in a higher total production.</a:t>
            </a:r>
          </a:p>
          <a:p>
            <a:r>
              <a:rPr lang="en-US" dirty="0"/>
              <a:t>Conversely, in years such as 1987, 1991, 1998, 2002, 2004, and 2005, a decrease in precipitation and an increase in temperature lead to a lower total production.</a:t>
            </a:r>
            <a:endParaRPr lang="en-IN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99782084"/>
              </p:ext>
            </p:extLst>
          </p:nvPr>
        </p:nvGraphicFramePr>
        <p:xfrm>
          <a:off x="5174524" y="209595"/>
          <a:ext cx="4117566" cy="2095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50958942"/>
              </p:ext>
            </p:extLst>
          </p:nvPr>
        </p:nvGraphicFramePr>
        <p:xfrm>
          <a:off x="5165860" y="2305004"/>
          <a:ext cx="4126230" cy="22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26721818"/>
              </p:ext>
            </p:extLst>
          </p:nvPr>
        </p:nvGraphicFramePr>
        <p:xfrm>
          <a:off x="4961346" y="4586559"/>
          <a:ext cx="4150360" cy="224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404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901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Assessing Crop Yield Response to Compound Hydroclimatic extremes in Arid Region</vt:lpstr>
      <vt:lpstr>Introduction</vt:lpstr>
      <vt:lpstr>Objective</vt:lpstr>
      <vt:lpstr>Study Area and Dataset</vt:lpstr>
      <vt:lpstr>Methodology</vt:lpstr>
      <vt:lpstr>PowerPoint Presentation</vt:lpstr>
      <vt:lpstr>Results and Discussion</vt:lpstr>
      <vt:lpstr>Analysis of Kharif crops   </vt:lpstr>
      <vt:lpstr>Total Production Variation</vt:lpstr>
      <vt:lpstr>Cereals Production Variation</vt:lpstr>
      <vt:lpstr>Pulses Production Variation</vt:lpstr>
      <vt:lpstr>Oil Seeds Production Variation</vt:lpstr>
      <vt:lpstr>Other Crops Production Variation</vt:lpstr>
      <vt:lpstr>           Analysis of Rabi Crops</vt:lpstr>
      <vt:lpstr>Total Production Variation</vt:lpstr>
      <vt:lpstr>Cereals Production Variation</vt:lpstr>
      <vt:lpstr>Pulses Production Variation</vt:lpstr>
      <vt:lpstr>Oil Seeds Production Variation</vt:lpstr>
      <vt:lpstr>Other Crops Production Variation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Hydroclimatic extremes and their effect on crop yield in arid region</dc:title>
  <dc:creator>Microsoft account</dc:creator>
  <cp:lastModifiedBy>Microsoft account</cp:lastModifiedBy>
  <cp:revision>29</cp:revision>
  <dcterms:created xsi:type="dcterms:W3CDTF">2023-04-14T05:47:58Z</dcterms:created>
  <dcterms:modified xsi:type="dcterms:W3CDTF">2023-10-22T10:05:06Z</dcterms:modified>
</cp:coreProperties>
</file>