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59" r:id="rId6"/>
    <p:sldId id="267" r:id="rId7"/>
    <p:sldId id="281" r:id="rId8"/>
    <p:sldId id="282" r:id="rId9"/>
    <p:sldId id="263" r:id="rId10"/>
    <p:sldId id="271" r:id="rId11"/>
    <p:sldId id="272" r:id="rId12"/>
    <p:sldId id="262" r:id="rId13"/>
    <p:sldId id="276" r:id="rId14"/>
    <p:sldId id="277" r:id="rId15"/>
    <p:sldId id="275" r:id="rId16"/>
    <p:sldId id="280" r:id="rId17"/>
    <p:sldId id="283" r:id="rId18"/>
    <p:sldId id="285" r:id="rId19"/>
    <p:sldId id="286" r:id="rId20"/>
    <p:sldId id="279" r:id="rId21"/>
    <p:sldId id="270" r:id="rId22"/>
    <p:sldId id="278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6A4"/>
    <a:srgbClr val="6558B0"/>
    <a:srgbClr val="334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86372" autoAdjust="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7829-F85E-4514-A463-2EF28A4B3E07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36428-7B17-4DDB-901D-A11720F6B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tmarketshare.com/search-engine-market-share.asp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2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also suggests the related entities that we might be looking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also gives the factual answers to specific search query.</a:t>
            </a:r>
          </a:p>
          <a:p>
            <a:r>
              <a:rPr lang="en-US" dirty="0" smtClean="0"/>
              <a:t>For this it uses the summery of that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question</a:t>
            </a:r>
            <a:r>
              <a:rPr lang="en-US" baseline="0" dirty="0" smtClean="0"/>
              <a:t> is how do they achieve this.</a:t>
            </a:r>
          </a:p>
          <a:p>
            <a:r>
              <a:rPr lang="en-US" baseline="0" dirty="0" smtClean="0"/>
              <a:t>RDF makes it possible.</a:t>
            </a:r>
          </a:p>
          <a:p>
            <a:r>
              <a:rPr lang="en-US" baseline="0" dirty="0" smtClean="0"/>
              <a:t>RDF is collection of defined statements.</a:t>
            </a:r>
          </a:p>
          <a:p>
            <a:r>
              <a:rPr lang="en-US" baseline="0" dirty="0" smtClean="0"/>
              <a:t>An RDF statement consists of subject, predicate and object.</a:t>
            </a:r>
          </a:p>
          <a:p>
            <a:r>
              <a:rPr lang="en-US" baseline="0" dirty="0" smtClean="0"/>
              <a:t>It may have literals too, which are predefined data values with data type.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Framework allows</a:t>
            </a:r>
            <a:r>
              <a:rPr lang="en-US" baseline="0" dirty="0" smtClean="0"/>
              <a:t> us to talk about everything and to express the statements.</a:t>
            </a:r>
          </a:p>
          <a:p>
            <a:r>
              <a:rPr lang="en-US" baseline="0" dirty="0" smtClean="0"/>
              <a:t>For this uniform resource identifier can be used to identify the entities.</a:t>
            </a:r>
          </a:p>
          <a:p>
            <a:r>
              <a:rPr lang="en-US" baseline="0" dirty="0" smtClean="0"/>
              <a:t>For example of this URI  we can create an entity which says that the topic Leonardo_da_vinci is from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entury Gothic" panose="020B0502020202020204" pitchFamily="34" charset="0"/>
              </a:rPr>
              <a:t>This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framework uses RDF Schema which does mainly two tasks.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First is definition of properties.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	in rdf schema there are predefined data values with data type and properties.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Second is inference 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	it makes easy to specify what should be inferred from RDF statements using these classes and properties 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7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Colon</a:t>
            </a:r>
          </a:p>
          <a:p>
            <a:r>
              <a:rPr lang="en-US" dirty="0" smtClean="0"/>
              <a:t>These are the</a:t>
            </a:r>
            <a:r>
              <a:rPr lang="en-US" baseline="0" dirty="0" smtClean="0"/>
              <a:t> examples how an rdf schema can be defined.</a:t>
            </a:r>
          </a:p>
          <a:p>
            <a:r>
              <a:rPr lang="en-US" baseline="0" dirty="0" err="1" smtClean="0"/>
              <a:t>Rdfs</a:t>
            </a:r>
            <a:r>
              <a:rPr lang="en-US" baseline="0" dirty="0" smtClean="0"/>
              <a:t> domain which states that the resource that has given property is an instance of one or more classes.</a:t>
            </a:r>
          </a:p>
          <a:p>
            <a:r>
              <a:rPr lang="en-US" baseline="0" dirty="0" err="1" smtClean="0"/>
              <a:t>Rdfs</a:t>
            </a:r>
            <a:r>
              <a:rPr lang="en-US" baseline="0" dirty="0" smtClean="0"/>
              <a:t> range which states that the values of a property are instances of one or more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9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entury Gothic" panose="020B0502020202020204" pitchFamily="34" charset="0"/>
              </a:rPr>
              <a:t>As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example,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Using this schema and existing facts we can infer that </a:t>
            </a:r>
            <a:r>
              <a:rPr lang="en-US" sz="1200" baseline="0" dirty="0" err="1" smtClean="0">
                <a:latin typeface="Century Gothic" panose="020B0502020202020204" pitchFamily="34" charset="0"/>
              </a:rPr>
              <a:t>alice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too is of type person </a:t>
            </a:r>
            <a:endParaRPr lang="en-US" sz="12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2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entury Gothic" panose="020B0502020202020204" pitchFamily="34" charset="0"/>
              </a:rPr>
              <a:t>There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are many use cases of knowledge graph in real world.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The first one is movie recommendation.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Here is the example of knowledge graph of movie ratings by users.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Based on this we can recommend best movie for a user.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This approach assumes that people like the same movies as people with similar taste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Any user who likes titanic might also like </a:t>
            </a:r>
            <a:r>
              <a:rPr lang="en-US" sz="1200" baseline="0" dirty="0" err="1" smtClean="0">
                <a:latin typeface="Century Gothic" panose="020B0502020202020204" pitchFamily="34" charset="0"/>
              </a:rPr>
              <a:t>avtar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as both movies are directed by same director.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8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entury Gothic" panose="020B0502020202020204" pitchFamily="34" charset="0"/>
              </a:rPr>
              <a:t>Second is consumer buying behavior analysis.</a:t>
            </a:r>
          </a:p>
          <a:p>
            <a:r>
              <a:rPr lang="en-US" sz="1200" dirty="0" smtClean="0">
                <a:latin typeface="Century Gothic" panose="020B0502020202020204" pitchFamily="34" charset="0"/>
              </a:rPr>
              <a:t>For this example, there are more transactions for product drumsticks in old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</a:t>
            </a:r>
            <a:r>
              <a:rPr lang="en-US" sz="1200" baseline="0" dirty="0" err="1" smtClean="0">
                <a:latin typeface="Century Gothic" panose="020B0502020202020204" pitchFamily="34" charset="0"/>
              </a:rPr>
              <a:t>mcdonalds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Amsterdam for a specified period</a:t>
            </a:r>
          </a:p>
          <a:p>
            <a:r>
              <a:rPr lang="en-US" sz="1200" baseline="0" dirty="0" smtClean="0">
                <a:latin typeface="Century Gothic" panose="020B0502020202020204" pitchFamily="34" charset="0"/>
              </a:rPr>
              <a:t>It can be predicted that people of that region are more likely to buy the products which has chicken as ingredient.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6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Century Gothic" panose="020B0502020202020204" pitchFamily="34" charset="0"/>
              </a:rPr>
              <a:t>Apart from this there are some research problems that can be implemented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Century Gothic" panose="020B0502020202020204" pitchFamily="34" charset="0"/>
              </a:rPr>
              <a:t>Growth: we can never say that this knowledge graph is complete there</a:t>
            </a:r>
            <a:r>
              <a:rPr lang="en-US" sz="1200" baseline="0" dirty="0" smtClean="0">
                <a:latin typeface="Century Gothic" panose="020B0502020202020204" pitchFamily="34" charset="0"/>
              </a:rPr>
              <a:t> might be some missing entities.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baseline="0" dirty="0" smtClean="0">
                <a:latin typeface="Century Gothic" panose="020B0502020202020204" pitchFamily="34" charset="0"/>
              </a:rPr>
              <a:t>Validation: kg are not always correct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baseline="0" dirty="0" smtClean="0">
                <a:latin typeface="Century Gothic" panose="020B0502020202020204" pitchFamily="34" charset="0"/>
              </a:rPr>
              <a:t>Interface : there is no specific method to implement the best knowledge graph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baseline="0" dirty="0" smtClean="0">
                <a:latin typeface="Century Gothic" panose="020B0502020202020204" pitchFamily="34" charset="0"/>
              </a:rPr>
              <a:t>Intelligence : it will be the best part of data science if AI can be emerged from knowledge graph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as we have seen</a:t>
            </a:r>
          </a:p>
          <a:p>
            <a:endParaRPr lang="en-US" dirty="0" smtClean="0"/>
          </a:p>
          <a:p>
            <a:r>
              <a:rPr lang="en-US" dirty="0" smtClean="0"/>
              <a:t>It presents a natural way</a:t>
            </a:r>
            <a:r>
              <a:rPr lang="en-US" baseline="0" dirty="0" smtClean="0"/>
              <a:t> to accessing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3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many search engines that use the knowledge graph to display efficient and relevant query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know google, is the most popular search engine.</a:t>
            </a:r>
          </a:p>
          <a:p>
            <a:r>
              <a:rPr lang="en-US" dirty="0" smtClean="0"/>
              <a:t>In 2012 google introduced knowledge graph to their search.</a:t>
            </a:r>
          </a:p>
          <a:p>
            <a:r>
              <a:rPr lang="en-US" dirty="0" smtClean="0"/>
              <a:t>Knowledge graph makes the search easier for user.</a:t>
            </a:r>
          </a:p>
          <a:p>
            <a:r>
              <a:rPr lang="en-US" dirty="0" smtClean="0"/>
              <a:t>It also enables the search</a:t>
            </a:r>
            <a:r>
              <a:rPr lang="en-US" baseline="0" dirty="0" smtClean="0"/>
              <a:t> engines to understand the world similarly to how humans understand it.</a:t>
            </a:r>
          </a:p>
          <a:p>
            <a:r>
              <a:rPr lang="en-US" baseline="0" dirty="0" smtClean="0"/>
              <a:t>It facilitates the user by providing broader and deeper details of search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second most popular search engine according to the latest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netmarketshare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 (January 2018)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2012,Microsoft introduced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satori to their search engine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of Graph engine 1.0 which was released in 2010.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 mainly focuses on architecture to be more intelligent to improve the search results.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automatically provides the most relevant information and key facts about the 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2013,Facebook introduced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“Entity Graph” in which entity-person, restaurant, institution is treated as a node in a graph.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relations in this entity graph are modeled by their relationships in real-life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introduced its own knowledge graph in 2016 which is a large knowledge base consists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members,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jobs, titles, companies, skills, etc.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create a good knowledge of economic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the knowledge graph of google related to</a:t>
            </a:r>
            <a:r>
              <a:rPr lang="en-US" baseline="0" dirty="0" smtClean="0"/>
              <a:t> Mona </a:t>
            </a:r>
            <a:r>
              <a:rPr lang="en-US" baseline="0" dirty="0" err="1" smtClean="0"/>
              <a:t>lisa</a:t>
            </a:r>
            <a:r>
              <a:rPr lang="en-US" baseline="0" dirty="0" smtClean="0"/>
              <a:t> and Leonardo da </a:t>
            </a:r>
            <a:r>
              <a:rPr lang="en-US" baseline="0" dirty="0" err="1" smtClean="0"/>
              <a:t>vinci</a:t>
            </a:r>
            <a:r>
              <a:rPr lang="en-US" baseline="0" dirty="0" smtClean="0"/>
              <a:t> </a:t>
            </a:r>
            <a:r>
              <a:rPr lang="en-US" dirty="0" smtClean="0"/>
              <a:t>looks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6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Google’s knowledge graph is</a:t>
            </a:r>
            <a:r>
              <a:rPr lang="en-US" baseline="0" dirty="0" smtClean="0"/>
              <a:t> used mainly in three things.</a:t>
            </a:r>
          </a:p>
          <a:p>
            <a:r>
              <a:rPr lang="en-US" baseline="0" dirty="0" smtClean="0"/>
              <a:t>The first one is that it </a:t>
            </a:r>
            <a:r>
              <a:rPr lang="en-US" dirty="0" smtClean="0"/>
              <a:t>provides the facility to</a:t>
            </a:r>
            <a:r>
              <a:rPr lang="en-US" baseline="0" dirty="0" smtClean="0"/>
              <a:t> search an entity and we can get the summarizations of the entity.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36428-7B17-4DDB-901D-A11720F6B1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25-Oct-18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019827"/>
            <a:ext cx="8361229" cy="2098226"/>
          </a:xfrm>
        </p:spPr>
        <p:txBody>
          <a:bodyPr/>
          <a:lstStyle/>
          <a:p>
            <a:r>
              <a:rPr lang="en-US" sz="4400" dirty="0" smtClean="0">
                <a:latin typeface="Century Gothic" panose="020B0502020202020204" pitchFamily="34" charset="0"/>
              </a:rPr>
              <a:t>KNOWLEDGE GRAPH</a:t>
            </a: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3408645"/>
            <a:ext cx="7020686" cy="150791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By: </a:t>
            </a:r>
          </a:p>
          <a:p>
            <a:r>
              <a:rPr lang="en-US" sz="1600" dirty="0" err="1" smtClean="0">
                <a:latin typeface="Century Gothic" panose="020B0502020202020204" pitchFamily="34" charset="0"/>
              </a:rPr>
              <a:t>Ruchit</a:t>
            </a:r>
            <a:r>
              <a:rPr lang="en-US" sz="1600" dirty="0" smtClean="0">
                <a:latin typeface="Century Gothic" panose="020B0502020202020204" pitchFamily="34" charset="0"/>
              </a:rPr>
              <a:t> Patel</a:t>
            </a:r>
          </a:p>
          <a:p>
            <a:r>
              <a:rPr lang="en-US" sz="1600" dirty="0" smtClean="0">
                <a:latin typeface="Century Gothic" panose="020B0502020202020204" pitchFamily="34" charset="0"/>
              </a:rPr>
              <a:t>U15CO091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276893"/>
            <a:ext cx="10778835" cy="7837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1.Entity Search and summarizations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7" y="1281729"/>
            <a:ext cx="9529011" cy="51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5" y="276893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2.Discovering </a:t>
            </a:r>
            <a:r>
              <a:rPr lang="en-US" dirty="0">
                <a:latin typeface="Century Gothic" panose="020B0502020202020204" pitchFamily="34" charset="0"/>
              </a:rPr>
              <a:t>Related Entities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1" y="1219200"/>
            <a:ext cx="9630460" cy="53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28898"/>
            <a:ext cx="9601200" cy="744582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3.Factual Answers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85" y="1341119"/>
            <a:ext cx="9792375" cy="5251777"/>
          </a:xfrm>
        </p:spPr>
      </p:pic>
    </p:spTree>
    <p:extLst>
      <p:ext uri="{BB962C8B-B14F-4D97-AF65-F5344CB8AC3E}">
        <p14:creationId xmlns:p14="http://schemas.microsoft.com/office/powerpoint/2010/main" val="1497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28898"/>
            <a:ext cx="10561320" cy="7445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Resource Description Framework (RDF)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6948" y="1119954"/>
            <a:ext cx="28302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dirty="0">
                <a:latin typeface="+mj-lt"/>
              </a:rPr>
              <a:t>RDF statement consists of:</a:t>
            </a:r>
          </a:p>
          <a:p>
            <a:r>
              <a:rPr lang="en-US" sz="2400" dirty="0">
                <a:latin typeface="+mj-lt"/>
              </a:rPr>
              <a:t>• Subject: resource identified by a URI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• </a:t>
            </a:r>
            <a:r>
              <a:rPr lang="en-US" sz="2400" dirty="0">
                <a:latin typeface="+mj-lt"/>
              </a:rPr>
              <a:t>Predicate: resource identified by a </a:t>
            </a:r>
            <a:r>
              <a:rPr lang="en-US" sz="2400" dirty="0" smtClean="0">
                <a:latin typeface="+mj-lt"/>
              </a:rPr>
              <a:t>URI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• Object: resource or </a:t>
            </a:r>
            <a:r>
              <a:rPr lang="en-US" sz="2400" dirty="0" smtClean="0">
                <a:latin typeface="+mj-lt"/>
              </a:rPr>
              <a:t>literal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Literals: data values with data type (</a:t>
            </a:r>
            <a:r>
              <a:rPr lang="en-US" sz="2400" dirty="0" smtClean="0">
                <a:latin typeface="+mj-lt"/>
              </a:rPr>
              <a:t>URI)</a:t>
            </a:r>
            <a:endParaRPr lang="en-US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1" y="1304621"/>
            <a:ext cx="7010400" cy="489364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50308" y="6550223"/>
            <a:ext cx="10302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https://www.researchgate.net/figure/Informal-graph-of-the-sample-triples-Reprinted-from-W3C-RDF-11-Primer-2_fig2_326471335</a:t>
            </a:r>
          </a:p>
        </p:txBody>
      </p:sp>
    </p:spTree>
    <p:extLst>
      <p:ext uri="{BB962C8B-B14F-4D97-AF65-F5344CB8AC3E}">
        <p14:creationId xmlns:p14="http://schemas.microsoft.com/office/powerpoint/2010/main" val="150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28898"/>
            <a:ext cx="11186160" cy="744582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Resource Description Framework (</a:t>
            </a:r>
            <a:r>
              <a:rPr lang="en-US" dirty="0" smtClean="0">
                <a:latin typeface="Century Gothic" panose="020B0502020202020204" pitchFamily="34" charset="0"/>
              </a:rPr>
              <a:t>RDF)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1748" y="399220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>
                <a:solidFill>
                  <a:srgbClr val="182A47"/>
                </a:solidFill>
                <a:latin typeface="+mj-lt"/>
              </a:rPr>
              <a:t>http</a:t>
            </a:r>
            <a:r>
              <a:rPr lang="en-US" sz="2400" b="1" u="sng" dirty="0" smtClean="0">
                <a:solidFill>
                  <a:srgbClr val="182A47"/>
                </a:solidFill>
                <a:latin typeface="+mj-lt"/>
              </a:rPr>
              <a:t>:/dbpedia.org/resource/</a:t>
            </a:r>
            <a:r>
              <a:rPr lang="en-US" sz="2400" b="1" u="sng" dirty="0" err="1" smtClean="0">
                <a:solidFill>
                  <a:srgbClr val="182A47"/>
                </a:solidFill>
                <a:latin typeface="+mj-lt"/>
              </a:rPr>
              <a:t>Leonardo_da_Vi-nci</a:t>
            </a:r>
            <a:r>
              <a:rPr lang="en-US" sz="2400" b="1" u="sng" dirty="0" smtClean="0">
                <a:solidFill>
                  <a:srgbClr val="182A47"/>
                </a:solidFill>
                <a:latin typeface="+mj-lt"/>
              </a:rPr>
              <a:t> </a:t>
            </a:r>
            <a:r>
              <a:rPr lang="pt-BR" sz="2400" dirty="0" smtClean="0">
                <a:solidFill>
                  <a:srgbClr val="142948"/>
                </a:solidFill>
                <a:latin typeface="+mj-lt"/>
              </a:rPr>
              <a:t>is </a:t>
            </a:r>
            <a:r>
              <a:rPr lang="pt-BR" sz="2400" dirty="0">
                <a:solidFill>
                  <a:srgbClr val="142948"/>
                </a:solidFill>
                <a:latin typeface="+mj-lt"/>
              </a:rPr>
              <a:t>a name for </a:t>
            </a:r>
            <a:r>
              <a:rPr lang="en-US" sz="2400" b="1" dirty="0" smtClean="0">
                <a:solidFill>
                  <a:srgbClr val="182A47"/>
                </a:solidFill>
                <a:latin typeface="+mj-lt"/>
              </a:rPr>
              <a:t>/</a:t>
            </a:r>
            <a:r>
              <a:rPr lang="pt-BR" sz="2400" b="1" dirty="0" smtClean="0">
                <a:solidFill>
                  <a:srgbClr val="142948"/>
                </a:solidFill>
                <a:latin typeface="+mj-lt"/>
              </a:rPr>
              <a:t>Leonardo </a:t>
            </a:r>
            <a:r>
              <a:rPr lang="pt-BR" sz="2400" b="1" dirty="0">
                <a:solidFill>
                  <a:srgbClr val="142948"/>
                </a:solidFill>
                <a:latin typeface="+mj-lt"/>
              </a:rPr>
              <a:t>da </a:t>
            </a:r>
            <a:r>
              <a:rPr lang="pt-BR" sz="2400" b="1" dirty="0" smtClean="0">
                <a:solidFill>
                  <a:srgbClr val="142948"/>
                </a:solidFill>
                <a:latin typeface="+mj-lt"/>
              </a:rPr>
              <a:t>Vinci</a:t>
            </a:r>
          </a:p>
          <a:p>
            <a:endParaRPr lang="pt-BR" sz="2400" b="1" dirty="0">
              <a:solidFill>
                <a:srgbClr val="142948"/>
              </a:solidFill>
              <a:latin typeface="+mj-lt"/>
            </a:endParaRPr>
          </a:p>
          <a:p>
            <a:r>
              <a:rPr lang="en-US" sz="2400" b="1" u="sng" dirty="0">
                <a:solidFill>
                  <a:srgbClr val="182A47"/>
                </a:solidFill>
                <a:latin typeface="+mj-lt"/>
              </a:rPr>
              <a:t>http://www.wikidata.org/entity/Q12418</a:t>
            </a:r>
          </a:p>
          <a:p>
            <a:r>
              <a:rPr lang="en-US" sz="2400" dirty="0">
                <a:solidFill>
                  <a:srgbClr val="142948"/>
                </a:solidFill>
                <a:latin typeface="+mj-lt"/>
              </a:rPr>
              <a:t>is a name for the </a:t>
            </a:r>
            <a:r>
              <a:rPr lang="en-US" sz="2400" b="1" dirty="0">
                <a:solidFill>
                  <a:srgbClr val="142948"/>
                </a:solidFill>
                <a:latin typeface="+mj-lt"/>
              </a:rPr>
              <a:t>Mona Lisa painting</a:t>
            </a:r>
            <a:endParaRPr lang="en-US" sz="2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1748" y="2217394"/>
            <a:ext cx="799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Allows one to talk about </a:t>
            </a:r>
            <a:r>
              <a:rPr lang="en-US" sz="2400" b="1" dirty="0" smtClean="0">
                <a:latin typeface="+mj-lt"/>
              </a:rPr>
              <a:t>anything and </a:t>
            </a:r>
            <a:r>
              <a:rPr lang="en-US" sz="2400" b="1" dirty="0">
                <a:latin typeface="+mj-lt"/>
              </a:rPr>
              <a:t>to express </a:t>
            </a:r>
            <a:r>
              <a:rPr lang="en-US" sz="2400" b="1" dirty="0" smtClean="0">
                <a:latin typeface="+mj-lt"/>
              </a:rPr>
              <a:t>statements.</a:t>
            </a:r>
            <a:endParaRPr lang="en-US" sz="24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748" y="2777586"/>
            <a:ext cx="7920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Uniform Resource Identifier (URI) can be used to identify entities</a:t>
            </a:r>
            <a:endParaRPr lang="en-US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29" y="3565060"/>
            <a:ext cx="352474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28898"/>
            <a:ext cx="9601200" cy="744582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RDF-S – RDF Schema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2080" y="20574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Language for two </a:t>
            </a:r>
            <a:r>
              <a:rPr lang="en-US" sz="2400" dirty="0" smtClean="0"/>
              <a:t>tasks</a:t>
            </a:r>
          </a:p>
          <a:p>
            <a:r>
              <a:rPr lang="en-US" sz="2400" dirty="0"/>
              <a:t>Definition of </a:t>
            </a:r>
            <a:r>
              <a:rPr lang="en-US" sz="2400" dirty="0" smtClean="0"/>
              <a:t>vocabulary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types and properties.</a:t>
            </a:r>
          </a:p>
          <a:p>
            <a:r>
              <a:rPr lang="en-US" sz="2400" dirty="0"/>
              <a:t>Inference – given a set of assertions, using these </a:t>
            </a:r>
            <a:r>
              <a:rPr lang="en-US" sz="2400" dirty="0" smtClean="0"/>
              <a:t>classes</a:t>
            </a:r>
          </a:p>
          <a:p>
            <a:pPr marL="0" indent="0">
              <a:buNone/>
            </a:pPr>
            <a:r>
              <a:rPr lang="en-US" sz="2400" dirty="0" smtClean="0"/>
              <a:t>      and </a:t>
            </a:r>
            <a:r>
              <a:rPr lang="en-US" sz="2400" dirty="0"/>
              <a:t>properties, specify what should be inferred about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assertions </a:t>
            </a:r>
            <a:r>
              <a:rPr lang="en-US" sz="2400" dirty="0"/>
              <a:t>that are implicitly made.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08858"/>
            <a:ext cx="9601200" cy="744582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RDF-S – RDF Schema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524000" y="1219200"/>
            <a:ext cx="10668000" cy="54864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rdfs:Class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Example: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foaf:Person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Represents the class of persons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err="1" smtClean="0"/>
              <a:t>rdfs:Property</a:t>
            </a:r>
            <a:r>
              <a:rPr lang="en-US" sz="2400" dirty="0" smtClean="0"/>
              <a:t> </a:t>
            </a:r>
            <a:r>
              <a:rPr lang="en-US" sz="2400" dirty="0"/>
              <a:t>– Class of RDF properties. Example: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foaf:knows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Represents that a person “knows”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another</a:t>
            </a:r>
          </a:p>
          <a:p>
            <a:r>
              <a:rPr lang="en-US" sz="2400" dirty="0" err="1"/>
              <a:t>rdfs:domain</a:t>
            </a:r>
            <a:r>
              <a:rPr lang="en-US" sz="2400" dirty="0"/>
              <a:t> – States that any resource that has a given </a:t>
            </a:r>
            <a:r>
              <a:rPr lang="en-US" sz="2400" dirty="0" smtClean="0"/>
              <a:t>property is </a:t>
            </a:r>
            <a:r>
              <a:rPr lang="en-US" sz="2400" dirty="0"/>
              <a:t>an instance of one or more </a:t>
            </a:r>
            <a:r>
              <a:rPr lang="en-US" sz="2400" dirty="0" smtClean="0"/>
              <a:t>classes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foaf:knows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rdfs:domain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foaf:Person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err="1"/>
              <a:t>rdfs:range</a:t>
            </a:r>
            <a:r>
              <a:rPr lang="en-US" sz="2400" dirty="0"/>
              <a:t> – States that the values of a property are instances </a:t>
            </a:r>
            <a:r>
              <a:rPr lang="en-US" sz="2400" dirty="0" smtClean="0"/>
              <a:t>of one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or </a:t>
            </a:r>
            <a:r>
              <a:rPr lang="en-US" sz="2400" dirty="0"/>
              <a:t>more </a:t>
            </a:r>
            <a:r>
              <a:rPr lang="en-US" sz="2400" dirty="0" smtClean="0"/>
              <a:t>classes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foaf:knows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rdfs:range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foaf:Person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28898"/>
            <a:ext cx="9601200" cy="744582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RDF-S – RDF Schema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4971" y="1718548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Schema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8621" y="16010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262626"/>
                </a:solidFill>
                <a:latin typeface="+mj-lt"/>
              </a:rPr>
              <a:t>foaf:knows</a:t>
            </a:r>
            <a:endParaRPr lang="en-US" sz="2400" dirty="0">
              <a:solidFill>
                <a:srgbClr val="262626"/>
              </a:solidFill>
              <a:latin typeface="+mj-lt"/>
            </a:endParaRPr>
          </a:p>
          <a:p>
            <a:r>
              <a:rPr lang="en-US" sz="2400" dirty="0" err="1">
                <a:solidFill>
                  <a:srgbClr val="262626"/>
                </a:solidFill>
                <a:latin typeface="+mj-lt"/>
              </a:rPr>
              <a:t>rdfs:range</a:t>
            </a:r>
            <a:endParaRPr lang="en-US" sz="2400" dirty="0">
              <a:solidFill>
                <a:srgbClr val="262626"/>
              </a:solidFill>
              <a:latin typeface="+mj-lt"/>
            </a:endParaRPr>
          </a:p>
          <a:p>
            <a:r>
              <a:rPr lang="en-US" sz="2400" dirty="0" err="1">
                <a:solidFill>
                  <a:srgbClr val="262626"/>
                </a:solidFill>
                <a:latin typeface="+mj-lt"/>
              </a:rPr>
              <a:t>foaf:Person</a:t>
            </a:r>
            <a:r>
              <a:rPr lang="en-US" sz="2400" dirty="0">
                <a:solidFill>
                  <a:srgbClr val="262626"/>
                </a:solidFill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4971" y="3140779"/>
            <a:ext cx="178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Existing fact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8620" y="2884951"/>
            <a:ext cx="8178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(&lt;http</a:t>
            </a:r>
            <a:r>
              <a:rPr lang="en-US" sz="2400" dirty="0">
                <a:latin typeface="+mj-lt"/>
              </a:rPr>
              <a:t>://</a:t>
            </a:r>
            <a:r>
              <a:rPr lang="en-US" sz="2400" dirty="0" smtClean="0">
                <a:latin typeface="+mj-lt"/>
              </a:rPr>
              <a:t>example.org/bob#me&gt; 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  </a:t>
            </a:r>
            <a:r>
              <a:rPr lang="en-US" sz="2400" dirty="0" err="1" smtClean="0"/>
              <a:t>foaf:Person</a:t>
            </a:r>
            <a:r>
              <a:rPr lang="en-US" sz="2400" dirty="0" smtClean="0"/>
              <a:t>.)</a:t>
            </a:r>
            <a:endParaRPr lang="en-US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foaf:knows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&lt;http://example.org/alice#me&gt;.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8621" y="52955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&lt;http://example.org/alice#me&gt;</a:t>
            </a:r>
          </a:p>
          <a:p>
            <a:r>
              <a:rPr lang="en-US" sz="2400" dirty="0" err="1">
                <a:latin typeface="+mj-lt"/>
              </a:rPr>
              <a:t>rdf:type</a:t>
            </a:r>
            <a:endParaRPr lang="en-US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foaf:Person</a:t>
            </a:r>
            <a:r>
              <a:rPr lang="en-US" sz="2400" dirty="0">
                <a:latin typeface="+mj-l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4971" y="5303586"/>
            <a:ext cx="178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Inferred fact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4971" y="4267759"/>
            <a:ext cx="9951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+mj-lt"/>
              </a:rPr>
              <a:t>Inference</a:t>
            </a:r>
            <a:r>
              <a:rPr lang="en-US" sz="2400" b="1" dirty="0">
                <a:latin typeface="+mj-lt"/>
              </a:rPr>
              <a:t>s </a:t>
            </a:r>
            <a:r>
              <a:rPr lang="en-US" sz="2400" dirty="0">
                <a:latin typeface="+mj-lt"/>
              </a:rPr>
              <a:t>can be drawn </a:t>
            </a:r>
            <a:r>
              <a:rPr lang="en-US" sz="2400" dirty="0" smtClean="0">
                <a:latin typeface="+mj-lt"/>
              </a:rPr>
              <a:t>that we </a:t>
            </a:r>
            <a:r>
              <a:rPr lang="en-US" sz="2400" dirty="0">
                <a:latin typeface="+mj-lt"/>
              </a:rPr>
              <a:t>did not </a:t>
            </a:r>
            <a:r>
              <a:rPr lang="en-US" sz="2400" dirty="0" smtClean="0">
                <a:latin typeface="+mj-lt"/>
              </a:rPr>
              <a:t>explicitly make.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74618"/>
            <a:ext cx="9601200" cy="7445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Use Cases of Knowledge Graph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idx="1"/>
          </p:nvPr>
        </p:nvSpPr>
        <p:spPr>
          <a:xfrm>
            <a:off x="1142209" y="1696587"/>
            <a:ext cx="9541031" cy="51321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</a:rPr>
              <a:t>Movie Recommendation.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29" y="2443348"/>
            <a:ext cx="8992391" cy="36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74618"/>
            <a:ext cx="9601200" cy="7445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Use Cases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8"/>
          <p:cNvSpPr>
            <a:spLocks noGrp="1"/>
          </p:cNvSpPr>
          <p:nvPr>
            <p:ph idx="1"/>
          </p:nvPr>
        </p:nvSpPr>
        <p:spPr>
          <a:xfrm>
            <a:off x="1142209" y="1696587"/>
            <a:ext cx="9541031" cy="51321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</a:rPr>
              <a:t>Consumer Buying Behavior Analysis.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72" y="2687188"/>
            <a:ext cx="8960168" cy="35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24" y="409020"/>
            <a:ext cx="5197823" cy="859342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7724" y="2170836"/>
            <a:ext cx="10532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Semantic descriptions of </a:t>
            </a:r>
            <a:r>
              <a:rPr lang="en-US" sz="2400" b="1" dirty="0"/>
              <a:t>entities</a:t>
            </a:r>
            <a:r>
              <a:rPr lang="en-US" sz="2400" dirty="0"/>
              <a:t> and their </a:t>
            </a:r>
            <a:r>
              <a:rPr lang="en-US" sz="2400" b="1" dirty="0" smtClean="0"/>
              <a:t>relationships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• </a:t>
            </a:r>
            <a:r>
              <a:rPr lang="en-US" sz="2400" dirty="0"/>
              <a:t>Uses </a:t>
            </a:r>
            <a:r>
              <a:rPr lang="en-US" sz="2400" dirty="0" smtClean="0"/>
              <a:t>graphical form to representation the knowledge.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• </a:t>
            </a:r>
            <a:r>
              <a:rPr lang="en-US" sz="2400" b="1" dirty="0"/>
              <a:t>Entities</a:t>
            </a:r>
            <a:r>
              <a:rPr lang="en-US" sz="2400" dirty="0"/>
              <a:t>: real world objects (things, places, people) and abstract concepts (genres, religions, professions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• </a:t>
            </a:r>
            <a:r>
              <a:rPr lang="en-US" sz="2400" b="1" dirty="0"/>
              <a:t>Relationships</a:t>
            </a:r>
            <a:r>
              <a:rPr lang="en-US" sz="2400" dirty="0"/>
              <a:t>: graph-based data model where relationships are </a:t>
            </a:r>
            <a:r>
              <a:rPr lang="en-US" sz="2400" dirty="0" smtClean="0"/>
              <a:t>first-class</a:t>
            </a:r>
          </a:p>
          <a:p>
            <a:r>
              <a:rPr lang="en-US" sz="2400" dirty="0" smtClean="0"/>
              <a:t>• </a:t>
            </a:r>
            <a:r>
              <a:rPr lang="en-US" sz="2400" dirty="0"/>
              <a:t>Semantic </a:t>
            </a:r>
            <a:r>
              <a:rPr lang="en-US" sz="2400" b="1" dirty="0"/>
              <a:t>descriptions</a:t>
            </a:r>
            <a:r>
              <a:rPr lang="en-US" sz="2400" dirty="0"/>
              <a:t>: types and properties with a </a:t>
            </a:r>
            <a:r>
              <a:rPr lang="en-US" sz="2400" dirty="0" smtClean="0"/>
              <a:t>well-defined </a:t>
            </a:r>
            <a:r>
              <a:rPr lang="en-US" sz="2400" dirty="0"/>
              <a:t>meaning (e.g. through an ontology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• </a:t>
            </a:r>
            <a:r>
              <a:rPr lang="en-US" sz="2400" dirty="0"/>
              <a:t>Possibly axiomatic knowledge (e.g. rules) to support automated reasoning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5BB0-377A-4087-BA09-FF8C19C3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9" y="1524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Further Research Problems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218409" y="762000"/>
            <a:ext cx="10973591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Growth</a:t>
            </a:r>
            <a:r>
              <a:rPr lang="en-US" sz="2400" dirty="0">
                <a:latin typeface="+mj-lt"/>
              </a:rPr>
              <a:t>: knowledge graphs are incomplete!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Knowledge </a:t>
            </a:r>
            <a:r>
              <a:rPr lang="en-US" sz="2400" dirty="0">
                <a:latin typeface="+mj-lt"/>
              </a:rPr>
              <a:t>extraction: extract new entities and relations from </a:t>
            </a:r>
            <a:r>
              <a:rPr lang="en-US" sz="2400" dirty="0" smtClean="0">
                <a:latin typeface="+mj-lt"/>
              </a:rPr>
              <a:t>web/text</a:t>
            </a:r>
          </a:p>
          <a:p>
            <a:r>
              <a:rPr lang="en-US" sz="2400" b="1" dirty="0" smtClean="0">
                <a:latin typeface="+mj-lt"/>
              </a:rPr>
              <a:t>Validation</a:t>
            </a:r>
            <a:r>
              <a:rPr lang="en-US" sz="2400" dirty="0" smtClean="0">
                <a:latin typeface="+mj-lt"/>
              </a:rPr>
              <a:t>: knowledge graphs are not always correct!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Entity resolution: split wrongly merged entities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Error </a:t>
            </a:r>
            <a:r>
              <a:rPr lang="en-US" sz="2400" dirty="0">
                <a:latin typeface="+mj-lt"/>
              </a:rPr>
              <a:t>detection: remove false </a:t>
            </a:r>
            <a:r>
              <a:rPr lang="en-US" sz="2400" dirty="0" smtClean="0">
                <a:latin typeface="+mj-lt"/>
              </a:rPr>
              <a:t>assertions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Fact </a:t>
            </a:r>
            <a:r>
              <a:rPr lang="en-US" sz="2400" dirty="0">
                <a:latin typeface="+mj-lt"/>
              </a:rPr>
              <a:t>validation: </a:t>
            </a:r>
            <a:r>
              <a:rPr lang="en-US" sz="2400" dirty="0" smtClean="0">
                <a:latin typeface="+mj-lt"/>
              </a:rPr>
              <a:t>find </a:t>
            </a:r>
            <a:r>
              <a:rPr lang="en-US" sz="2400" dirty="0">
                <a:latin typeface="+mj-lt"/>
              </a:rPr>
              <a:t>evidence for / against facts being </a:t>
            </a:r>
            <a:r>
              <a:rPr lang="en-US" sz="2400" dirty="0" smtClean="0">
                <a:latin typeface="+mj-lt"/>
              </a:rPr>
              <a:t>true</a:t>
            </a:r>
          </a:p>
          <a:p>
            <a:r>
              <a:rPr lang="en-US" sz="2400" b="1" dirty="0">
                <a:latin typeface="+mj-lt"/>
              </a:rPr>
              <a:t>Interface</a:t>
            </a:r>
            <a:r>
              <a:rPr lang="en-US" sz="2400" dirty="0">
                <a:latin typeface="+mj-lt"/>
              </a:rPr>
              <a:t>: how to make it easier to access knowledge?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Question </a:t>
            </a:r>
            <a:r>
              <a:rPr lang="en-US" sz="2400" dirty="0">
                <a:latin typeface="+mj-lt"/>
              </a:rPr>
              <a:t>answering: compute answers using the knowledge </a:t>
            </a:r>
            <a:r>
              <a:rPr lang="en-US" sz="2400" dirty="0" smtClean="0">
                <a:latin typeface="+mj-lt"/>
              </a:rPr>
              <a:t>graph</a:t>
            </a:r>
          </a:p>
          <a:p>
            <a:r>
              <a:rPr lang="en-US" sz="2400" b="1" dirty="0">
                <a:latin typeface="+mj-lt"/>
              </a:rPr>
              <a:t>Intelligence</a:t>
            </a:r>
            <a:r>
              <a:rPr lang="en-US" sz="2400" dirty="0">
                <a:latin typeface="+mj-lt"/>
              </a:rPr>
              <a:t>: can AI emerge from knowledge graphs?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Automatic </a:t>
            </a:r>
            <a:r>
              <a:rPr lang="en-US" sz="2400" dirty="0">
                <a:latin typeface="+mj-lt"/>
              </a:rPr>
              <a:t>reasoning and </a:t>
            </a:r>
            <a:r>
              <a:rPr lang="en-US" sz="2400" dirty="0" smtClean="0">
                <a:latin typeface="+mj-lt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8241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69" y="149630"/>
            <a:ext cx="9601200" cy="65314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In Summary, Knowledge Graphs..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idx="1"/>
          </p:nvPr>
        </p:nvSpPr>
        <p:spPr>
          <a:xfrm>
            <a:off x="1142209" y="1696586"/>
            <a:ext cx="9541031" cy="439941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Are </a:t>
            </a:r>
            <a:r>
              <a:rPr lang="en-US" sz="2400" dirty="0">
                <a:latin typeface="+mj-lt"/>
              </a:rPr>
              <a:t>applied both in </a:t>
            </a:r>
            <a:r>
              <a:rPr lang="en-US" sz="2400" dirty="0" smtClean="0">
                <a:latin typeface="+mj-lt"/>
              </a:rPr>
              <a:t>both academic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industry.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/>
              <a:t>Present a natural way of accessing/storing </a:t>
            </a:r>
            <a:r>
              <a:rPr lang="en-US" sz="2400" dirty="0" smtClean="0"/>
              <a:t>knowledge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Are rapidly adopted by the most popular search engines and social networks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5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740-9ACF-44BB-B22B-AB91BF3F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24384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sz="115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37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740-9ACF-44BB-B22B-AB91BF3F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370" y="2484120"/>
            <a:ext cx="3882390" cy="1485900"/>
          </a:xfrm>
        </p:spPr>
        <p:txBody>
          <a:bodyPr>
            <a:normAutofit fontScale="90000"/>
          </a:bodyPr>
          <a:lstStyle/>
          <a:p>
            <a:r>
              <a:rPr lang="en-US" sz="11500" dirty="0" smtClean="0">
                <a:latin typeface="Century Gothic" panose="020B0502020202020204" pitchFamily="34" charset="0"/>
              </a:rPr>
              <a:t>Q&amp;A</a:t>
            </a:r>
            <a:br>
              <a:rPr lang="en-US" sz="11500" dirty="0" smtClean="0">
                <a:latin typeface="Century Gothic" panose="020B0502020202020204" pitchFamily="34" charset="0"/>
              </a:rPr>
            </a:br>
            <a:endParaRPr lang="en-US" sz="115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573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A Simple Knowledge Graph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4560" y="6488668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http://www.w3.org/TR/2014/NOTE-rdf11-primer-20140225/example-graph.jpg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325309"/>
            <a:ext cx="899160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573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Why Graphs?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3520" y="1611630"/>
            <a:ext cx="9875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dirty="0" smtClean="0"/>
              <a:t>Data is increasingly connected (graph data).</a:t>
            </a:r>
          </a:p>
          <a:p>
            <a:endParaRPr lang="en-US" sz="2400" dirty="0"/>
          </a:p>
          <a:p>
            <a:r>
              <a:rPr lang="en-US" sz="2400" dirty="0"/>
              <a:t>• need a structured and formal representation of </a:t>
            </a:r>
            <a:r>
              <a:rPr lang="en-US" sz="2400" dirty="0" smtClean="0"/>
              <a:t>knowledge.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The world is structured: we are surrounded by entities connected by </a:t>
            </a:r>
            <a:r>
              <a:rPr lang="en-US" sz="2400" dirty="0" smtClean="0"/>
              <a:t>relations.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• Graphs are a natural way to represent entities and their </a:t>
            </a:r>
            <a:r>
              <a:rPr lang="en-US" sz="2400" dirty="0" smtClean="0"/>
              <a:t>relationships.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• Graphs can be managed </a:t>
            </a:r>
            <a:r>
              <a:rPr lang="en-US" sz="2400" dirty="0" smtClean="0"/>
              <a:t>efficiently.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• Graphs are well-understood mathematical </a:t>
            </a:r>
            <a:r>
              <a:rPr lang="en-US" sz="2400" dirty="0" smtClean="0"/>
              <a:t>objects.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6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64" y="1"/>
            <a:ext cx="11898876" cy="5486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Knowledge Graph in semantic web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79" y="2171974"/>
            <a:ext cx="9002241" cy="4457426"/>
          </a:xfrm>
        </p:spPr>
      </p:pic>
      <p:sp>
        <p:nvSpPr>
          <p:cNvPr id="7" name="Rectangle 6"/>
          <p:cNvSpPr/>
          <p:nvPr/>
        </p:nvSpPr>
        <p:spPr>
          <a:xfrm>
            <a:off x="1594879" y="1295258"/>
            <a:ext cx="2169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</a:t>
            </a:r>
            <a:r>
              <a:rPr lang="en-US" sz="2000" dirty="0" smtClean="0"/>
              <a:t> </a:t>
            </a:r>
            <a:r>
              <a:rPr lang="en-US" sz="2400" dirty="0" smtClean="0"/>
              <a:t>Google.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smtClean="0"/>
              <a:t>Bing.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57600" y="1289545"/>
            <a:ext cx="1844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•Facebook</a:t>
            </a:r>
            <a:endParaRPr lang="en-US" sz="2400" dirty="0"/>
          </a:p>
          <a:p>
            <a:r>
              <a:rPr lang="en-US" sz="2400" dirty="0" smtClean="0"/>
              <a:t>•</a:t>
            </a:r>
            <a:r>
              <a:rPr lang="en-US" sz="2400" dirty="0" err="1" smtClean="0"/>
              <a:t>Linkedin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7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64" y="1"/>
            <a:ext cx="10649196" cy="5486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Knowledge Graph in semantic web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2012: Google announces addition of knowledge graph to their search</a:t>
            </a:r>
          </a:p>
          <a:p>
            <a:r>
              <a:rPr lang="en-US" sz="2400" dirty="0" smtClean="0"/>
              <a:t>Goal</a:t>
            </a:r>
            <a:r>
              <a:rPr lang="en-US" sz="2400" dirty="0"/>
              <a:t>: make search easier for the user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toward enabling search engines to understand the world similarly to </a:t>
            </a:r>
            <a:r>
              <a:rPr lang="en-US" sz="2400" dirty="0" smtClean="0"/>
              <a:t>how humans </a:t>
            </a:r>
            <a:r>
              <a:rPr lang="en-US" sz="2400" dirty="0"/>
              <a:t>understand it</a:t>
            </a:r>
          </a:p>
          <a:p>
            <a:r>
              <a:rPr lang="en-US" sz="2400" dirty="0" smtClean="0"/>
              <a:t>Facilitates </a:t>
            </a:r>
            <a:r>
              <a:rPr lang="en-US" sz="2400" dirty="0"/>
              <a:t>a broader and deeper search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86488"/>
            <a:ext cx="1798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1.Google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4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64" y="1"/>
            <a:ext cx="10054836" cy="5486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Knowledge Graph in semantic web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2012</a:t>
            </a:r>
            <a:r>
              <a:rPr lang="en-US" sz="2400" dirty="0"/>
              <a:t>: Microsoft introduces Satori into their Bing search engine</a:t>
            </a:r>
          </a:p>
          <a:p>
            <a:r>
              <a:rPr lang="en-US" sz="2400" dirty="0" smtClean="0"/>
              <a:t>Goal</a:t>
            </a:r>
            <a:r>
              <a:rPr lang="en-US" sz="2400" dirty="0"/>
              <a:t>: improve search by making it the underlying architecture </a:t>
            </a:r>
            <a:r>
              <a:rPr lang="en-US" sz="2400" dirty="0" smtClean="0"/>
              <a:t>more intelligent</a:t>
            </a:r>
            <a:endParaRPr lang="en-US" sz="2400" dirty="0"/>
          </a:p>
          <a:p>
            <a:r>
              <a:rPr lang="en-US" sz="2400" dirty="0" smtClean="0"/>
              <a:t>Provide </a:t>
            </a:r>
            <a:r>
              <a:rPr lang="en-US" sz="2400" dirty="0"/>
              <a:t>most relevant information and key facts </a:t>
            </a:r>
            <a:r>
              <a:rPr lang="en-US" sz="2400" dirty="0" smtClean="0"/>
              <a:t>automatically 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2010 Microsoft releases Graph Engine 1.0: a general purpose </a:t>
            </a:r>
            <a:r>
              <a:rPr lang="en-US" sz="2400" dirty="0" smtClean="0"/>
              <a:t>distributed graph </a:t>
            </a:r>
            <a:r>
              <a:rPr lang="en-US" sz="2400" dirty="0"/>
              <a:t>system over a memory cloud. The goal of the engine is to </a:t>
            </a:r>
            <a:r>
              <a:rPr lang="en-US" sz="2400" dirty="0" smtClean="0"/>
              <a:t>enable processing </a:t>
            </a:r>
            <a:r>
              <a:rPr lang="en-US" sz="2400" dirty="0"/>
              <a:t>of large graphs.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86488"/>
            <a:ext cx="1233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2.Bing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95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64" y="1"/>
            <a:ext cx="10466316" cy="5486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Knowledge Graph in semantic web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69718" y="1611616"/>
            <a:ext cx="9601200" cy="195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2013: Facebook introduces </a:t>
            </a:r>
            <a:r>
              <a:rPr lang="en-US" sz="2400" dirty="0" smtClean="0"/>
              <a:t>“Entity Graph“</a:t>
            </a:r>
          </a:p>
          <a:p>
            <a:r>
              <a:rPr lang="en-US" sz="2400" dirty="0" smtClean="0"/>
              <a:t>Each “entity</a:t>
            </a:r>
            <a:r>
              <a:rPr lang="en-US" sz="2400" dirty="0"/>
              <a:t>" (e.g. persons, institutions, restaurants, etc.) is treated as </a:t>
            </a:r>
            <a:r>
              <a:rPr lang="en-US" sz="2400" dirty="0" smtClean="0"/>
              <a:t>a node </a:t>
            </a:r>
            <a:r>
              <a:rPr lang="en-US" sz="2400" dirty="0"/>
              <a:t>in a graph</a:t>
            </a:r>
          </a:p>
          <a:p>
            <a:r>
              <a:rPr lang="en-US" sz="2400" dirty="0" smtClean="0"/>
              <a:t>Relations </a:t>
            </a:r>
            <a:r>
              <a:rPr lang="en-US" sz="2400" dirty="0"/>
              <a:t>between entities are modeled by their relationships in real-life </a:t>
            </a:r>
            <a:r>
              <a:rPr lang="en-US" sz="2400" dirty="0" smtClean="0"/>
              <a:t>(e.g. friendships, </a:t>
            </a:r>
            <a:r>
              <a:rPr lang="en-US" sz="2400" dirty="0"/>
              <a:t>alumni, checked in at, </a:t>
            </a:r>
            <a:r>
              <a:rPr lang="en-US" sz="2400" dirty="0" smtClean="0"/>
              <a:t>etc.)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69718" y="3803587"/>
            <a:ext cx="1981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4.Linkedin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69718" y="847145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3.Facebook</a:t>
            </a:r>
            <a:endParaRPr lang="en-US" sz="2400" b="1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1569718" y="4625311"/>
            <a:ext cx="9601200" cy="195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2016: LinkedIn introduces their own knowledge graph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large knowledge base based on LinkedIn members, jobs, titles, </a:t>
            </a:r>
            <a:r>
              <a:rPr lang="en-US" sz="2400" dirty="0" smtClean="0"/>
              <a:t>companies, skills</a:t>
            </a:r>
            <a:r>
              <a:rPr lang="en-US" sz="2400" dirty="0"/>
              <a:t>, etc.</a:t>
            </a:r>
          </a:p>
          <a:p>
            <a:r>
              <a:rPr lang="en-US" sz="2400" dirty="0" smtClean="0"/>
              <a:t>Goal</a:t>
            </a:r>
            <a:r>
              <a:rPr lang="en-US" sz="2400" dirty="0"/>
              <a:t>: Create a large economic graph - a map of the world economy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0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5" y="276893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Google Knowledge Graph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57" y="1060664"/>
            <a:ext cx="9086883" cy="5106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4480" y="6327609"/>
            <a:ext cx="972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https://searchengineland.com/laymans-visual-guide-googles-knowledge-graph-search-api-241935</a:t>
            </a:r>
          </a:p>
        </p:txBody>
      </p:sp>
    </p:spTree>
    <p:extLst>
      <p:ext uri="{BB962C8B-B14F-4D97-AF65-F5344CB8AC3E}">
        <p14:creationId xmlns:p14="http://schemas.microsoft.com/office/powerpoint/2010/main" val="41942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1488</TotalTime>
  <Words>1374</Words>
  <Application>Microsoft Office PowerPoint</Application>
  <PresentationFormat>Widescreen</PresentationFormat>
  <Paragraphs>209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Franklin Gothic Book</vt:lpstr>
      <vt:lpstr>Wingdings</vt:lpstr>
      <vt:lpstr>Crop</vt:lpstr>
      <vt:lpstr>KNOWLEDGE GRAPH</vt:lpstr>
      <vt:lpstr>INTRODUCTION</vt:lpstr>
      <vt:lpstr>A Simple Knowledge Graph</vt:lpstr>
      <vt:lpstr>Why Graphs?</vt:lpstr>
      <vt:lpstr>Knowledge Graph in semantic web</vt:lpstr>
      <vt:lpstr>Knowledge Graph in semantic web</vt:lpstr>
      <vt:lpstr>Knowledge Graph in semantic web</vt:lpstr>
      <vt:lpstr>Knowledge Graph in semantic web</vt:lpstr>
      <vt:lpstr>Google Knowledge Graph</vt:lpstr>
      <vt:lpstr>1.Entity Search and summarizations</vt:lpstr>
      <vt:lpstr>2.Discovering Related Entities</vt:lpstr>
      <vt:lpstr>3.Factual Answers</vt:lpstr>
      <vt:lpstr>Resource Description Framework (RDF)</vt:lpstr>
      <vt:lpstr>Resource Description Framework (RDF)</vt:lpstr>
      <vt:lpstr>RDF-S – RDF Schema</vt:lpstr>
      <vt:lpstr>RDF-S – RDF Schema</vt:lpstr>
      <vt:lpstr>RDF-S – RDF Schema</vt:lpstr>
      <vt:lpstr>Use Cases of Knowledge Graph</vt:lpstr>
      <vt:lpstr>Use Cases</vt:lpstr>
      <vt:lpstr>Further Research Problems</vt:lpstr>
      <vt:lpstr>In Summary, Knowledge Graphs..</vt:lpstr>
      <vt:lpstr>Thank You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ANGHAN's</dc:creator>
  <cp:lastModifiedBy>ANGHAN's</cp:lastModifiedBy>
  <cp:revision>137</cp:revision>
  <dcterms:created xsi:type="dcterms:W3CDTF">2018-10-02T07:14:11Z</dcterms:created>
  <dcterms:modified xsi:type="dcterms:W3CDTF">2018-10-26T10:02:04Z</dcterms:modified>
</cp:coreProperties>
</file>