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721" y="2011005"/>
            <a:ext cx="8544356" cy="106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524" y="1747774"/>
            <a:ext cx="9102750" cy="305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0975">
              <a:lnSpc>
                <a:spcPct val="106900"/>
              </a:lnSpc>
              <a:spcBef>
                <a:spcPts val="100"/>
              </a:spcBef>
            </a:pPr>
            <a:r>
              <a:rPr dirty="0"/>
              <a:t>Surakhsha Kavach : </a:t>
            </a:r>
            <a:r>
              <a:rPr dirty="0" spc="5"/>
              <a:t>ML </a:t>
            </a:r>
            <a:r>
              <a:rPr dirty="0"/>
              <a:t>Based </a:t>
            </a:r>
            <a:r>
              <a:rPr dirty="0" spc="-15"/>
              <a:t>Cross </a:t>
            </a:r>
            <a:r>
              <a:rPr dirty="0"/>
              <a:t>platform </a:t>
            </a:r>
            <a:r>
              <a:rPr dirty="0" spc="5"/>
              <a:t> </a:t>
            </a:r>
            <a:r>
              <a:rPr dirty="0"/>
              <a:t>Application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Covid-19</a:t>
            </a:r>
            <a:r>
              <a:rPr dirty="0" spc="-75"/>
              <a:t> </a:t>
            </a:r>
            <a:r>
              <a:rPr dirty="0" spc="-25"/>
              <a:t>Vulnerability</a:t>
            </a:r>
            <a:r>
              <a:rPr dirty="0" spc="-40"/>
              <a:t> </a:t>
            </a:r>
            <a:r>
              <a:rPr dirty="0"/>
              <a:t>Detection</a:t>
            </a:r>
            <a:r>
              <a:rPr dirty="0" sz="1800"/>
              <a:t>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626235" y="3832605"/>
            <a:ext cx="6825615" cy="3234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Times New Roman"/>
                <a:cs typeface="Times New Roman"/>
              </a:rPr>
              <a:t>Group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No.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23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just" marL="1282065" marR="1275715">
              <a:lnSpc>
                <a:spcPct val="93000"/>
              </a:lnSpc>
            </a:pPr>
            <a:r>
              <a:rPr dirty="0" sz="3200" b="1">
                <a:latin typeface="Times New Roman"/>
                <a:cs typeface="Times New Roman"/>
              </a:rPr>
              <a:t>Ruchi</a:t>
            </a:r>
            <a:r>
              <a:rPr dirty="0" sz="3200" spc="-8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Raicha(18104068) </a:t>
            </a:r>
            <a:r>
              <a:rPr dirty="0" sz="3200" spc="-78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Jasmine</a:t>
            </a:r>
            <a:r>
              <a:rPr dirty="0" sz="3200" spc="-9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kaur(18104010) </a:t>
            </a:r>
            <a:r>
              <a:rPr dirty="0" sz="3200" spc="-79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Srushti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Patil(18104061)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200" spc="-35" b="1">
                <a:latin typeface="Times New Roman"/>
                <a:cs typeface="Times New Roman"/>
              </a:rPr>
              <a:t>Prof.Yaminee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Patil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and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Prof.Sonal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Jain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346222"/>
            <a:ext cx="9930269" cy="11415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817" y="378078"/>
            <a:ext cx="3985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dirty="0" spc="-125"/>
              <a:t> </a:t>
            </a:r>
            <a:r>
              <a:rPr dirty="0"/>
              <a:t>Status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1367028"/>
            <a:ext cx="1801368" cy="28818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2176" y="1403604"/>
            <a:ext cx="1799844" cy="2880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7864" y="1382268"/>
            <a:ext cx="1801367" cy="28818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2528" y="1382268"/>
            <a:ext cx="1799844" cy="28818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0915" y="4292600"/>
            <a:ext cx="143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Sign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UP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386" y="4292600"/>
            <a:ext cx="1348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Sign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5953" y="4292600"/>
            <a:ext cx="175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Covid-dashboard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5420" y="4292600"/>
            <a:ext cx="2118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Statistics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Dashboard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420" y="5300853"/>
            <a:ext cx="5560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Also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Analysis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Covid-19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done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Jupyter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Notebook.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329" y="514603"/>
            <a:ext cx="78905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Status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Paper</a:t>
            </a:r>
            <a:r>
              <a:rPr dirty="0" spc="-80"/>
              <a:t> </a:t>
            </a:r>
            <a:r>
              <a:rPr dirty="0"/>
              <a:t>Draft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35"/>
              <a:t>Targeted</a:t>
            </a:r>
            <a:r>
              <a:rPr dirty="0" spc="-40"/>
              <a:t> </a:t>
            </a:r>
            <a:r>
              <a:rPr dirty="0" spc="-5"/>
              <a:t>Conference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747774"/>
            <a:ext cx="8717915" cy="305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Status</a:t>
            </a:r>
            <a:r>
              <a:rPr dirty="0" u="heavy" sz="24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Paper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draft: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Done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400" spc="-5">
                <a:latin typeface="Times New Roman"/>
                <a:cs typeface="Times New Roman"/>
              </a:rPr>
              <a:t>Conference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Details:</a:t>
            </a:r>
            <a:endParaRPr sz="2400">
              <a:latin typeface="Times New Roman"/>
              <a:cs typeface="Times New Roman"/>
            </a:endParaRPr>
          </a:p>
          <a:p>
            <a:pPr marL="355600" marR="363220" indent="-343535">
              <a:lnSpc>
                <a:spcPts val="2680"/>
              </a:lnSpc>
              <a:spcBef>
                <a:spcPts val="14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ICCIC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2021: International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Cognitive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Intelligent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Computing.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680"/>
              </a:lnSpc>
              <a:spcBef>
                <a:spcPts val="1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ADSC-2022: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International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Advances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Data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Computing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Technologies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(ADSC-2022)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130" y="3384042"/>
            <a:ext cx="2681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Times New Roman"/>
                <a:cs typeface="Times New Roman"/>
              </a:rPr>
              <a:t>Thank</a:t>
            </a:r>
            <a:r>
              <a:rPr dirty="0" sz="3600" spc="-185" b="0">
                <a:latin typeface="Times New Roman"/>
                <a:cs typeface="Times New Roman"/>
              </a:rPr>
              <a:t> </a:t>
            </a:r>
            <a:r>
              <a:rPr dirty="0" sz="3600" spc="-50" b="0">
                <a:latin typeface="Times New Roman"/>
                <a:cs typeface="Times New Roman"/>
              </a:rPr>
              <a:t>You...!!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368046"/>
            <a:ext cx="17805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</a:t>
            </a:r>
            <a:r>
              <a:rPr dirty="0" sz="3600" spc="5"/>
              <a:t>n</a:t>
            </a:r>
            <a:r>
              <a:rPr dirty="0" sz="3600" spc="-5"/>
              <a:t>ten</a:t>
            </a:r>
            <a:r>
              <a:rPr dirty="0" sz="3600"/>
              <a:t>t</a:t>
            </a:r>
            <a:r>
              <a:rPr dirty="0" sz="3600" spc="-5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7204" y="1540002"/>
            <a:ext cx="5828665" cy="468820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3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 spc="-15">
                <a:latin typeface="Times New Roman"/>
                <a:cs typeface="Times New Roman"/>
              </a:rPr>
              <a:t>Technological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Review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Suggestions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(Given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meeting)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Proposed </a:t>
            </a:r>
            <a:r>
              <a:rPr dirty="0" sz="2400" spc="-5">
                <a:latin typeface="Times New Roman"/>
                <a:cs typeface="Times New Roman"/>
              </a:rPr>
              <a:t>Sys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em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Archite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tu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22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ork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19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Prototype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Design Demonstration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0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400">
                <a:latin typeface="Times New Roman"/>
                <a:cs typeface="Times New Roman"/>
              </a:rPr>
              <a:t>Status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Paper </a:t>
            </a:r>
            <a:r>
              <a:rPr dirty="0" sz="2400">
                <a:latin typeface="Times New Roman"/>
                <a:cs typeface="Times New Roman"/>
              </a:rPr>
              <a:t>Draft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Targeted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216" y="642366"/>
            <a:ext cx="22339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</a:t>
            </a:r>
            <a:r>
              <a:rPr dirty="0" spc="-60"/>
              <a:t>r</a:t>
            </a:r>
            <a:r>
              <a:rPr dirty="0"/>
              <a:t>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747774"/>
            <a:ext cx="9033510" cy="26104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55600" marR="138430" indent="-343535">
              <a:lnSpc>
                <a:spcPct val="93100"/>
              </a:lnSpc>
              <a:spcBef>
                <a:spcPts val="2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novel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contagious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viral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pneumonia, </a:t>
            </a:r>
            <a:r>
              <a:rPr dirty="0" sz="2400">
                <a:latin typeface="Times New Roman"/>
                <a:cs typeface="Times New Roman"/>
              </a:rPr>
              <a:t>COVID-19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(Coronavirus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disease-2019), </a:t>
            </a:r>
            <a:r>
              <a:rPr dirty="0" sz="2400" spc="-10">
                <a:latin typeface="Times New Roman"/>
                <a:cs typeface="Times New Roman"/>
              </a:rPr>
              <a:t>affected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than 42 </a:t>
            </a:r>
            <a:r>
              <a:rPr dirty="0" sz="2400" spc="-5">
                <a:latin typeface="Times New Roman"/>
                <a:cs typeface="Times New Roman"/>
              </a:rPr>
              <a:t>million </a:t>
            </a:r>
            <a:r>
              <a:rPr dirty="0" sz="2400">
                <a:latin typeface="Times New Roman"/>
                <a:cs typeface="Times New Roman"/>
              </a:rPr>
              <a:t>people and caused 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death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more</a:t>
            </a:r>
            <a:r>
              <a:rPr dirty="0" sz="2400">
                <a:latin typeface="Times New Roman"/>
                <a:cs typeface="Times New Roman"/>
              </a:rPr>
              <a:t> than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1.2 </a:t>
            </a:r>
            <a:r>
              <a:rPr dirty="0" sz="2400" spc="-5">
                <a:latin typeface="Times New Roman"/>
                <a:cs typeface="Times New Roman"/>
              </a:rPr>
              <a:t>million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people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worldwide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October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3000"/>
              </a:lnSpc>
              <a:spcBef>
                <a:spcPts val="14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latin typeface="Times New Roman"/>
                <a:cs typeface="Times New Roman"/>
              </a:rPr>
              <a:t>WHO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global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pandemic</a:t>
            </a:r>
            <a:r>
              <a:rPr dirty="0" sz="2400">
                <a:latin typeface="Times New Roman"/>
                <a:cs typeface="Times New Roman"/>
              </a:rPr>
              <a:t> 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isolation, and </a:t>
            </a:r>
            <a:r>
              <a:rPr dirty="0" sz="2400" spc="-5">
                <a:latin typeface="Times New Roman"/>
                <a:cs typeface="Times New Roman"/>
              </a:rPr>
              <a:t>prompt treatment </a:t>
            </a:r>
            <a:r>
              <a:rPr dirty="0" sz="2400">
                <a:latin typeface="Times New Roman"/>
                <a:cs typeface="Times New Roman"/>
              </a:rPr>
              <a:t>could be useful to </a:t>
            </a:r>
            <a:r>
              <a:rPr dirty="0" sz="2400" spc="-5">
                <a:latin typeface="Times New Roman"/>
                <a:cs typeface="Times New Roman"/>
              </a:rPr>
              <a:t>slow </a:t>
            </a:r>
            <a:r>
              <a:rPr dirty="0" sz="2400">
                <a:latin typeface="Times New Roman"/>
                <a:cs typeface="Times New Roman"/>
              </a:rPr>
              <a:t>down 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COVID-19 </a:t>
            </a:r>
            <a:r>
              <a:rPr dirty="0" sz="2400">
                <a:latin typeface="Times New Roman"/>
                <a:cs typeface="Times New Roman"/>
              </a:rPr>
              <a:t>outbreak . Therefore, various bodies have </a:t>
            </a:r>
            <a:r>
              <a:rPr dirty="0" sz="2400" spc="-5">
                <a:latin typeface="Times New Roman"/>
                <a:cs typeface="Times New Roman"/>
              </a:rPr>
              <a:t>committed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themselves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conducting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research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focusing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COVID-19.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1801" y="642366"/>
            <a:ext cx="18580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</a:t>
            </a:r>
            <a:r>
              <a:rPr dirty="0" spc="5"/>
              <a:t>c</a:t>
            </a:r>
            <a:r>
              <a:rPr dirty="0"/>
              <a:t>tiv</a:t>
            </a:r>
            <a:r>
              <a:rPr dirty="0" spc="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1747774"/>
            <a:ext cx="8907780" cy="45205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69900" marR="215900" indent="-457834">
              <a:lnSpc>
                <a:spcPct val="93100"/>
              </a:lnSpc>
              <a:spcBef>
                <a:spcPts val="2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ata and des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/s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15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sti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g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 </a:t>
            </a:r>
            <a:r>
              <a:rPr dirty="0" sz="2400" spc="-5">
                <a:latin typeface="Times New Roman"/>
                <a:cs typeface="Times New Roman"/>
              </a:rPr>
              <a:t>predicting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current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COVID-19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infections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world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various</a:t>
            </a:r>
            <a:r>
              <a:rPr dirty="0" sz="2400" spc="-5">
                <a:latin typeface="Times New Roman"/>
                <a:cs typeface="Times New Roman"/>
              </a:rPr>
              <a:t> machine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learning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algorithms.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algn="just" marL="469900" marR="27940" indent="-457834">
              <a:lnSpc>
                <a:spcPct val="93100"/>
              </a:lnSpc>
              <a:buAutoNum type="arabicPeriod"/>
              <a:tabLst>
                <a:tab pos="470534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predict the percentage chances of having Covid-19 </a:t>
            </a:r>
            <a:r>
              <a:rPr dirty="0" sz="2400" spc="-5">
                <a:latin typeface="Times New Roman"/>
                <a:cs typeface="Times New Roman"/>
              </a:rPr>
              <a:t>so we will use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algorithms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 as Decision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Random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Forest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Vector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Machine.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932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According to the </a:t>
            </a:r>
            <a:r>
              <a:rPr dirty="0" sz="2400" spc="-5">
                <a:latin typeface="Times New Roman"/>
                <a:cs typeface="Times New Roman"/>
              </a:rPr>
              <a:t>age,gender,pre-disease </a:t>
            </a:r>
            <a:r>
              <a:rPr dirty="0" sz="2400">
                <a:latin typeface="Times New Roman"/>
                <a:cs typeface="Times New Roman"/>
              </a:rPr>
              <a:t>in Senior Citizen i.e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Diabetes,Blood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Pressure,this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>
                <a:latin typeface="Times New Roman"/>
                <a:cs typeface="Times New Roman"/>
              </a:rPr>
              <a:t> 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percentage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chances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can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precautions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fight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against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Covid-19.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build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endly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Mobile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plicat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416" y="642366"/>
            <a:ext cx="3348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</a:t>
            </a:r>
            <a:r>
              <a:rPr dirty="0" spc="-80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747774"/>
            <a:ext cx="8883015" cy="39871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5080" indent="-343535">
              <a:lnSpc>
                <a:spcPts val="2690"/>
              </a:lnSpc>
              <a:spcBef>
                <a:spcPts val="3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global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economy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 </a:t>
            </a:r>
            <a:r>
              <a:rPr dirty="0" sz="2400">
                <a:latin typeface="Times New Roman"/>
                <a:cs typeface="Times New Roman"/>
              </a:rPr>
              <a:t>been</a:t>
            </a:r>
            <a:r>
              <a:rPr dirty="0" sz="2400" spc="-10">
                <a:latin typeface="Times New Roman"/>
                <a:cs typeface="Times New Roman"/>
              </a:rPr>
              <a:t> affected </a:t>
            </a:r>
            <a:r>
              <a:rPr dirty="0" sz="2400">
                <a:latin typeface="Times New Roman"/>
                <a:cs typeface="Times New Roman"/>
              </a:rPr>
              <a:t>by this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pandemic </a:t>
            </a:r>
            <a:r>
              <a:rPr dirty="0" sz="2400">
                <a:latin typeface="Times New Roman"/>
                <a:cs typeface="Times New Roman"/>
              </a:rPr>
              <a:t>along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safety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hygiene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individuals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world.</a:t>
            </a:r>
            <a:endParaRPr sz="2400">
              <a:latin typeface="Times New Roman"/>
              <a:cs typeface="Times New Roman"/>
            </a:endParaRPr>
          </a:p>
          <a:p>
            <a:pPr marL="355600" marR="1632585" indent="-343535">
              <a:lnSpc>
                <a:spcPts val="2690"/>
              </a:lnSpc>
              <a:spcBef>
                <a:spcPts val="1375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dirty="0"/>
              <a:t>	</a:t>
            </a:r>
            <a:r>
              <a:rPr dirty="0" sz="2400">
                <a:latin typeface="Times New Roman"/>
                <a:cs typeface="Times New Roman"/>
              </a:rPr>
              <a:t>People should know the overall rate of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rising,death,vaccinations,recovery,etc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world.</a:t>
            </a:r>
            <a:endParaRPr sz="2400">
              <a:latin typeface="Times New Roman"/>
              <a:cs typeface="Times New Roman"/>
            </a:endParaRPr>
          </a:p>
          <a:p>
            <a:pPr marL="355600" marR="678180" indent="-343535">
              <a:lnSpc>
                <a:spcPts val="2680"/>
              </a:lnSpc>
              <a:spcBef>
                <a:spcPts val="14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People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how </a:t>
            </a:r>
            <a:r>
              <a:rPr dirty="0" sz="2400" spc="-5">
                <a:latin typeface="Times New Roman"/>
                <a:cs typeface="Times New Roman"/>
              </a:rPr>
              <a:t>much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age-wise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percentage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affected </a:t>
            </a:r>
            <a:r>
              <a:rPr dirty="0" sz="2400">
                <a:latin typeface="Times New Roman"/>
                <a:cs typeface="Times New Roman"/>
              </a:rPr>
              <a:t>by covid-19 to take precautionary </a:t>
            </a:r>
            <a:r>
              <a:rPr dirty="0" sz="2400" spc="-5">
                <a:latin typeface="Times New Roman"/>
                <a:cs typeface="Times New Roman"/>
              </a:rPr>
              <a:t>measures as </a:t>
            </a:r>
            <a:r>
              <a:rPr dirty="0" sz="2400">
                <a:latin typeface="Times New Roman"/>
                <a:cs typeface="Times New Roman"/>
              </a:rPr>
              <a:t>early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 possible.</a:t>
            </a:r>
            <a:endParaRPr sz="2400">
              <a:latin typeface="Times New Roman"/>
              <a:cs typeface="Times New Roman"/>
            </a:endParaRPr>
          </a:p>
          <a:p>
            <a:pPr algn="just" marL="355600" marR="347345" indent="-343535">
              <a:lnSpc>
                <a:spcPts val="2680"/>
              </a:lnSpc>
              <a:spcBef>
                <a:spcPts val="1395"/>
              </a:spcBef>
              <a:buFont typeface="Arial MT"/>
              <a:buChar char="•"/>
              <a:tabLst>
                <a:tab pos="432434" algn="l"/>
              </a:tabLst>
            </a:pPr>
            <a:r>
              <a:rPr dirty="0"/>
              <a:t>	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architecture,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nowadays people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much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aware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suffering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flow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come </a:t>
            </a:r>
            <a:r>
              <a:rPr dirty="0" sz="2400">
                <a:latin typeface="Times New Roman"/>
                <a:cs typeface="Times New Roman"/>
              </a:rPr>
              <a:t>up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measure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Covid.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889" y="642366"/>
            <a:ext cx="3477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Technological</a:t>
            </a:r>
            <a:r>
              <a:rPr dirty="0" spc="-65"/>
              <a:t> </a:t>
            </a:r>
            <a:r>
              <a:rPr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595374"/>
            <a:ext cx="7098665" cy="26168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Jupyter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Notebook.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  <a:tab pos="1318260" algn="l"/>
              </a:tabLst>
            </a:pPr>
            <a:r>
              <a:rPr dirty="0" sz="2400">
                <a:latin typeface="Times New Roman"/>
                <a:cs typeface="Times New Roman"/>
              </a:rPr>
              <a:t>Flutter	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mobile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application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Android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Studio.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Dart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–programming</a:t>
            </a:r>
            <a:r>
              <a:rPr dirty="0" sz="2400">
                <a:latin typeface="Times New Roman"/>
                <a:cs typeface="Times New Roman"/>
              </a:rPr>
              <a:t> language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flutter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apps.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Firebase.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429" y="415544"/>
            <a:ext cx="76238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Review</a:t>
            </a:r>
            <a:r>
              <a:rPr dirty="0" spc="-25"/>
              <a:t> </a:t>
            </a:r>
            <a:r>
              <a:rPr dirty="0"/>
              <a:t>Suggestions</a:t>
            </a:r>
            <a:r>
              <a:rPr dirty="0" spc="-40"/>
              <a:t> </a:t>
            </a:r>
            <a:r>
              <a:rPr dirty="0"/>
              <a:t>(Given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Last</a:t>
            </a:r>
            <a:r>
              <a:rPr dirty="0" spc="-5"/>
              <a:t> </a:t>
            </a:r>
            <a:r>
              <a:rPr dirty="0"/>
              <a:t>meeting)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595374"/>
            <a:ext cx="8835390" cy="158051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6235" algn="l"/>
              </a:tabLst>
            </a:pP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 Build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Mobile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ead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2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eb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623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have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languages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Eg-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Hindi,Marathi,etc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623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Algorithms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precisely.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363" y="642366"/>
            <a:ext cx="689355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Proposed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180"/>
              <a:t> </a:t>
            </a:r>
            <a:r>
              <a:rPr dirty="0" spc="-10"/>
              <a:t>Architecture</a:t>
            </a:r>
            <a:r>
              <a:rPr dirty="0" spc="-85"/>
              <a:t> </a:t>
            </a:r>
            <a:r>
              <a:rPr dirty="0" spc="-30"/>
              <a:t>Working</a:t>
            </a:r>
          </a:p>
        </p:txBody>
      </p:sp>
      <p:sp>
        <p:nvSpPr>
          <p:cNvPr id="3" name="object 3"/>
          <p:cNvSpPr/>
          <p:nvPr/>
        </p:nvSpPr>
        <p:spPr>
          <a:xfrm>
            <a:off x="507491" y="3713988"/>
            <a:ext cx="1373505" cy="1094740"/>
          </a:xfrm>
          <a:custGeom>
            <a:avLst/>
            <a:gdLst/>
            <a:ahLst/>
            <a:cxnLst/>
            <a:rect l="l" t="t" r="r" b="b"/>
            <a:pathLst>
              <a:path w="1373505" h="1094739">
                <a:moveTo>
                  <a:pt x="1263650" y="0"/>
                </a:moveTo>
                <a:lnTo>
                  <a:pt x="109423" y="0"/>
                </a:lnTo>
                <a:lnTo>
                  <a:pt x="66833" y="8604"/>
                </a:lnTo>
                <a:lnTo>
                  <a:pt x="32051" y="32067"/>
                </a:lnTo>
                <a:lnTo>
                  <a:pt x="8599" y="66865"/>
                </a:lnTo>
                <a:lnTo>
                  <a:pt x="0" y="109474"/>
                </a:lnTo>
                <a:lnTo>
                  <a:pt x="0" y="984757"/>
                </a:lnTo>
                <a:lnTo>
                  <a:pt x="8599" y="1027366"/>
                </a:lnTo>
                <a:lnTo>
                  <a:pt x="32051" y="1062164"/>
                </a:lnTo>
                <a:lnTo>
                  <a:pt x="66833" y="1085627"/>
                </a:lnTo>
                <a:lnTo>
                  <a:pt x="109423" y="1094232"/>
                </a:lnTo>
                <a:lnTo>
                  <a:pt x="1263650" y="1094232"/>
                </a:lnTo>
                <a:lnTo>
                  <a:pt x="1306258" y="1085627"/>
                </a:lnTo>
                <a:lnTo>
                  <a:pt x="1341056" y="1062164"/>
                </a:lnTo>
                <a:lnTo>
                  <a:pt x="1364519" y="1027366"/>
                </a:lnTo>
                <a:lnTo>
                  <a:pt x="1373124" y="984757"/>
                </a:lnTo>
                <a:lnTo>
                  <a:pt x="1373124" y="109474"/>
                </a:lnTo>
                <a:lnTo>
                  <a:pt x="1364519" y="66865"/>
                </a:lnTo>
                <a:lnTo>
                  <a:pt x="1341056" y="32067"/>
                </a:lnTo>
                <a:lnTo>
                  <a:pt x="1306258" y="8604"/>
                </a:lnTo>
                <a:lnTo>
                  <a:pt x="12636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2691" y="3987546"/>
            <a:ext cx="1179830" cy="5080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49250" marR="5080" indent="-337185">
              <a:lnSpc>
                <a:spcPts val="1750"/>
              </a:lnSpc>
              <a:spcBef>
                <a:spcPts val="405"/>
              </a:spcBef>
            </a:pP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eg</a:t>
            </a:r>
            <a:r>
              <a:rPr dirty="0" sz="1700" spc="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ra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on 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7776" y="4090416"/>
            <a:ext cx="291465" cy="340360"/>
          </a:xfrm>
          <a:custGeom>
            <a:avLst/>
            <a:gdLst/>
            <a:ahLst/>
            <a:cxnLst/>
            <a:rect l="l" t="t" r="r" b="b"/>
            <a:pathLst>
              <a:path w="291464" h="340360">
                <a:moveTo>
                  <a:pt x="145542" y="0"/>
                </a:moveTo>
                <a:lnTo>
                  <a:pt x="145542" y="67945"/>
                </a:lnTo>
                <a:lnTo>
                  <a:pt x="0" y="67945"/>
                </a:lnTo>
                <a:lnTo>
                  <a:pt x="0" y="271906"/>
                </a:lnTo>
                <a:lnTo>
                  <a:pt x="145542" y="271906"/>
                </a:lnTo>
                <a:lnTo>
                  <a:pt x="145542" y="339851"/>
                </a:lnTo>
                <a:lnTo>
                  <a:pt x="291084" y="169925"/>
                </a:lnTo>
                <a:lnTo>
                  <a:pt x="145542" y="0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29255" y="3713988"/>
            <a:ext cx="1371600" cy="1094740"/>
          </a:xfrm>
          <a:custGeom>
            <a:avLst/>
            <a:gdLst/>
            <a:ahLst/>
            <a:cxnLst/>
            <a:rect l="l" t="t" r="r" b="b"/>
            <a:pathLst>
              <a:path w="1371600" h="1094739">
                <a:moveTo>
                  <a:pt x="1262126" y="0"/>
                </a:moveTo>
                <a:lnTo>
                  <a:pt x="109474" y="0"/>
                </a:lnTo>
                <a:lnTo>
                  <a:pt x="66865" y="8604"/>
                </a:lnTo>
                <a:lnTo>
                  <a:pt x="32067" y="32067"/>
                </a:lnTo>
                <a:lnTo>
                  <a:pt x="8604" y="66865"/>
                </a:lnTo>
                <a:lnTo>
                  <a:pt x="0" y="109474"/>
                </a:lnTo>
                <a:lnTo>
                  <a:pt x="0" y="984757"/>
                </a:lnTo>
                <a:lnTo>
                  <a:pt x="8604" y="1027366"/>
                </a:lnTo>
                <a:lnTo>
                  <a:pt x="32067" y="1062164"/>
                </a:lnTo>
                <a:lnTo>
                  <a:pt x="66865" y="1085627"/>
                </a:lnTo>
                <a:lnTo>
                  <a:pt x="109474" y="1094232"/>
                </a:lnTo>
                <a:lnTo>
                  <a:pt x="1262126" y="1094232"/>
                </a:lnTo>
                <a:lnTo>
                  <a:pt x="1304734" y="1085627"/>
                </a:lnTo>
                <a:lnTo>
                  <a:pt x="1339532" y="1062164"/>
                </a:lnTo>
                <a:lnTo>
                  <a:pt x="1362995" y="1027366"/>
                </a:lnTo>
                <a:lnTo>
                  <a:pt x="1371599" y="984757"/>
                </a:lnTo>
                <a:lnTo>
                  <a:pt x="1371599" y="109474"/>
                </a:lnTo>
                <a:lnTo>
                  <a:pt x="1362995" y="66865"/>
                </a:lnTo>
                <a:lnTo>
                  <a:pt x="1339532" y="32067"/>
                </a:lnTo>
                <a:lnTo>
                  <a:pt x="1304734" y="8604"/>
                </a:lnTo>
                <a:lnTo>
                  <a:pt x="126212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54604" y="4099305"/>
            <a:ext cx="111887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Login</a:t>
            </a:r>
            <a:r>
              <a:rPr dirty="0" sz="17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8015" y="4090416"/>
            <a:ext cx="291465" cy="340360"/>
          </a:xfrm>
          <a:custGeom>
            <a:avLst/>
            <a:gdLst/>
            <a:ahLst/>
            <a:cxnLst/>
            <a:rect l="l" t="t" r="r" b="b"/>
            <a:pathLst>
              <a:path w="291464" h="340360">
                <a:moveTo>
                  <a:pt x="145542" y="0"/>
                </a:moveTo>
                <a:lnTo>
                  <a:pt x="145542" y="67945"/>
                </a:lnTo>
                <a:lnTo>
                  <a:pt x="0" y="67945"/>
                </a:lnTo>
                <a:lnTo>
                  <a:pt x="0" y="271906"/>
                </a:lnTo>
                <a:lnTo>
                  <a:pt x="145542" y="271906"/>
                </a:lnTo>
                <a:lnTo>
                  <a:pt x="145542" y="339851"/>
                </a:lnTo>
                <a:lnTo>
                  <a:pt x="291084" y="169925"/>
                </a:lnTo>
                <a:lnTo>
                  <a:pt x="145542" y="0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49496" y="3713988"/>
            <a:ext cx="1373505" cy="1094740"/>
          </a:xfrm>
          <a:custGeom>
            <a:avLst/>
            <a:gdLst/>
            <a:ahLst/>
            <a:cxnLst/>
            <a:rect l="l" t="t" r="r" b="b"/>
            <a:pathLst>
              <a:path w="1373504" h="1094739">
                <a:moveTo>
                  <a:pt x="1263650" y="0"/>
                </a:moveTo>
                <a:lnTo>
                  <a:pt x="109474" y="0"/>
                </a:lnTo>
                <a:lnTo>
                  <a:pt x="66865" y="8604"/>
                </a:lnTo>
                <a:lnTo>
                  <a:pt x="32067" y="32067"/>
                </a:lnTo>
                <a:lnTo>
                  <a:pt x="8604" y="66865"/>
                </a:lnTo>
                <a:lnTo>
                  <a:pt x="0" y="109474"/>
                </a:lnTo>
                <a:lnTo>
                  <a:pt x="0" y="984757"/>
                </a:lnTo>
                <a:lnTo>
                  <a:pt x="8604" y="1027366"/>
                </a:lnTo>
                <a:lnTo>
                  <a:pt x="32067" y="1062164"/>
                </a:lnTo>
                <a:lnTo>
                  <a:pt x="66865" y="1085627"/>
                </a:lnTo>
                <a:lnTo>
                  <a:pt x="109474" y="1094232"/>
                </a:lnTo>
                <a:lnTo>
                  <a:pt x="1263650" y="1094232"/>
                </a:lnTo>
                <a:lnTo>
                  <a:pt x="1306258" y="1085627"/>
                </a:lnTo>
                <a:lnTo>
                  <a:pt x="1341056" y="1062164"/>
                </a:lnTo>
                <a:lnTo>
                  <a:pt x="1364519" y="1027366"/>
                </a:lnTo>
                <a:lnTo>
                  <a:pt x="1373124" y="984757"/>
                </a:lnTo>
                <a:lnTo>
                  <a:pt x="1373124" y="109474"/>
                </a:lnTo>
                <a:lnTo>
                  <a:pt x="1364519" y="66865"/>
                </a:lnTo>
                <a:lnTo>
                  <a:pt x="1341056" y="32067"/>
                </a:lnTo>
                <a:lnTo>
                  <a:pt x="1306258" y="8604"/>
                </a:lnTo>
                <a:lnTo>
                  <a:pt x="12636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34966" y="3764026"/>
            <a:ext cx="1202690" cy="9544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12700" marR="5080" indent="1270">
              <a:lnSpc>
                <a:spcPct val="86100"/>
              </a:lnSpc>
              <a:spcBef>
                <a:spcPts val="385"/>
              </a:spcBef>
            </a:pP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Covid- </a:t>
            </a:r>
            <a:r>
              <a:rPr dirty="0" sz="17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statistics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dirty="0" sz="17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prediction</a:t>
            </a:r>
            <a:r>
              <a:rPr dirty="0" sz="17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700" spc="-4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covid</a:t>
            </a:r>
            <a:r>
              <a:rPr dirty="0" sz="17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attack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59779" y="4090416"/>
            <a:ext cx="291465" cy="340360"/>
          </a:xfrm>
          <a:custGeom>
            <a:avLst/>
            <a:gdLst/>
            <a:ahLst/>
            <a:cxnLst/>
            <a:rect l="l" t="t" r="r" b="b"/>
            <a:pathLst>
              <a:path w="291464" h="340360">
                <a:moveTo>
                  <a:pt x="145542" y="0"/>
                </a:moveTo>
                <a:lnTo>
                  <a:pt x="145542" y="67945"/>
                </a:lnTo>
                <a:lnTo>
                  <a:pt x="0" y="67945"/>
                </a:lnTo>
                <a:lnTo>
                  <a:pt x="0" y="271906"/>
                </a:lnTo>
                <a:lnTo>
                  <a:pt x="145542" y="271906"/>
                </a:lnTo>
                <a:lnTo>
                  <a:pt x="145542" y="339851"/>
                </a:lnTo>
                <a:lnTo>
                  <a:pt x="291084" y="169925"/>
                </a:lnTo>
                <a:lnTo>
                  <a:pt x="145542" y="0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71259" y="3713988"/>
            <a:ext cx="1373505" cy="1094740"/>
          </a:xfrm>
          <a:custGeom>
            <a:avLst/>
            <a:gdLst/>
            <a:ahLst/>
            <a:cxnLst/>
            <a:rect l="l" t="t" r="r" b="b"/>
            <a:pathLst>
              <a:path w="1373504" h="1094739">
                <a:moveTo>
                  <a:pt x="1263649" y="0"/>
                </a:moveTo>
                <a:lnTo>
                  <a:pt x="109474" y="0"/>
                </a:lnTo>
                <a:lnTo>
                  <a:pt x="66865" y="8604"/>
                </a:lnTo>
                <a:lnTo>
                  <a:pt x="32067" y="32067"/>
                </a:lnTo>
                <a:lnTo>
                  <a:pt x="8604" y="66865"/>
                </a:lnTo>
                <a:lnTo>
                  <a:pt x="0" y="109474"/>
                </a:lnTo>
                <a:lnTo>
                  <a:pt x="0" y="984757"/>
                </a:lnTo>
                <a:lnTo>
                  <a:pt x="8604" y="1027366"/>
                </a:lnTo>
                <a:lnTo>
                  <a:pt x="32067" y="1062164"/>
                </a:lnTo>
                <a:lnTo>
                  <a:pt x="66865" y="1085627"/>
                </a:lnTo>
                <a:lnTo>
                  <a:pt x="109474" y="1094232"/>
                </a:lnTo>
                <a:lnTo>
                  <a:pt x="1263649" y="1094232"/>
                </a:lnTo>
                <a:lnTo>
                  <a:pt x="1306258" y="1085627"/>
                </a:lnTo>
                <a:lnTo>
                  <a:pt x="1341056" y="1062164"/>
                </a:lnTo>
                <a:lnTo>
                  <a:pt x="1364519" y="1027366"/>
                </a:lnTo>
                <a:lnTo>
                  <a:pt x="1373123" y="984757"/>
                </a:lnTo>
                <a:lnTo>
                  <a:pt x="1373123" y="109474"/>
                </a:lnTo>
                <a:lnTo>
                  <a:pt x="1364519" y="66865"/>
                </a:lnTo>
                <a:lnTo>
                  <a:pt x="1341056" y="32067"/>
                </a:lnTo>
                <a:lnTo>
                  <a:pt x="1306258" y="8604"/>
                </a:lnTo>
                <a:lnTo>
                  <a:pt x="12636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05498" y="3875659"/>
            <a:ext cx="1106170" cy="508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895"/>
              </a:lnSpc>
              <a:spcBef>
                <a:spcPts val="105"/>
              </a:spcBef>
            </a:pP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Enter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95"/>
              </a:lnSpc>
            </a:pP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81543" y="4090416"/>
            <a:ext cx="291465" cy="340360"/>
          </a:xfrm>
          <a:custGeom>
            <a:avLst/>
            <a:gdLst/>
            <a:ahLst/>
            <a:cxnLst/>
            <a:rect l="l" t="t" r="r" b="b"/>
            <a:pathLst>
              <a:path w="291465" h="340360">
                <a:moveTo>
                  <a:pt x="145541" y="0"/>
                </a:moveTo>
                <a:lnTo>
                  <a:pt x="145541" y="67945"/>
                </a:lnTo>
                <a:lnTo>
                  <a:pt x="0" y="67945"/>
                </a:lnTo>
                <a:lnTo>
                  <a:pt x="0" y="271906"/>
                </a:lnTo>
                <a:lnTo>
                  <a:pt x="145541" y="271906"/>
                </a:lnTo>
                <a:lnTo>
                  <a:pt x="145541" y="339851"/>
                </a:lnTo>
                <a:lnTo>
                  <a:pt x="291083" y="169925"/>
                </a:lnTo>
                <a:lnTo>
                  <a:pt x="145541" y="0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93023" y="3713988"/>
            <a:ext cx="1371600" cy="1094740"/>
          </a:xfrm>
          <a:custGeom>
            <a:avLst/>
            <a:gdLst/>
            <a:ahLst/>
            <a:cxnLst/>
            <a:rect l="l" t="t" r="r" b="b"/>
            <a:pathLst>
              <a:path w="1371600" h="1094739">
                <a:moveTo>
                  <a:pt x="1262126" y="0"/>
                </a:moveTo>
                <a:lnTo>
                  <a:pt x="109474" y="0"/>
                </a:lnTo>
                <a:lnTo>
                  <a:pt x="66865" y="8604"/>
                </a:lnTo>
                <a:lnTo>
                  <a:pt x="32067" y="32067"/>
                </a:lnTo>
                <a:lnTo>
                  <a:pt x="8604" y="66865"/>
                </a:lnTo>
                <a:lnTo>
                  <a:pt x="0" y="109474"/>
                </a:lnTo>
                <a:lnTo>
                  <a:pt x="0" y="984757"/>
                </a:lnTo>
                <a:lnTo>
                  <a:pt x="8604" y="1027366"/>
                </a:lnTo>
                <a:lnTo>
                  <a:pt x="32067" y="1062164"/>
                </a:lnTo>
                <a:lnTo>
                  <a:pt x="66865" y="1085627"/>
                </a:lnTo>
                <a:lnTo>
                  <a:pt x="109474" y="1094232"/>
                </a:lnTo>
                <a:lnTo>
                  <a:pt x="1262126" y="1094232"/>
                </a:lnTo>
                <a:lnTo>
                  <a:pt x="1304734" y="1085627"/>
                </a:lnTo>
                <a:lnTo>
                  <a:pt x="1339532" y="1062164"/>
                </a:lnTo>
                <a:lnTo>
                  <a:pt x="1362995" y="1027366"/>
                </a:lnTo>
                <a:lnTo>
                  <a:pt x="1371600" y="984757"/>
                </a:lnTo>
                <a:lnTo>
                  <a:pt x="1371600" y="109474"/>
                </a:lnTo>
                <a:lnTo>
                  <a:pt x="1362995" y="66865"/>
                </a:lnTo>
                <a:lnTo>
                  <a:pt x="1339532" y="32067"/>
                </a:lnTo>
                <a:lnTo>
                  <a:pt x="1304734" y="8604"/>
                </a:lnTo>
                <a:lnTo>
                  <a:pt x="126212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313166" y="3987546"/>
            <a:ext cx="1132205" cy="5080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77495" marR="5080" indent="-265430">
              <a:lnSpc>
                <a:spcPts val="1750"/>
              </a:lnSpc>
              <a:spcBef>
                <a:spcPts val="405"/>
              </a:spcBef>
            </a:pP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Percentage 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attack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963" y="642366"/>
            <a:ext cx="5709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Prototype</a:t>
            </a:r>
            <a:r>
              <a:rPr dirty="0" spc="-40"/>
              <a:t> </a:t>
            </a:r>
            <a:r>
              <a:rPr dirty="0"/>
              <a:t>Design</a:t>
            </a:r>
            <a:r>
              <a:rPr dirty="0" spc="-30"/>
              <a:t> </a:t>
            </a:r>
            <a:r>
              <a:rPr dirty="0"/>
              <a:t>Demonstration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2331694"/>
            <a:ext cx="8001000" cy="38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2022-05-08T08:42:31Z</dcterms:created>
  <dcterms:modified xsi:type="dcterms:W3CDTF">2022-05-08T08:42:31Z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2022-05-08T00:00:00Z</vt:filetime>
  </property>
</Properties>
</file>