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2" r:id="rId20"/>
    <p:sldId id="281" r:id="rId21"/>
    <p:sldId id="283" r:id="rId22"/>
    <p:sldId id="273" r:id="rId23"/>
    <p:sldId id="286" r:id="rId24"/>
    <p:sldId id="274" r:id="rId25"/>
    <p:sldId id="284" r:id="rId26"/>
    <p:sldId id="275" r:id="rId27"/>
    <p:sldId id="280" r:id="rId28"/>
    <p:sldId id="279" r:id="rId29"/>
    <p:sldId id="276" r:id="rId30"/>
    <p:sldId id="285" r:id="rId31"/>
    <p:sldId id="278" r:id="rId32"/>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56" autoAdjust="0"/>
  </p:normalViewPr>
  <p:slideViewPr>
    <p:cSldViewPr snapToGrid="0">
      <p:cViewPr varScale="1">
        <p:scale>
          <a:sx n="113" d="100"/>
          <a:sy n="113" d="100"/>
        </p:scale>
        <p:origin x="5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4"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4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5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6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12640" y="1893240"/>
            <a:ext cx="8118000" cy="70567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12640" y="1893240"/>
            <a:ext cx="8118000" cy="1522080"/>
          </a:xfrm>
          <a:prstGeom prst="rect">
            <a:avLst/>
          </a:prstGeom>
        </p:spPr>
        <p:txBody>
          <a:bodyPr lIns="0" tIns="0" rIns="0" bIns="0" anchor="ctr"/>
          <a:lstStyle/>
          <a:p>
            <a:pPr algn="ctr"/>
            <a:endParaRPr lang="en-IN" sz="4400" b="0" strike="noStrike" spc="-1">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 name="CustomShape 1"/>
          <p:cNvSpPr/>
          <p:nvPr/>
        </p:nvSpPr>
        <p:spPr>
          <a:xfrm>
            <a:off x="0" y="0"/>
            <a:ext cx="9143280" cy="171108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5" name="CustomShape 2"/>
          <p:cNvSpPr/>
          <p:nvPr/>
        </p:nvSpPr>
        <p:spPr>
          <a:xfrm>
            <a:off x="641880" y="3597480"/>
            <a:ext cx="389520" cy="360"/>
          </a:xfrm>
          <a:custGeom>
            <a:avLst/>
            <a:gdLst/>
            <a:ahLst/>
            <a:cxnLst/>
            <a:rect l="l" t="t" r="r" b="b"/>
            <a:pathLst>
              <a:path w="21600" h="21600">
                <a:moveTo>
                  <a:pt x="0" y="0"/>
                </a:moveTo>
                <a:lnTo>
                  <a:pt x="21600" y="21600"/>
                </a:lnTo>
              </a:path>
            </a:pathLst>
          </a:custGeom>
          <a:noFill/>
          <a:ln w="28440">
            <a:solidFill>
              <a:schemeClr val="accent1"/>
            </a:solidFill>
            <a:round/>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IN" sz="2800" b="0" strike="noStrike" spc="-1">
                <a:latin typeface="Arial"/>
              </a:rPr>
              <a:t>Second Outline Level</a:t>
            </a:r>
          </a:p>
          <a:p>
            <a:pPr marL="1296000" lvl="2" indent="-288000">
              <a:spcBef>
                <a:spcPts val="850"/>
              </a:spcBef>
              <a:buClr>
                <a:srgbClr val="FFFFFF"/>
              </a:buClr>
              <a:buSzPct val="45000"/>
              <a:buFont typeface="Wingdings" charset="2"/>
              <a:buChar char=""/>
            </a:pPr>
            <a:r>
              <a:rPr lang="en-IN" sz="2400" b="0" strike="noStrike" spc="-1">
                <a:latin typeface="Arial"/>
              </a:rPr>
              <a:t>Third Outline Level</a:t>
            </a:r>
          </a:p>
          <a:p>
            <a:pPr marL="1728000" lvl="3" indent="-216000">
              <a:spcBef>
                <a:spcPts val="567"/>
              </a:spcBef>
              <a:buClr>
                <a:srgbClr val="FFFFFF"/>
              </a:buClr>
              <a:buSzPct val="75000"/>
              <a:buFont typeface="Symbol" charset="2"/>
              <a:buChar char=""/>
            </a:pPr>
            <a:r>
              <a:rPr lang="en-IN" sz="2000" b="0" strike="noStrike" spc="-1">
                <a:latin typeface="Arial"/>
              </a:rPr>
              <a:t>Fourth Outline Level</a:t>
            </a:r>
          </a:p>
          <a:p>
            <a:pPr marL="2160000" lvl="4" indent="-216000">
              <a:spcBef>
                <a:spcPts val="283"/>
              </a:spcBef>
              <a:buClr>
                <a:srgbClr val="FFFFFF"/>
              </a:buClr>
              <a:buSzPct val="45000"/>
              <a:buFont typeface="Wingdings" charset="2"/>
              <a:buChar char=""/>
            </a:pPr>
            <a:r>
              <a:rPr lang="en-IN" sz="2000" b="0" strike="noStrike" spc="-1">
                <a:latin typeface="Arial"/>
              </a:rPr>
              <a:t>Fifth Outline Level</a:t>
            </a:r>
          </a:p>
          <a:p>
            <a:pPr marL="2592000" lvl="5" indent="-216000">
              <a:spcBef>
                <a:spcPts val="283"/>
              </a:spcBef>
              <a:buClr>
                <a:srgbClr val="FFFFFF"/>
              </a:buClr>
              <a:buSzPct val="45000"/>
              <a:buFont typeface="Wingdings" charset="2"/>
              <a:buChar char=""/>
            </a:pPr>
            <a:r>
              <a:rPr lang="en-IN" sz="2000" b="0" strike="noStrike" spc="-1">
                <a:latin typeface="Arial"/>
              </a:rPr>
              <a:t>Sixth Outline Level</a:t>
            </a:r>
          </a:p>
          <a:p>
            <a:pPr marL="3024000" lvl="6" indent="-216000">
              <a:spcBef>
                <a:spcPts val="283"/>
              </a:spcBef>
              <a:buClr>
                <a:srgbClr val="FFFFFF"/>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
        <p:cNvGrpSpPr/>
        <p:nvPr/>
      </p:nvGrpSpPr>
      <p:grpSpPr>
        <a:xfrm>
          <a:off x="0" y="0"/>
          <a:ext cx="0" cy="0"/>
          <a:chOff x="0" y="0"/>
          <a:chExt cx="0" cy="0"/>
        </a:xfrm>
      </p:grpSpPr>
      <p:sp>
        <p:nvSpPr>
          <p:cNvPr id="40" name="CustomShape 1"/>
          <p:cNvSpPr/>
          <p:nvPr/>
        </p:nvSpPr>
        <p:spPr>
          <a:xfrm>
            <a:off x="0" y="5045760"/>
            <a:ext cx="9143280" cy="97200"/>
          </a:xfrm>
          <a:prstGeom prst="rect">
            <a:avLst/>
          </a:prstGeom>
          <a:solidFill>
            <a:schemeClr val="lt2"/>
          </a:solid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512640" y="1893240"/>
            <a:ext cx="8118000" cy="1522080"/>
          </a:xfrm>
          <a:prstGeom prst="rect">
            <a:avLst/>
          </a:prstGeom>
        </p:spPr>
        <p:txBody>
          <a:bodyPr lIns="0" tIns="0" rIns="0" bIns="0" anchor="ctr"/>
          <a:lstStyle/>
          <a:p>
            <a:r>
              <a:rPr lang="en-IN" sz="1800" b="0" strike="noStrike" spc="-1">
                <a:latin typeface="Arial"/>
              </a:rPr>
              <a:t>Click to edit the title text format</a:t>
            </a:r>
          </a:p>
        </p:txBody>
      </p:sp>
      <p:sp>
        <p:nvSpPr>
          <p:cNvPr id="42" name="PlaceHolder 3"/>
          <p:cNvSpPr>
            <a:spLocks noGrp="1"/>
          </p:cNvSpPr>
          <p:nvPr>
            <p:ph type="body"/>
          </p:nvPr>
        </p:nvSpPr>
        <p:spPr>
          <a:xfrm>
            <a:off x="457200" y="1203480"/>
            <a:ext cx="8228880" cy="2982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Google Shape;59;p13"/>
          <p:cNvPicPr/>
          <p:nvPr/>
        </p:nvPicPr>
        <p:blipFill>
          <a:blip r:embed="rId2"/>
          <a:stretch/>
        </p:blipFill>
        <p:spPr>
          <a:xfrm>
            <a:off x="3071880" y="149375"/>
            <a:ext cx="2999160" cy="1993320"/>
          </a:xfrm>
          <a:prstGeom prst="rect">
            <a:avLst/>
          </a:prstGeom>
          <a:ln>
            <a:noFill/>
          </a:ln>
        </p:spPr>
      </p:pic>
      <p:sp>
        <p:nvSpPr>
          <p:cNvPr id="80" name="CustomShape 1"/>
          <p:cNvSpPr/>
          <p:nvPr/>
        </p:nvSpPr>
        <p:spPr>
          <a:xfrm>
            <a:off x="512640" y="2230200"/>
            <a:ext cx="8118000" cy="23475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3000" b="1" strike="noStrike" spc="-1" dirty="0">
                <a:solidFill>
                  <a:srgbClr val="FFFBF0"/>
                </a:solidFill>
                <a:latin typeface="Times New Roman"/>
                <a:ea typeface="Times New Roman"/>
              </a:rPr>
              <a:t>Department of Information Technology</a:t>
            </a:r>
            <a:endParaRPr lang="en-IN" sz="3000" b="0" strike="noStrike" spc="-1" dirty="0">
              <a:latin typeface="Arial"/>
            </a:endParaRPr>
          </a:p>
          <a:p>
            <a:pPr algn="ctr">
              <a:lnSpc>
                <a:spcPct val="100000"/>
              </a:lnSpc>
            </a:pPr>
            <a:r>
              <a:rPr lang="en-IN" sz="3000" b="1" strike="noStrike" spc="-1" dirty="0">
                <a:solidFill>
                  <a:srgbClr val="FFFBF0"/>
                </a:solidFill>
                <a:latin typeface="Times New Roman"/>
                <a:ea typeface="Times New Roman"/>
              </a:rPr>
              <a:t>NBA Accredited</a:t>
            </a:r>
            <a:br>
              <a:rPr dirty="0"/>
            </a:br>
            <a:r>
              <a:rPr lang="en-IN" sz="2400" b="0" strike="noStrike" spc="-1" dirty="0">
                <a:solidFill>
                  <a:srgbClr val="FFFBF0"/>
                </a:solidFill>
                <a:latin typeface="Times New Roman"/>
                <a:ea typeface="Times New Roman"/>
              </a:rPr>
              <a:t>A.P. Shah Institute of Technology</a:t>
            </a:r>
            <a:br>
              <a:rPr dirty="0"/>
            </a:br>
            <a:r>
              <a:rPr lang="en-IN" sz="2400" b="0" strike="noStrike" spc="-1" dirty="0" err="1">
                <a:solidFill>
                  <a:srgbClr val="FFFBF0"/>
                </a:solidFill>
                <a:latin typeface="Times New Roman"/>
                <a:ea typeface="Times New Roman"/>
              </a:rPr>
              <a:t>G.B.Road,Kasarvadavli</a:t>
            </a:r>
            <a:r>
              <a:rPr lang="en-IN" sz="2400" b="0" strike="noStrike" spc="-1" dirty="0">
                <a:solidFill>
                  <a:srgbClr val="FFFBF0"/>
                </a:solidFill>
                <a:latin typeface="Times New Roman"/>
                <a:ea typeface="Times New Roman"/>
              </a:rPr>
              <a:t>, Thane(W), Mumbai-400615</a:t>
            </a:r>
            <a:br>
              <a:rPr dirty="0"/>
            </a:br>
            <a:r>
              <a:rPr lang="en-IN" sz="2400" b="0" strike="noStrike" spc="-1" dirty="0">
                <a:solidFill>
                  <a:srgbClr val="FFFBF0"/>
                </a:solidFill>
                <a:latin typeface="Times New Roman"/>
                <a:ea typeface="Times New Roman"/>
              </a:rPr>
              <a:t>UNIVERSITY OF MUMBAI</a:t>
            </a:r>
            <a:br>
              <a:rPr dirty="0"/>
            </a:br>
            <a:r>
              <a:rPr lang="en-IN" sz="2400" b="0" strike="noStrike" spc="-1" dirty="0">
                <a:solidFill>
                  <a:srgbClr val="FFFBF0"/>
                </a:solidFill>
                <a:latin typeface="Times New Roman"/>
                <a:ea typeface="Times New Roman"/>
              </a:rPr>
              <a:t>Academic Year 2021-2022</a:t>
            </a:r>
            <a:endParaRPr lang="en-IN"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1.7 Benefits for environment &amp; Society</a:t>
            </a:r>
            <a:endParaRPr lang="en-IN" sz="3000" b="0" strike="noStrike" spc="-1">
              <a:latin typeface="Arial"/>
            </a:endParaRPr>
          </a:p>
        </p:txBody>
      </p:sp>
      <p:sp>
        <p:nvSpPr>
          <p:cNvPr id="9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42900" lvl="0" indent="-342900" algn="just" fontAlgn="base">
              <a:lnSpc>
                <a:spcPct val="107000"/>
              </a:lnSpc>
              <a:spcBef>
                <a:spcPts val="1200"/>
              </a:spcBef>
              <a:spcAft>
                <a:spcPts val="800"/>
              </a:spcAft>
              <a:buFont typeface="Arial" panose="020B0604020202020204" pitchFamily="34" charset="0"/>
              <a:buChar char="•"/>
              <a:tabLst>
                <a:tab pos="457200" algn="l"/>
              </a:tabLst>
            </a:pPr>
            <a:r>
              <a:rPr lang="en-IN" sz="1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Users check the vulnerability level before traveling in another state according to their age.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fontAlgn="base">
              <a:lnSpc>
                <a:spcPct val="107000"/>
              </a:lnSpc>
              <a:spcBef>
                <a:spcPts val="1200"/>
              </a:spcBef>
              <a:spcAft>
                <a:spcPts val="800"/>
              </a:spcAft>
              <a:buFont typeface="Arial" panose="020B0604020202020204" pitchFamily="34" charset="0"/>
              <a:buChar char="•"/>
              <a:tabLst>
                <a:tab pos="457200" algn="l"/>
              </a:tabLst>
            </a:pPr>
            <a:r>
              <a:rPr lang="en-IN" sz="1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We will be able to ban the high vulnerability peoples to prevent them from COVID-19 infection.</a:t>
            </a:r>
          </a:p>
          <a:p>
            <a:pPr marL="342900" lvl="0" indent="-342900" algn="just" fontAlgn="base">
              <a:lnSpc>
                <a:spcPct val="107000"/>
              </a:lnSpc>
              <a:spcBef>
                <a:spcPts val="1200"/>
              </a:spcBef>
              <a:spcAft>
                <a:spcPts val="800"/>
              </a:spcAft>
              <a:buFont typeface="Arial" panose="020B0604020202020204" pitchFamily="34" charset="0"/>
              <a:buChar char="•"/>
              <a:tabLst>
                <a:tab pos="457200" algn="l"/>
              </a:tabLst>
            </a:pPr>
            <a:r>
              <a:rPr lang="en-IN"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This model helps the government to utilize the rules according to </a:t>
            </a:r>
            <a:r>
              <a:rPr lang="en-IN" sz="1400" dirty="0">
                <a:solidFill>
                  <a:srgbClr val="333333"/>
                </a:solidFill>
                <a:effectLst/>
                <a:latin typeface="Times New Roman" panose="02020603050405020304" pitchFamily="18" charset="0"/>
                <a:ea typeface="Times New Roman" panose="02020603050405020304" pitchFamily="18" charset="0"/>
                <a:cs typeface="Mangal" panose="02040503050203030202" pitchFamily="18" charset="0"/>
              </a:rPr>
              <a:t>the vulnerability level.</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512640" y="1893240"/>
            <a:ext cx="416736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a:solidFill>
                  <a:srgbClr val="FFFBF0"/>
                </a:solidFill>
                <a:latin typeface="Times New Roman"/>
                <a:ea typeface="Times New Roman"/>
              </a:rPr>
              <a:t>2. Project Design</a:t>
            </a:r>
            <a:endParaRPr lang="en-IN" sz="4200" b="0" strike="noStrike" spc="-1">
              <a:latin typeface="Arial"/>
            </a:endParaRPr>
          </a:p>
        </p:txBody>
      </p:sp>
      <p:sp>
        <p:nvSpPr>
          <p:cNvPr id="99"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2.1 Proposed System</a:t>
            </a:r>
            <a:endParaRPr lang="en-IN" sz="3000" b="0" strike="noStrike" spc="-1">
              <a:latin typeface="Arial"/>
            </a:endParaRPr>
          </a:p>
        </p:txBody>
      </p:sp>
      <p:sp>
        <p:nvSpPr>
          <p:cNvPr id="10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In this system, we predict the vulnerability of people based on age and state. For that we had the data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preprocessing</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In data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preprocessing</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we clean the data, remove missing values from the dataset.</a:t>
            </a:r>
          </a:p>
          <a:p>
            <a:pPr marL="114840">
              <a:lnSpc>
                <a:spcPct val="115000"/>
              </a:lnSpc>
              <a:buClr>
                <a:srgbClr val="000000"/>
              </a:buClr>
            </a:pP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4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Machine learning algorithms will then be determined during the advanced route but those labels should be used. It is a very important step for pre-processing in a systematic database in supervised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reading.</a:t>
            </a:r>
            <a:r>
              <a:rPr lang="en-IN" sz="140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IN" sz="1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data is further divided into 2 parts. First part is the training dataset and </a:t>
            </a:r>
            <a:r>
              <a:rPr lang="en-IN" sz="1400" dirty="0" err="1">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secode</a:t>
            </a:r>
            <a:r>
              <a:rPr lang="en-IN" sz="1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 is for testing. A machine learning model is a file that has been trained to recognize certain types of patterns.</a:t>
            </a: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114840">
              <a:lnSpc>
                <a:spcPct val="115000"/>
              </a:lnSpc>
              <a:buClr>
                <a:srgbClr val="000000"/>
              </a:buClr>
            </a:pP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400"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1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We mainly used four different classifiers like Logistic regression, Naive byers, Random forest, SVM. But the random forest model has more accuracy than other models So we selected this model in our project.</a:t>
            </a: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4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2.2 Design(Flow Of Modules)</a:t>
            </a:r>
            <a:endParaRPr lang="en-IN" sz="3000" b="0" strike="noStrike" spc="-1" dirty="0">
              <a:latin typeface="Arial"/>
            </a:endParaRPr>
          </a:p>
        </p:txBody>
      </p:sp>
      <p:sp>
        <p:nvSpPr>
          <p:cNvPr id="103" name="CustomShape 2"/>
          <p:cNvSpPr/>
          <p:nvPr/>
        </p:nvSpPr>
        <p:spPr>
          <a:xfrm>
            <a:off x="311760" y="1171439"/>
            <a:ext cx="8519760" cy="3757115"/>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4" name="Picture 3">
            <a:extLst>
              <a:ext uri="{FF2B5EF4-FFF2-40B4-BE49-F238E27FC236}">
                <a16:creationId xmlns:a16="http://schemas.microsoft.com/office/drawing/2014/main" id="{9AA8DC46-2DFE-4954-906E-A090DBD3D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497" y="1171440"/>
            <a:ext cx="5433060" cy="364299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2.3 Use Case Diagram</a:t>
            </a:r>
            <a:endParaRPr lang="en-IN" sz="3000" b="0" strike="noStrike" spc="-1" dirty="0">
              <a:latin typeface="Arial"/>
            </a:endParaRPr>
          </a:p>
        </p:txBody>
      </p:sp>
      <p:sp>
        <p:nvSpPr>
          <p:cNvPr id="105"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2" name="Picture 1">
            <a:extLst>
              <a:ext uri="{FF2B5EF4-FFF2-40B4-BE49-F238E27FC236}">
                <a16:creationId xmlns:a16="http://schemas.microsoft.com/office/drawing/2014/main" id="{30D92F38-AD4F-461F-8E66-A90C09D68649}"/>
              </a:ext>
            </a:extLst>
          </p:cNvPr>
          <p:cNvPicPr>
            <a:picLocks noChangeAspect="1"/>
          </p:cNvPicPr>
          <p:nvPr/>
        </p:nvPicPr>
        <p:blipFill>
          <a:blip r:embed="rId2"/>
          <a:stretch>
            <a:fillRect/>
          </a:stretch>
        </p:blipFill>
        <p:spPr>
          <a:xfrm>
            <a:off x="1513643" y="1057320"/>
            <a:ext cx="4572396" cy="373931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311760" y="-3690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2.4 Activity diagram</a:t>
            </a:r>
            <a:endParaRPr lang="en-IN" sz="3000" b="0" strike="noStrike" spc="-1" dirty="0">
              <a:latin typeface="Arial"/>
            </a:endParaRPr>
          </a:p>
        </p:txBody>
      </p:sp>
      <p:sp>
        <p:nvSpPr>
          <p:cNvPr id="10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F2E6A003-E956-41CF-8E1A-154D2E3774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37288" y="575461"/>
            <a:ext cx="4029559" cy="4399496"/>
          </a:xfrm>
          <a:prstGeom prst="rect">
            <a:avLst/>
          </a:prstGeom>
          <a:noFill/>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311760" y="53542"/>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2.5 Class Diagram</a:t>
            </a:r>
            <a:endParaRPr lang="en-IN" sz="3000" b="0" strike="noStrike" spc="-1" dirty="0">
              <a:latin typeface="Arial"/>
            </a:endParaRPr>
          </a:p>
        </p:txBody>
      </p:sp>
      <p:sp>
        <p:nvSpPr>
          <p:cNvPr id="10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sp>
      <p:pic>
        <p:nvPicPr>
          <p:cNvPr id="4" name="Picture 3">
            <a:extLst>
              <a:ext uri="{FF2B5EF4-FFF2-40B4-BE49-F238E27FC236}">
                <a16:creationId xmlns:a16="http://schemas.microsoft.com/office/drawing/2014/main" id="{CED0C475-8383-461C-AC84-25E0629B1D6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5397" y="1057320"/>
            <a:ext cx="7028481" cy="3902138"/>
          </a:xfrm>
          <a:prstGeom prst="rect">
            <a:avLst/>
          </a:prstGeom>
          <a:noFill/>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369360" y="2762640"/>
            <a:ext cx="5534640" cy="62136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IN" sz="4200" b="1" strike="noStrike" spc="-1">
                <a:solidFill>
                  <a:srgbClr val="FFFBF0"/>
                </a:solidFill>
                <a:latin typeface="Old Standard TT"/>
              </a:rPr>
              <a:t>3. Implementation</a:t>
            </a:r>
            <a:endParaRPr lang="en-IN" sz="4200" b="1" strike="noStrike" spc="-1">
              <a:solidFill>
                <a:srgbClr val="FFFBF0"/>
              </a:solidFill>
              <a:latin typeface="Old Standard TT"/>
              <a:ea typeface="Old Standard TT"/>
            </a:endParaRPr>
          </a:p>
        </p:txBody>
      </p:sp>
      <p:sp>
        <p:nvSpPr>
          <p:cNvPr id="111"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17BD3-B6CD-4930-9762-0B4AF535BD24}"/>
              </a:ext>
            </a:extLst>
          </p:cNvPr>
          <p:cNvSpPr>
            <a:spLocks noGrp="1"/>
          </p:cNvSpPr>
          <p:nvPr>
            <p:ph type="title"/>
          </p:nvPr>
        </p:nvSpPr>
        <p:spPr>
          <a:xfrm>
            <a:off x="289120" y="-55633"/>
            <a:ext cx="8118000" cy="692326"/>
          </a:xfrm>
        </p:spPr>
        <p:txBody>
          <a:bodyPr/>
          <a:lstStyle/>
          <a:p>
            <a:endParaRPr lang="en-IN"/>
          </a:p>
        </p:txBody>
      </p:sp>
      <p:sp>
        <p:nvSpPr>
          <p:cNvPr id="3" name="Text Placeholder 2">
            <a:extLst>
              <a:ext uri="{FF2B5EF4-FFF2-40B4-BE49-F238E27FC236}">
                <a16:creationId xmlns:a16="http://schemas.microsoft.com/office/drawing/2014/main" id="{39400B17-9594-4C14-820B-A23493E7E2D7}"/>
              </a:ext>
            </a:extLst>
          </p:cNvPr>
          <p:cNvSpPr>
            <a:spLocks noGrp="1"/>
          </p:cNvSpPr>
          <p:nvPr>
            <p:ph type="body"/>
          </p:nvPr>
        </p:nvSpPr>
        <p:spPr>
          <a:xfrm>
            <a:off x="94827" y="1203479"/>
            <a:ext cx="4210093" cy="3666547"/>
          </a:xfrm>
        </p:spPr>
        <p:txBody>
          <a:bodyPr>
            <a:normAutofit lnSpcReduction="10000"/>
          </a:bodyPr>
          <a:lstStyle/>
          <a:p>
            <a:endParaRPr lang="en-IN" dirty="0"/>
          </a:p>
          <a:p>
            <a:endParaRPr lang="en-IN" dirty="0"/>
          </a:p>
          <a:p>
            <a:endParaRPr lang="en-IN" dirty="0"/>
          </a:p>
          <a:p>
            <a:endParaRPr lang="en-IN" dirty="0"/>
          </a:p>
          <a:p>
            <a:endParaRPr lang="en-IN" dirty="0"/>
          </a:p>
          <a:p>
            <a:pPr marL="0" indent="0">
              <a:buNone/>
            </a:pPr>
            <a:endParaRPr lang="en-IN" dirty="0"/>
          </a:p>
          <a:p>
            <a:pPr marL="0" indent="0">
              <a:buNone/>
            </a:pPr>
            <a:r>
              <a:rPr lang="en-IN" sz="1400" dirty="0">
                <a:latin typeface="Times New Roman" panose="02020603050405020304" pitchFamily="18" charset="0"/>
                <a:cs typeface="Times New Roman" panose="02020603050405020304" pitchFamily="18" charset="0"/>
              </a:rPr>
              <a:t>This is the Registration Page, where once the user clicks on application on mobile the screen occurs including </a:t>
            </a:r>
            <a:r>
              <a:rPr lang="en-IN" sz="1400" dirty="0" err="1">
                <a:latin typeface="Times New Roman" panose="02020603050405020304" pitchFamily="18" charset="0"/>
                <a:cs typeface="Times New Roman" panose="02020603050405020304" pitchFamily="18" charset="0"/>
              </a:rPr>
              <a:t>username,email,mobile</a:t>
            </a:r>
            <a:r>
              <a:rPr lang="en-IN" sz="1400" dirty="0">
                <a:latin typeface="Times New Roman" panose="02020603050405020304" pitchFamily="18" charset="0"/>
                <a:cs typeface="Times New Roman" panose="02020603050405020304" pitchFamily="18" charset="0"/>
              </a:rPr>
              <a:t> no and </a:t>
            </a:r>
            <a:r>
              <a:rPr lang="en-IN" sz="1400" dirty="0" err="1">
                <a:latin typeface="Times New Roman" panose="02020603050405020304" pitchFamily="18" charset="0"/>
                <a:cs typeface="Times New Roman" panose="02020603050405020304" pitchFamily="18" charset="0"/>
              </a:rPr>
              <a:t>password.Then</a:t>
            </a:r>
            <a:r>
              <a:rPr lang="en-IN" sz="1400" dirty="0">
                <a:latin typeface="Times New Roman" panose="02020603050405020304" pitchFamily="18" charset="0"/>
                <a:cs typeface="Times New Roman" panose="02020603050405020304" pitchFamily="18" charset="0"/>
              </a:rPr>
              <a:t> click on Register.</a:t>
            </a:r>
          </a:p>
        </p:txBody>
      </p:sp>
      <p:sp>
        <p:nvSpPr>
          <p:cNvPr id="4" name="Text Placeholder 3">
            <a:extLst>
              <a:ext uri="{FF2B5EF4-FFF2-40B4-BE49-F238E27FC236}">
                <a16:creationId xmlns:a16="http://schemas.microsoft.com/office/drawing/2014/main" id="{D15D4C3E-924B-4A51-9A19-ABE9D596CE67}"/>
              </a:ext>
            </a:extLst>
          </p:cNvPr>
          <p:cNvSpPr>
            <a:spLocks noGrp="1"/>
          </p:cNvSpPr>
          <p:nvPr>
            <p:ph type="body"/>
          </p:nvPr>
        </p:nvSpPr>
        <p:spPr>
          <a:xfrm>
            <a:off x="4674240" y="1203479"/>
            <a:ext cx="4015800" cy="3734281"/>
          </a:xfrm>
        </p:spPr>
        <p:txBody>
          <a:bodyPr/>
          <a:lstStyle/>
          <a:p>
            <a:endParaRPr lang="en-IN" dirty="0"/>
          </a:p>
          <a:p>
            <a:endParaRPr lang="en-IN" dirty="0"/>
          </a:p>
          <a:p>
            <a:endParaRPr lang="en-IN" dirty="0"/>
          </a:p>
          <a:p>
            <a:endParaRPr lang="en-IN" dirty="0"/>
          </a:p>
          <a:p>
            <a:endParaRPr lang="en-IN" dirty="0"/>
          </a:p>
          <a:p>
            <a:endParaRPr lang="en-IN" sz="1400" dirty="0"/>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This is the Login page where user need to enter      username and </a:t>
            </a:r>
            <a:r>
              <a:rPr lang="en-IN" sz="1400" dirty="0" err="1">
                <a:latin typeface="Times New Roman" panose="02020603050405020304" pitchFamily="18" charset="0"/>
                <a:cs typeface="Times New Roman" panose="02020603050405020304" pitchFamily="18" charset="0"/>
              </a:rPr>
              <a:t>password.But</a:t>
            </a:r>
            <a:r>
              <a:rPr lang="en-IN" sz="1400" dirty="0">
                <a:latin typeface="Times New Roman" panose="02020603050405020304" pitchFamily="18" charset="0"/>
                <a:cs typeface="Times New Roman" panose="02020603050405020304" pitchFamily="18" charset="0"/>
              </a:rPr>
              <a:t> if the user has new account he/she can click on Register.</a:t>
            </a:r>
          </a:p>
          <a:p>
            <a:endParaRPr lang="en-IN"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sz="1400"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A6229D89-B683-42A5-9F06-FCF7A4533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880" y="724747"/>
            <a:ext cx="2502243" cy="3115734"/>
          </a:xfrm>
          <a:prstGeom prst="rect">
            <a:avLst/>
          </a:prstGeom>
        </p:spPr>
      </p:pic>
      <p:pic>
        <p:nvPicPr>
          <p:cNvPr id="8" name="Picture 7">
            <a:extLst>
              <a:ext uri="{FF2B5EF4-FFF2-40B4-BE49-F238E27FC236}">
                <a16:creationId xmlns:a16="http://schemas.microsoft.com/office/drawing/2014/main" id="{3B6E09A0-774E-458E-A2CD-A1E6B38028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4973" y="724747"/>
            <a:ext cx="2502243" cy="3115734"/>
          </a:xfrm>
          <a:prstGeom prst="rect">
            <a:avLst/>
          </a:prstGeom>
        </p:spPr>
      </p:pic>
    </p:spTree>
    <p:extLst>
      <p:ext uri="{BB962C8B-B14F-4D97-AF65-F5344CB8AC3E}">
        <p14:creationId xmlns:p14="http://schemas.microsoft.com/office/powerpoint/2010/main" val="2661362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0AA1-551C-48BA-A975-E353800334C6}"/>
              </a:ext>
            </a:extLst>
          </p:cNvPr>
          <p:cNvSpPr>
            <a:spLocks noGrp="1"/>
          </p:cNvSpPr>
          <p:nvPr>
            <p:ph type="title"/>
          </p:nvPr>
        </p:nvSpPr>
        <p:spPr>
          <a:xfrm>
            <a:off x="453960" y="0"/>
            <a:ext cx="8118000" cy="684107"/>
          </a:xfrm>
        </p:spPr>
        <p:txBody>
          <a:bodyPr/>
          <a:lstStyle/>
          <a:p>
            <a:endParaRPr lang="en-IN" dirty="0"/>
          </a:p>
        </p:txBody>
      </p:sp>
      <p:sp>
        <p:nvSpPr>
          <p:cNvPr id="3" name="Text Placeholder 2">
            <a:extLst>
              <a:ext uri="{FF2B5EF4-FFF2-40B4-BE49-F238E27FC236}">
                <a16:creationId xmlns:a16="http://schemas.microsoft.com/office/drawing/2014/main" id="{17901A34-F6E5-468A-9EAC-7EF2478F1E2D}"/>
              </a:ext>
            </a:extLst>
          </p:cNvPr>
          <p:cNvSpPr>
            <a:spLocks noGrp="1"/>
          </p:cNvSpPr>
          <p:nvPr>
            <p:ph type="body"/>
          </p:nvPr>
        </p:nvSpPr>
        <p:spPr>
          <a:xfrm>
            <a:off x="658440" y="853441"/>
            <a:ext cx="7913520" cy="4097866"/>
          </a:xfrm>
        </p:spPr>
        <p:txBody>
          <a:bodyPr/>
          <a:lstStyle/>
          <a:p>
            <a:endParaRPr lang="en-IN" dirty="0"/>
          </a:p>
          <a:p>
            <a:endParaRPr lang="en-IN" dirty="0"/>
          </a:p>
          <a:p>
            <a:endParaRPr lang="en-IN" dirty="0"/>
          </a:p>
          <a:p>
            <a:endParaRPr lang="en-IN" dirty="0"/>
          </a:p>
          <a:p>
            <a:endParaRPr lang="en-IN" sz="1400" dirty="0"/>
          </a:p>
          <a:p>
            <a:endParaRPr lang="en-IN" sz="1400" dirty="0"/>
          </a:p>
          <a:p>
            <a:endParaRPr lang="en-IN" sz="1400" dirty="0"/>
          </a:p>
          <a:p>
            <a:endParaRPr lang="en-IN" sz="1400" dirty="0"/>
          </a:p>
          <a:p>
            <a:r>
              <a:rPr lang="en-IN" sz="1400" dirty="0">
                <a:latin typeface="Times New Roman" panose="02020603050405020304" pitchFamily="18" charset="0"/>
                <a:cs typeface="Times New Roman" panose="02020603050405020304" pitchFamily="18" charset="0"/>
              </a:rPr>
              <a:t>After clicking on Login button there is a screen which shows Statistics based on daily new </a:t>
            </a:r>
            <a:r>
              <a:rPr lang="en-IN" sz="1400" dirty="0" err="1">
                <a:latin typeface="Times New Roman" panose="02020603050405020304" pitchFamily="18" charset="0"/>
                <a:cs typeface="Times New Roman" panose="02020603050405020304" pitchFamily="18" charset="0"/>
              </a:rPr>
              <a:t>cases.This</a:t>
            </a:r>
            <a:r>
              <a:rPr lang="en-IN" sz="1400" dirty="0">
                <a:latin typeface="Times New Roman" panose="02020603050405020304" pitchFamily="18" charset="0"/>
                <a:cs typeface="Times New Roman" panose="02020603050405020304" pitchFamily="18" charset="0"/>
              </a:rPr>
              <a:t> is a static page. The pages here includes language Localization </a:t>
            </a:r>
            <a:r>
              <a:rPr lang="en-IN" sz="1400" dirty="0" err="1">
                <a:latin typeface="Times New Roman" panose="02020603050405020304" pitchFamily="18" charset="0"/>
                <a:cs typeface="Times New Roman" panose="02020603050405020304" pitchFamily="18" charset="0"/>
              </a:rPr>
              <a:t>i.e</a:t>
            </a:r>
            <a:r>
              <a:rPr lang="en-IN" sz="1400" dirty="0">
                <a:latin typeface="Times New Roman" panose="02020603050405020304" pitchFamily="18" charset="0"/>
                <a:cs typeface="Times New Roman" panose="02020603050405020304" pitchFamily="18" charset="0"/>
              </a:rPr>
              <a:t> Hindi and Marathi</a:t>
            </a:r>
            <a:r>
              <a:rPr lang="en-IN" sz="1200" dirty="0"/>
              <a:t>.</a:t>
            </a:r>
          </a:p>
        </p:txBody>
      </p:sp>
      <p:pic>
        <p:nvPicPr>
          <p:cNvPr id="12" name="Picture 11">
            <a:extLst>
              <a:ext uri="{FF2B5EF4-FFF2-40B4-BE49-F238E27FC236}">
                <a16:creationId xmlns:a16="http://schemas.microsoft.com/office/drawing/2014/main" id="{BC48E586-ECD0-4B91-8A28-FD8BC5C925AD}"/>
              </a:ext>
            </a:extLst>
          </p:cNvPr>
          <p:cNvPicPr>
            <a:picLocks noChangeAspect="1"/>
          </p:cNvPicPr>
          <p:nvPr/>
        </p:nvPicPr>
        <p:blipFill>
          <a:blip r:embed="rId2"/>
          <a:stretch>
            <a:fillRect/>
          </a:stretch>
        </p:blipFill>
        <p:spPr>
          <a:xfrm>
            <a:off x="6017944" y="1044363"/>
            <a:ext cx="2314575" cy="3190240"/>
          </a:xfrm>
          <a:prstGeom prst="rect">
            <a:avLst/>
          </a:prstGeom>
        </p:spPr>
      </p:pic>
      <p:sp>
        <p:nvSpPr>
          <p:cNvPr id="4" name="Text Placeholder 3">
            <a:extLst>
              <a:ext uri="{FF2B5EF4-FFF2-40B4-BE49-F238E27FC236}">
                <a16:creationId xmlns:a16="http://schemas.microsoft.com/office/drawing/2014/main" id="{2E725B5D-0000-4E03-9760-6231405DAC85}"/>
              </a:ext>
            </a:extLst>
          </p:cNvPr>
          <p:cNvSpPr>
            <a:spLocks noGrp="1"/>
          </p:cNvSpPr>
          <p:nvPr>
            <p:ph type="body"/>
          </p:nvPr>
        </p:nvSpPr>
        <p:spPr>
          <a:xfrm>
            <a:off x="4999361" y="4865554"/>
            <a:ext cx="4015800" cy="3747826"/>
          </a:xfrm>
        </p:spPr>
        <p:txBody>
          <a:bodyPr/>
          <a:lstStyle/>
          <a:p>
            <a:endParaRPr lang="en-IN" dirty="0"/>
          </a:p>
        </p:txBody>
      </p:sp>
      <p:pic>
        <p:nvPicPr>
          <p:cNvPr id="6" name="Picture 5">
            <a:extLst>
              <a:ext uri="{FF2B5EF4-FFF2-40B4-BE49-F238E27FC236}">
                <a16:creationId xmlns:a16="http://schemas.microsoft.com/office/drawing/2014/main" id="{7EB00E14-CD7D-4A67-B4CC-170244821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20" y="1044363"/>
            <a:ext cx="2314575" cy="3190240"/>
          </a:xfrm>
          <a:prstGeom prst="rect">
            <a:avLst/>
          </a:prstGeom>
        </p:spPr>
      </p:pic>
      <p:pic>
        <p:nvPicPr>
          <p:cNvPr id="11" name="Picture 10">
            <a:extLst>
              <a:ext uri="{FF2B5EF4-FFF2-40B4-BE49-F238E27FC236}">
                <a16:creationId xmlns:a16="http://schemas.microsoft.com/office/drawing/2014/main" id="{A4057AEE-374A-4310-91F7-4F04A0285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3042" y="1044363"/>
            <a:ext cx="2314575" cy="3190240"/>
          </a:xfrm>
          <a:prstGeom prst="rect">
            <a:avLst/>
          </a:prstGeom>
        </p:spPr>
      </p:pic>
    </p:spTree>
    <p:extLst>
      <p:ext uri="{BB962C8B-B14F-4D97-AF65-F5344CB8AC3E}">
        <p14:creationId xmlns:p14="http://schemas.microsoft.com/office/powerpoint/2010/main" val="251021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12640" y="352212"/>
            <a:ext cx="8118000" cy="4684547"/>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r>
              <a:rPr lang="en-IN" sz="1800" b="0" strike="noStrike" spc="-1" dirty="0">
                <a:solidFill>
                  <a:srgbClr val="FFFBF0"/>
                </a:solidFill>
                <a:latin typeface="Times New Roman"/>
                <a:ea typeface="Times New Roman"/>
              </a:rPr>
              <a:t>                                                    </a:t>
            </a:r>
            <a:r>
              <a:rPr lang="en-IN" sz="1800" b="0" strike="noStrike" spc="-1" dirty="0">
                <a:latin typeface="Times New Roman"/>
                <a:ea typeface="Times New Roman"/>
              </a:rPr>
              <a:t>A Project Report on</a:t>
            </a:r>
            <a:br>
              <a:rPr dirty="0"/>
            </a:br>
            <a:r>
              <a:rPr lang="en-IN" sz="1400" b="1" kern="0" dirty="0" err="1">
                <a:effectLst/>
                <a:latin typeface="Times New Roman" panose="02020603050405020304" pitchFamily="18" charset="0"/>
                <a:ea typeface="Cambria" panose="02040503050406030204" pitchFamily="18" charset="0"/>
                <a:cs typeface="Times New Roman" panose="02020603050405020304" pitchFamily="18" charset="0"/>
              </a:rPr>
              <a:t>Surakhsha</a:t>
            </a:r>
            <a:r>
              <a:rPr lang="en-IN" sz="1400" b="1" kern="0" dirty="0">
                <a:effectLst/>
                <a:latin typeface="Times New Roman" panose="02020603050405020304" pitchFamily="18" charset="0"/>
                <a:ea typeface="Cambria" panose="02040503050406030204" pitchFamily="18" charset="0"/>
                <a:cs typeface="Times New Roman" panose="02020603050405020304" pitchFamily="18" charset="0"/>
              </a:rPr>
              <a:t> </a:t>
            </a:r>
            <a:r>
              <a:rPr lang="en-IN" sz="1400" b="1" kern="0" dirty="0" err="1">
                <a:effectLst/>
                <a:latin typeface="Times New Roman" panose="02020603050405020304" pitchFamily="18" charset="0"/>
                <a:ea typeface="Cambria" panose="02040503050406030204" pitchFamily="18" charset="0"/>
                <a:cs typeface="Times New Roman" panose="02020603050405020304" pitchFamily="18" charset="0"/>
              </a:rPr>
              <a:t>Kavach</a:t>
            </a:r>
            <a:r>
              <a:rPr lang="en-IN" sz="1400" b="1" kern="0" dirty="0">
                <a:effectLst/>
                <a:latin typeface="Times New Roman" panose="02020603050405020304" pitchFamily="18" charset="0"/>
                <a:ea typeface="Cambria" panose="02040503050406030204" pitchFamily="18" charset="0"/>
                <a:cs typeface="Times New Roman" panose="02020603050405020304" pitchFamily="18" charset="0"/>
              </a:rPr>
              <a:t> : ML based Cross Platform Application for </a:t>
            </a:r>
          </a:p>
          <a:p>
            <a:r>
              <a:rPr lang="en-IN" sz="1400" b="1" kern="0" dirty="0">
                <a:effectLst/>
                <a:latin typeface="Times New Roman" panose="02020603050405020304" pitchFamily="18" charset="0"/>
                <a:ea typeface="Cambria" panose="02040503050406030204" pitchFamily="18" charset="0"/>
                <a:cs typeface="Times New Roman" panose="02020603050405020304" pitchFamily="18" charset="0"/>
              </a:rPr>
              <a:t>Covid-19 Vulnerability Detection</a:t>
            </a:r>
          </a:p>
          <a:p>
            <a:pPr>
              <a:lnSpc>
                <a:spcPct val="100000"/>
              </a:lnSpc>
            </a:pPr>
            <a:r>
              <a:rPr lang="en-IN" sz="1800" b="0" strike="noStrike" spc="-1" dirty="0">
                <a:latin typeface="Times New Roman"/>
                <a:ea typeface="Times New Roman"/>
              </a:rPr>
              <a:t>Submitted in partial </a:t>
            </a:r>
            <a:r>
              <a:rPr lang="en-IN" sz="1800" b="0" strike="noStrike" spc="-1" dirty="0" err="1">
                <a:latin typeface="Times New Roman"/>
                <a:ea typeface="Times New Roman"/>
              </a:rPr>
              <a:t>fulfillment</a:t>
            </a:r>
            <a:r>
              <a:rPr lang="en-IN" sz="1800" b="0" strike="noStrike" spc="-1" dirty="0">
                <a:latin typeface="Times New Roman"/>
                <a:ea typeface="Times New Roman"/>
              </a:rPr>
              <a:t> of the degree of</a:t>
            </a:r>
            <a:br>
              <a:rPr dirty="0"/>
            </a:br>
            <a:r>
              <a:rPr lang="en-IN" sz="1800" b="0" strike="noStrike" spc="-1" dirty="0">
                <a:latin typeface="Times New Roman"/>
                <a:ea typeface="Times New Roman"/>
              </a:rPr>
              <a:t>Bachelor of Engineering(Sem-8)</a:t>
            </a:r>
            <a:br>
              <a:rPr dirty="0"/>
            </a:br>
            <a:r>
              <a:rPr lang="en-IN" sz="1800" b="0" strike="noStrike" spc="-1" dirty="0">
                <a:solidFill>
                  <a:srgbClr val="FFFBF0"/>
                </a:solidFill>
                <a:latin typeface="Times New Roman"/>
                <a:ea typeface="Times New Roman"/>
              </a:rPr>
              <a:t>in</a:t>
            </a:r>
            <a:br>
              <a:rPr dirty="0"/>
            </a:br>
            <a:r>
              <a:rPr lang="en-IN" sz="1800" b="1" strike="noStrike" spc="-1" dirty="0">
                <a:solidFill>
                  <a:srgbClr val="FFFBF0"/>
                </a:solidFill>
                <a:latin typeface="Times New Roman"/>
                <a:ea typeface="Times New Roman"/>
              </a:rPr>
              <a:t>INFORMATION TECHNOLOGY</a:t>
            </a:r>
            <a:br>
              <a:rPr dirty="0"/>
            </a:br>
            <a:r>
              <a:rPr lang="en-IN" sz="1800" b="0" strike="noStrike" spc="-1" dirty="0">
                <a:solidFill>
                  <a:srgbClr val="FFFBF0"/>
                </a:solidFill>
                <a:latin typeface="Times New Roman"/>
                <a:ea typeface="Times New Roman"/>
              </a:rPr>
              <a:t>By</a:t>
            </a:r>
            <a:br>
              <a:rPr dirty="0"/>
            </a:br>
            <a:r>
              <a:rPr lang="en-IN" spc="-1" dirty="0">
                <a:solidFill>
                  <a:srgbClr val="FFFBF0"/>
                </a:solidFill>
                <a:latin typeface="Times New Roman"/>
              </a:rPr>
              <a:t>Jasmine Kaur Wadhwa</a:t>
            </a:r>
            <a:r>
              <a:rPr lang="en-IN" sz="1800" b="0" strike="noStrike" spc="-1" dirty="0">
                <a:solidFill>
                  <a:srgbClr val="FFFBF0"/>
                </a:solidFill>
                <a:latin typeface="Times New Roman"/>
                <a:ea typeface="Times New Roman"/>
              </a:rPr>
              <a:t>(18104010)</a:t>
            </a:r>
            <a:br>
              <a:rPr dirty="0"/>
            </a:br>
            <a:r>
              <a:rPr lang="en-IN" spc="-1" dirty="0">
                <a:solidFill>
                  <a:srgbClr val="FFFBF0"/>
                </a:solidFill>
                <a:latin typeface="Times New Roman"/>
              </a:rPr>
              <a:t>Ruchi </a:t>
            </a:r>
            <a:r>
              <a:rPr lang="en-IN" spc="-1" dirty="0" err="1">
                <a:solidFill>
                  <a:srgbClr val="FFFBF0"/>
                </a:solidFill>
                <a:latin typeface="Times New Roman"/>
              </a:rPr>
              <a:t>Raicha</a:t>
            </a:r>
            <a:r>
              <a:rPr lang="en-IN" sz="1800" b="0" strike="noStrike" spc="-1" dirty="0">
                <a:solidFill>
                  <a:srgbClr val="FFFBF0"/>
                </a:solidFill>
                <a:latin typeface="Times New Roman"/>
                <a:ea typeface="Times New Roman"/>
              </a:rPr>
              <a:t>(18104068)</a:t>
            </a:r>
            <a:br>
              <a:rPr dirty="0"/>
            </a:br>
            <a:r>
              <a:rPr lang="en-IN" spc="-1" dirty="0" err="1">
                <a:solidFill>
                  <a:srgbClr val="FFFBF0"/>
                </a:solidFill>
                <a:latin typeface="Times New Roman"/>
              </a:rPr>
              <a:t>Srushti</a:t>
            </a:r>
            <a:r>
              <a:rPr lang="en-IN" spc="-1" dirty="0">
                <a:solidFill>
                  <a:srgbClr val="FFFBF0"/>
                </a:solidFill>
                <a:latin typeface="Times New Roman"/>
              </a:rPr>
              <a:t> Patil</a:t>
            </a:r>
            <a:r>
              <a:rPr lang="en-IN" sz="1800" b="0" strike="noStrike" spc="-1" dirty="0">
                <a:solidFill>
                  <a:srgbClr val="FFFBF0"/>
                </a:solidFill>
                <a:latin typeface="Times New Roman"/>
                <a:ea typeface="Times New Roman"/>
              </a:rPr>
              <a:t>(18104061)</a:t>
            </a:r>
            <a:br>
              <a:rPr dirty="0"/>
            </a:br>
            <a:br>
              <a:rPr dirty="0"/>
            </a:br>
            <a:r>
              <a:rPr lang="en-IN" sz="1800" b="0" strike="noStrike" spc="-1" dirty="0">
                <a:solidFill>
                  <a:srgbClr val="FFFBF0"/>
                </a:solidFill>
                <a:latin typeface="Times New Roman"/>
                <a:ea typeface="Times New Roman"/>
              </a:rPr>
              <a:t>Under the Guidance of</a:t>
            </a:r>
            <a:br>
              <a:rPr dirty="0"/>
            </a:br>
            <a:r>
              <a:rPr lang="en-IN" dirty="0">
                <a:solidFill>
                  <a:schemeClr val="bg1"/>
                </a:solidFill>
                <a:latin typeface="Times New Roman" panose="02020603050405020304" pitchFamily="18" charset="0"/>
                <a:cs typeface="Times New Roman" panose="02020603050405020304" pitchFamily="18" charset="0"/>
              </a:rPr>
              <a:t>Prof. </a:t>
            </a:r>
            <a:r>
              <a:rPr lang="en-IN" spc="-1" dirty="0" err="1">
                <a:solidFill>
                  <a:srgbClr val="FFFBF0"/>
                </a:solidFill>
                <a:latin typeface="Times New Roman"/>
              </a:rPr>
              <a:t>Yaminee</a:t>
            </a:r>
            <a:r>
              <a:rPr lang="en-IN" spc="-1" dirty="0">
                <a:solidFill>
                  <a:srgbClr val="FFFBF0"/>
                </a:solidFill>
                <a:latin typeface="Times New Roman"/>
              </a:rPr>
              <a:t> Patil</a:t>
            </a:r>
          </a:p>
          <a:p>
            <a:pPr>
              <a:lnSpc>
                <a:spcPct val="100000"/>
              </a:lnSpc>
            </a:pPr>
            <a:r>
              <a:rPr lang="en-IN" spc="-1" dirty="0">
                <a:solidFill>
                  <a:srgbClr val="FFFBF0"/>
                </a:solidFill>
                <a:latin typeface="Times New Roman"/>
              </a:rPr>
              <a:t>Prof. </a:t>
            </a:r>
            <a:r>
              <a:rPr lang="en-IN" spc="-1" dirty="0" err="1">
                <a:solidFill>
                  <a:srgbClr val="FFFBF0"/>
                </a:solidFill>
                <a:latin typeface="Times New Roman"/>
              </a:rPr>
              <a:t>Sonal</a:t>
            </a:r>
            <a:r>
              <a:rPr lang="en-IN" spc="-1" dirty="0">
                <a:solidFill>
                  <a:srgbClr val="FFFBF0"/>
                </a:solidFill>
                <a:latin typeface="Times New Roman"/>
              </a:rPr>
              <a:t> Jain</a:t>
            </a:r>
            <a:br>
              <a:rPr dirty="0"/>
            </a:br>
            <a:br>
              <a:rPr dirty="0"/>
            </a:br>
            <a:br>
              <a:rPr dirty="0"/>
            </a:br>
            <a:br>
              <a:rPr dirty="0"/>
            </a:br>
            <a:br>
              <a:rPr dirty="0"/>
            </a:b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A636-2385-4F2E-918C-BAA667E2B4D1}"/>
              </a:ext>
            </a:extLst>
          </p:cNvPr>
          <p:cNvSpPr>
            <a:spLocks noGrp="1"/>
          </p:cNvSpPr>
          <p:nvPr>
            <p:ph type="title"/>
          </p:nvPr>
        </p:nvSpPr>
        <p:spPr>
          <a:xfrm>
            <a:off x="410761" y="0"/>
            <a:ext cx="8118000" cy="311573"/>
          </a:xfrm>
        </p:spPr>
        <p:txBody>
          <a:bodyPr/>
          <a:lstStyle/>
          <a:p>
            <a:endParaRPr lang="en-IN" dirty="0"/>
          </a:p>
        </p:txBody>
      </p:sp>
      <p:pic>
        <p:nvPicPr>
          <p:cNvPr id="5" name="Picture 4">
            <a:extLst>
              <a:ext uri="{FF2B5EF4-FFF2-40B4-BE49-F238E27FC236}">
                <a16:creationId xmlns:a16="http://schemas.microsoft.com/office/drawing/2014/main" id="{18669AAD-33EB-4EFF-8ED8-FB3CF80CADBF}"/>
              </a:ext>
            </a:extLst>
          </p:cNvPr>
          <p:cNvPicPr>
            <a:picLocks noChangeAspect="1"/>
          </p:cNvPicPr>
          <p:nvPr/>
        </p:nvPicPr>
        <p:blipFill>
          <a:blip r:embed="rId2"/>
          <a:stretch>
            <a:fillRect/>
          </a:stretch>
        </p:blipFill>
        <p:spPr>
          <a:xfrm>
            <a:off x="1164007" y="745066"/>
            <a:ext cx="2456901" cy="3118427"/>
          </a:xfrm>
          <a:prstGeom prst="rect">
            <a:avLst/>
          </a:prstGeom>
        </p:spPr>
      </p:pic>
      <p:sp>
        <p:nvSpPr>
          <p:cNvPr id="3" name="Text Placeholder 2">
            <a:extLst>
              <a:ext uri="{FF2B5EF4-FFF2-40B4-BE49-F238E27FC236}">
                <a16:creationId xmlns:a16="http://schemas.microsoft.com/office/drawing/2014/main" id="{DFFCC26A-F8B7-4A79-9149-6EF6D27A5459}"/>
              </a:ext>
            </a:extLst>
          </p:cNvPr>
          <p:cNvSpPr>
            <a:spLocks noGrp="1"/>
          </p:cNvSpPr>
          <p:nvPr>
            <p:ph type="body"/>
          </p:nvPr>
        </p:nvSpPr>
        <p:spPr>
          <a:xfrm>
            <a:off x="457199" y="480907"/>
            <a:ext cx="8199121" cy="4456853"/>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pPr marL="0" indent="0">
              <a:buNone/>
            </a:pPr>
            <a:endPar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IN" sz="14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endPar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So the next main part of our project is to predict the vulnerability of covid according to age and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state.So</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consider an example if a user enter his age as 60 and state as Maharashtra so the vulnerability attack of that person will be more because the cases in Maharashtra are more  as compare to other states and also user age belongs to senior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citizens.So</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once the user click on predict button he will get the output as “High Vulnerable</a:t>
            </a:r>
            <a:r>
              <a:rPr lang="en-IN" sz="15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as shown above.</a:t>
            </a:r>
            <a:endParaRPr lang="en-IN" sz="1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765D355-3152-41F2-AF7C-891860E67AC9}"/>
              </a:ext>
            </a:extLst>
          </p:cNvPr>
          <p:cNvPicPr>
            <a:picLocks noChangeAspect="1"/>
          </p:cNvPicPr>
          <p:nvPr/>
        </p:nvPicPr>
        <p:blipFill>
          <a:blip r:embed="rId3"/>
          <a:stretch>
            <a:fillRect/>
          </a:stretch>
        </p:blipFill>
        <p:spPr>
          <a:xfrm>
            <a:off x="4327714" y="745067"/>
            <a:ext cx="2493480" cy="3118427"/>
          </a:xfrm>
          <a:prstGeom prst="rect">
            <a:avLst/>
          </a:prstGeom>
        </p:spPr>
      </p:pic>
      <p:sp>
        <p:nvSpPr>
          <p:cNvPr id="4" name="Text Placeholder 3">
            <a:extLst>
              <a:ext uri="{FF2B5EF4-FFF2-40B4-BE49-F238E27FC236}">
                <a16:creationId xmlns:a16="http://schemas.microsoft.com/office/drawing/2014/main" id="{1156EBFC-7792-4B02-9FC8-4454B0048C7A}"/>
              </a:ext>
            </a:extLst>
          </p:cNvPr>
          <p:cNvSpPr>
            <a:spLocks noGrp="1"/>
          </p:cNvSpPr>
          <p:nvPr>
            <p:ph type="body"/>
          </p:nvPr>
        </p:nvSpPr>
        <p:spPr>
          <a:xfrm>
            <a:off x="5067094" y="4937760"/>
            <a:ext cx="4015800" cy="2982960"/>
          </a:xfrm>
        </p:spPr>
        <p:txBody>
          <a:bodyPr/>
          <a:lstStyle/>
          <a:p>
            <a:endParaRPr lang="en-IN" dirty="0"/>
          </a:p>
        </p:txBody>
      </p:sp>
    </p:spTree>
    <p:extLst>
      <p:ext uri="{BB962C8B-B14F-4D97-AF65-F5344CB8AC3E}">
        <p14:creationId xmlns:p14="http://schemas.microsoft.com/office/powerpoint/2010/main" val="1151009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dirty="0">
                <a:solidFill>
                  <a:srgbClr val="FFFBF0"/>
                </a:solidFill>
                <a:latin typeface="Old Standard TT"/>
                <a:ea typeface="Old Standard TT"/>
              </a:rPr>
              <a:t>4. Testing</a:t>
            </a:r>
            <a:endParaRPr lang="en-IN" sz="4200" b="0" strike="noStrike" spc="-1" dirty="0">
              <a:latin typeface="Arial"/>
            </a:endParaRPr>
          </a:p>
        </p:txBody>
      </p:sp>
      <p:sp>
        <p:nvSpPr>
          <p:cNvPr id="11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9E0D-87F6-4BBE-B490-493073539757}"/>
              </a:ext>
            </a:extLst>
          </p:cNvPr>
          <p:cNvSpPr>
            <a:spLocks noGrp="1"/>
          </p:cNvSpPr>
          <p:nvPr>
            <p:ph type="title"/>
          </p:nvPr>
        </p:nvSpPr>
        <p:spPr>
          <a:xfrm>
            <a:off x="353987" y="264160"/>
            <a:ext cx="8276653" cy="602827"/>
          </a:xfrm>
        </p:spPr>
        <p:txBody>
          <a:bodyPr/>
          <a:lstStyle/>
          <a:p>
            <a:r>
              <a:rPr lang="en-IN" sz="3000" b="1" dirty="0">
                <a:latin typeface="Times New Roman" panose="02020603050405020304" pitchFamily="18" charset="0"/>
                <a:cs typeface="Times New Roman" panose="02020603050405020304" pitchFamily="18" charset="0"/>
              </a:rPr>
              <a:t>Functional Testing</a:t>
            </a:r>
          </a:p>
        </p:txBody>
      </p:sp>
      <p:sp>
        <p:nvSpPr>
          <p:cNvPr id="3" name="Text Placeholder 2">
            <a:extLst>
              <a:ext uri="{FF2B5EF4-FFF2-40B4-BE49-F238E27FC236}">
                <a16:creationId xmlns:a16="http://schemas.microsoft.com/office/drawing/2014/main" id="{E913E323-06A1-44AF-99D5-DF801AAB616D}"/>
              </a:ext>
            </a:extLst>
          </p:cNvPr>
          <p:cNvSpPr>
            <a:spLocks noGrp="1"/>
          </p:cNvSpPr>
          <p:nvPr>
            <p:ph type="body"/>
          </p:nvPr>
        </p:nvSpPr>
        <p:spPr>
          <a:xfrm>
            <a:off x="353987" y="941493"/>
            <a:ext cx="8229240" cy="2722880"/>
          </a:xfrm>
        </p:spPr>
        <p:txBody>
          <a:bodyPr>
            <a:normAutofit/>
          </a:bodyPr>
          <a:lstStyle/>
          <a:p>
            <a:r>
              <a:rPr lang="en-IN" sz="1400" u="sng"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Unit Testing</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t>
            </a:r>
          </a:p>
          <a:p>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The initial level of testing is unit testing, which is frequently carried out by the developers themselves. It is the process of ensuring that specific components of a piece of software are functional and work as intended at the code level. In a test-driven environment, developers will often write and execute the tests before passing the software or feature to the testing team. Manual unit testing is an option. Debugging will be easier as a result of unit testing since flaws will be detected earlier in the testing process and will take less time to fix than if they were discovered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later.Our</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application development process is ideally suited for unit testing. During that time, we began to code in units to develop various modules. Also, test each module separately, such as the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login,register</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page,Home</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Page,Prediction</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Page. All these pages are tested and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debuggedbefore</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going further integrating and check whether we are getting the desired output from each module as for the objectives.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078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5. Result</a:t>
            </a:r>
            <a:endParaRPr lang="en-IN" sz="4200" b="0" strike="noStrike" spc="-1">
              <a:latin typeface="Arial"/>
            </a:endParaRPr>
          </a:p>
        </p:txBody>
      </p:sp>
      <p:sp>
        <p:nvSpPr>
          <p:cNvPr id="115"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C2E-34F4-44C4-8773-7764C08ED8A4}"/>
              </a:ext>
            </a:extLst>
          </p:cNvPr>
          <p:cNvSpPr>
            <a:spLocks noGrp="1"/>
          </p:cNvSpPr>
          <p:nvPr>
            <p:ph type="title"/>
          </p:nvPr>
        </p:nvSpPr>
        <p:spPr>
          <a:xfrm>
            <a:off x="623880" y="0"/>
            <a:ext cx="8118000" cy="670560"/>
          </a:xfrm>
        </p:spPr>
        <p:txBody>
          <a:bodyPr/>
          <a:lstStyle/>
          <a:p>
            <a:endParaRPr lang="en-IN" dirty="0"/>
          </a:p>
        </p:txBody>
      </p:sp>
      <p:sp>
        <p:nvSpPr>
          <p:cNvPr id="3" name="Text Placeholder 2">
            <a:extLst>
              <a:ext uri="{FF2B5EF4-FFF2-40B4-BE49-F238E27FC236}">
                <a16:creationId xmlns:a16="http://schemas.microsoft.com/office/drawing/2014/main" id="{E49E71F8-1E30-4C43-95DE-39954C004E33}"/>
              </a:ext>
            </a:extLst>
          </p:cNvPr>
          <p:cNvSpPr>
            <a:spLocks noGrp="1"/>
          </p:cNvSpPr>
          <p:nvPr>
            <p:ph type="body"/>
          </p:nvPr>
        </p:nvSpPr>
        <p:spPr>
          <a:xfrm>
            <a:off x="623880" y="767928"/>
            <a:ext cx="8229240" cy="1663700"/>
          </a:xfrm>
        </p:spPr>
        <p:txBody>
          <a:bodyPr>
            <a:normAutofit/>
          </a:bodyPr>
          <a:lstStyle/>
          <a:p>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So The idea of ML based app is to make people aware regarding their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vulnerablities</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of covid attack which will help people to take precautions at an early stage to avoid further serious consequences and protect themselves and their family. Overall this app will be easily available on any platform which will help people to easily access and take the benefit of it. We have arrived at a conclusion that ML based Suraksha </a:t>
            </a:r>
            <a:r>
              <a:rPr lang="en-IN" sz="1400"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Kavach</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App is a much viable solution for the people to take precautionary measures at an early stage.</a:t>
            </a:r>
          </a:p>
          <a:p>
            <a:endParaRPr lang="en-IN" sz="14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30438688-3F9E-4584-AC13-6ED959BD6461}"/>
              </a:ext>
            </a:extLst>
          </p:cNvPr>
          <p:cNvGraphicFramePr>
            <a:graphicFrameLocks noGrp="1"/>
          </p:cNvGraphicFramePr>
          <p:nvPr>
            <p:extLst>
              <p:ext uri="{D42A27DB-BD31-4B8C-83A1-F6EECF244321}">
                <p14:modId xmlns:p14="http://schemas.microsoft.com/office/powerpoint/2010/main" val="2679840810"/>
              </p:ext>
            </p:extLst>
          </p:nvPr>
        </p:nvGraphicFramePr>
        <p:xfrm>
          <a:off x="1524000" y="2181009"/>
          <a:ext cx="6096000" cy="2194566"/>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3592925011"/>
                    </a:ext>
                  </a:extLst>
                </a:gridCol>
                <a:gridCol w="3048000">
                  <a:extLst>
                    <a:ext uri="{9D8B030D-6E8A-4147-A177-3AD203B41FA5}">
                      <a16:colId xmlns:a16="http://schemas.microsoft.com/office/drawing/2014/main" val="1878287296"/>
                    </a:ext>
                  </a:extLst>
                </a:gridCol>
              </a:tblGrid>
              <a:tr h="365761">
                <a:tc>
                  <a:txBody>
                    <a:bodyPr/>
                    <a:lstStyle/>
                    <a:p>
                      <a:r>
                        <a:rPr lang="en-IN" dirty="0"/>
                        <a:t>Age and State</a:t>
                      </a:r>
                    </a:p>
                  </a:txBody>
                  <a:tcPr/>
                </a:tc>
                <a:tc>
                  <a:txBody>
                    <a:bodyPr/>
                    <a:lstStyle/>
                    <a:p>
                      <a:r>
                        <a:rPr lang="en-IN" dirty="0"/>
                        <a:t>Result</a:t>
                      </a:r>
                    </a:p>
                  </a:txBody>
                  <a:tcPr/>
                </a:tc>
                <a:extLst>
                  <a:ext uri="{0D108BD9-81ED-4DB2-BD59-A6C34878D82A}">
                    <a16:rowId xmlns:a16="http://schemas.microsoft.com/office/drawing/2014/main" val="1798737687"/>
                  </a:ext>
                </a:extLst>
              </a:tr>
              <a:tr h="365761">
                <a:tc>
                  <a:txBody>
                    <a:bodyPr/>
                    <a:lstStyle/>
                    <a:p>
                      <a:r>
                        <a:rPr lang="en-IN" dirty="0"/>
                        <a:t>60, Maharashtra</a:t>
                      </a:r>
                    </a:p>
                  </a:txBody>
                  <a:tcPr/>
                </a:tc>
                <a:tc>
                  <a:txBody>
                    <a:bodyPr/>
                    <a:lstStyle/>
                    <a:p>
                      <a:r>
                        <a:rPr lang="en-IN" dirty="0"/>
                        <a:t>High Vulnerable</a:t>
                      </a:r>
                    </a:p>
                  </a:txBody>
                  <a:tcPr/>
                </a:tc>
                <a:extLst>
                  <a:ext uri="{0D108BD9-81ED-4DB2-BD59-A6C34878D82A}">
                    <a16:rowId xmlns:a16="http://schemas.microsoft.com/office/drawing/2014/main" val="3970567321"/>
                  </a:ext>
                </a:extLst>
              </a:tr>
              <a:tr h="365761">
                <a:tc>
                  <a:txBody>
                    <a:bodyPr/>
                    <a:lstStyle/>
                    <a:p>
                      <a:r>
                        <a:rPr lang="en-IN" dirty="0"/>
                        <a:t>15, Haryana</a:t>
                      </a:r>
                    </a:p>
                  </a:txBody>
                  <a:tcPr/>
                </a:tc>
                <a:tc>
                  <a:txBody>
                    <a:bodyPr/>
                    <a:lstStyle/>
                    <a:p>
                      <a:r>
                        <a:rPr lang="en-IN" dirty="0"/>
                        <a:t>Less Vulnerable</a:t>
                      </a:r>
                    </a:p>
                  </a:txBody>
                  <a:tcPr/>
                </a:tc>
                <a:extLst>
                  <a:ext uri="{0D108BD9-81ED-4DB2-BD59-A6C34878D82A}">
                    <a16:rowId xmlns:a16="http://schemas.microsoft.com/office/drawing/2014/main" val="1237864341"/>
                  </a:ext>
                </a:extLst>
              </a:tr>
              <a:tr h="365761">
                <a:tc>
                  <a:txBody>
                    <a:bodyPr/>
                    <a:lstStyle/>
                    <a:p>
                      <a:r>
                        <a:rPr lang="en-IN" dirty="0"/>
                        <a:t>20, Ladakh</a:t>
                      </a:r>
                    </a:p>
                  </a:txBody>
                  <a:tcPr/>
                </a:tc>
                <a:tc>
                  <a:txBody>
                    <a:bodyPr/>
                    <a:lstStyle/>
                    <a:p>
                      <a:r>
                        <a:rPr lang="en-IN" dirty="0"/>
                        <a:t>Less Vulnerable</a:t>
                      </a:r>
                    </a:p>
                  </a:txBody>
                  <a:tcPr/>
                </a:tc>
                <a:extLst>
                  <a:ext uri="{0D108BD9-81ED-4DB2-BD59-A6C34878D82A}">
                    <a16:rowId xmlns:a16="http://schemas.microsoft.com/office/drawing/2014/main" val="2757350573"/>
                  </a:ext>
                </a:extLst>
              </a:tr>
              <a:tr h="365761">
                <a:tc>
                  <a:txBody>
                    <a:bodyPr/>
                    <a:lstStyle/>
                    <a:p>
                      <a:r>
                        <a:rPr lang="en-IN" dirty="0"/>
                        <a:t>35, Odisha</a:t>
                      </a:r>
                    </a:p>
                  </a:txBody>
                  <a:tcPr/>
                </a:tc>
                <a:tc>
                  <a:txBody>
                    <a:bodyPr/>
                    <a:lstStyle/>
                    <a:p>
                      <a:r>
                        <a:rPr lang="en-IN" dirty="0"/>
                        <a:t>Medium Vulnerable</a:t>
                      </a:r>
                    </a:p>
                  </a:txBody>
                  <a:tcPr/>
                </a:tc>
                <a:extLst>
                  <a:ext uri="{0D108BD9-81ED-4DB2-BD59-A6C34878D82A}">
                    <a16:rowId xmlns:a16="http://schemas.microsoft.com/office/drawing/2014/main" val="3484456322"/>
                  </a:ext>
                </a:extLst>
              </a:tr>
              <a:tr h="365761">
                <a:tc>
                  <a:txBody>
                    <a:bodyPr/>
                    <a:lstStyle/>
                    <a:p>
                      <a:r>
                        <a:rPr lang="en-IN" dirty="0"/>
                        <a:t>60, </a:t>
                      </a:r>
                      <a:r>
                        <a:rPr lang="en-IN" dirty="0" err="1"/>
                        <a:t>Uttarkhand</a:t>
                      </a:r>
                      <a:endParaRPr lang="en-IN" dirty="0"/>
                    </a:p>
                  </a:txBody>
                  <a:tcPr/>
                </a:tc>
                <a:tc>
                  <a:txBody>
                    <a:bodyPr/>
                    <a:lstStyle/>
                    <a:p>
                      <a:r>
                        <a:rPr lang="en-IN"/>
                        <a:t>Medium </a:t>
                      </a:r>
                      <a:r>
                        <a:rPr lang="en-IN" dirty="0"/>
                        <a:t>Vulnerable</a:t>
                      </a:r>
                    </a:p>
                  </a:txBody>
                  <a:tcPr/>
                </a:tc>
                <a:extLst>
                  <a:ext uri="{0D108BD9-81ED-4DB2-BD59-A6C34878D82A}">
                    <a16:rowId xmlns:a16="http://schemas.microsoft.com/office/drawing/2014/main" val="199542531"/>
                  </a:ext>
                </a:extLst>
              </a:tr>
            </a:tbl>
          </a:graphicData>
        </a:graphic>
      </p:graphicFrame>
      <p:sp>
        <p:nvSpPr>
          <p:cNvPr id="8" name="TextBox 7">
            <a:extLst>
              <a:ext uri="{FF2B5EF4-FFF2-40B4-BE49-F238E27FC236}">
                <a16:creationId xmlns:a16="http://schemas.microsoft.com/office/drawing/2014/main" id="{1E68CBD9-606E-482A-8064-A3E7DD51E7A6}"/>
              </a:ext>
            </a:extLst>
          </p:cNvPr>
          <p:cNvSpPr txBox="1"/>
          <p:nvPr/>
        </p:nvSpPr>
        <p:spPr>
          <a:xfrm>
            <a:off x="1764453" y="4375573"/>
            <a:ext cx="5496560" cy="307777"/>
          </a:xfrm>
          <a:prstGeom prst="rect">
            <a:avLst/>
          </a:prstGeom>
          <a:noFill/>
        </p:spPr>
        <p:txBody>
          <a:bodyPr wrap="square">
            <a:spAutoFit/>
          </a:bodyPr>
          <a:lstStyle/>
          <a:p>
            <a:r>
              <a:rPr lang="en-IN" sz="14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Fig: The above table consists of age and state and its predicted result.</a:t>
            </a:r>
            <a:endParaRPr lang="en-IN" sz="1400" dirty="0"/>
          </a:p>
        </p:txBody>
      </p:sp>
    </p:spTree>
    <p:extLst>
      <p:ext uri="{BB962C8B-B14F-4D97-AF65-F5344CB8AC3E}">
        <p14:creationId xmlns:p14="http://schemas.microsoft.com/office/powerpoint/2010/main" val="3755667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nSpc>
                <a:spcPct val="100000"/>
              </a:lnSpc>
            </a:pPr>
            <a:r>
              <a:rPr lang="en-IN" sz="4200" b="1" strike="noStrike" spc="-1">
                <a:solidFill>
                  <a:srgbClr val="FFFBF0"/>
                </a:solidFill>
                <a:latin typeface="Old Standard TT"/>
                <a:ea typeface="Old Standard TT"/>
              </a:rPr>
              <a:t>6. Conclusion and Future Scope</a:t>
            </a:r>
            <a:endParaRPr lang="en-IN" sz="4200" b="0" strike="noStrike" spc="-1">
              <a:latin typeface="Arial"/>
            </a:endParaRPr>
          </a:p>
        </p:txBody>
      </p:sp>
      <p:sp>
        <p:nvSpPr>
          <p:cNvPr id="117"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763E-895B-4DB2-88FF-2966C9442A3A}"/>
              </a:ext>
            </a:extLst>
          </p:cNvPr>
          <p:cNvSpPr>
            <a:spLocks noGrp="1"/>
          </p:cNvSpPr>
          <p:nvPr>
            <p:ph type="title"/>
          </p:nvPr>
        </p:nvSpPr>
        <p:spPr>
          <a:xfrm>
            <a:off x="365406" y="0"/>
            <a:ext cx="8118000" cy="1522080"/>
          </a:xfrm>
        </p:spPr>
        <p:txBody>
          <a:bodyPr/>
          <a:lstStyle/>
          <a:p>
            <a:r>
              <a:rPr lang="en-US" sz="3000" b="1" dirty="0">
                <a:latin typeface="Times New Roman" panose="02020603050405020304" pitchFamily="18" charset="0"/>
                <a:cs typeface="Times New Roman" panose="02020603050405020304" pitchFamily="18" charset="0"/>
              </a:rPr>
              <a:t>6.2 Conclusion</a:t>
            </a:r>
            <a:endParaRPr lang="en-IN" sz="30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B132A06-B7E4-4F46-A37B-626E397BE584}"/>
              </a:ext>
            </a:extLst>
          </p:cNvPr>
          <p:cNvSpPr>
            <a:spLocks noGrp="1"/>
          </p:cNvSpPr>
          <p:nvPr>
            <p:ph type="body"/>
          </p:nvPr>
        </p:nvSpPr>
        <p:spPr>
          <a:xfrm>
            <a:off x="254166" y="988907"/>
            <a:ext cx="8229240" cy="2790613"/>
          </a:xfrm>
        </p:spPr>
        <p:txBody>
          <a:bodyPr/>
          <a:lstStyle/>
          <a:p>
            <a:pPr marL="0" indent="0" algn="l">
              <a:lnSpc>
                <a:spcPct val="100000"/>
              </a:lnSpc>
              <a:buNone/>
            </a:pPr>
            <a:r>
              <a:rPr lang="en-US" sz="1400" dirty="0">
                <a:latin typeface="Times New Roman" panose="02020603050405020304" pitchFamily="18" charset="0"/>
                <a:cs typeface="Times New Roman" panose="02020603050405020304" pitchFamily="18" charset="0"/>
              </a:rPr>
              <a:t>In our </a:t>
            </a:r>
            <a:r>
              <a:rPr lang="en-US" sz="1400" dirty="0" err="1">
                <a:latin typeface="Times New Roman" panose="02020603050405020304" pitchFamily="18" charset="0"/>
                <a:cs typeface="Times New Roman" panose="02020603050405020304" pitchFamily="18" charset="0"/>
              </a:rPr>
              <a:t>project,the</a:t>
            </a:r>
            <a:r>
              <a:rPr lang="en-US" sz="1400" dirty="0">
                <a:latin typeface="Times New Roman" panose="02020603050405020304" pitchFamily="18" charset="0"/>
                <a:cs typeface="Times New Roman" panose="02020603050405020304" pitchFamily="18" charset="0"/>
              </a:rPr>
              <a:t> prediction of percentage attack is done using </a:t>
            </a:r>
            <a:r>
              <a:rPr lang="en-US" sz="1400" dirty="0" err="1">
                <a:latin typeface="Times New Roman" panose="02020603050405020304" pitchFamily="18" charset="0"/>
                <a:cs typeface="Times New Roman" panose="02020603050405020304" pitchFamily="18" charset="0"/>
              </a:rPr>
              <a:t>MachineLearning</a:t>
            </a:r>
            <a:r>
              <a:rPr lang="en-US" sz="1400" dirty="0">
                <a:latin typeface="Times New Roman" panose="02020603050405020304" pitchFamily="18" charset="0"/>
                <a:cs typeface="Times New Roman" panose="02020603050405020304" pitchFamily="18" charset="0"/>
              </a:rPr>
              <a:t> Algorithms. Random forest is suitable algo as its accuracy is </a:t>
            </a:r>
            <a:r>
              <a:rPr lang="en-US" sz="1400" dirty="0" err="1">
                <a:latin typeface="Times New Roman" panose="02020603050405020304" pitchFamily="18" charset="0"/>
                <a:cs typeface="Times New Roman" panose="02020603050405020304" pitchFamily="18" charset="0"/>
              </a:rPr>
              <a:t>more.We</a:t>
            </a:r>
            <a:r>
              <a:rPr lang="en-US" sz="1400" dirty="0">
                <a:latin typeface="Times New Roman" panose="02020603050405020304" pitchFamily="18" charset="0"/>
                <a:cs typeface="Times New Roman" panose="02020603050405020304" pitchFamily="18" charset="0"/>
              </a:rPr>
              <a:t> came up with this solution as people are getting infected by this covid at a very large </a:t>
            </a:r>
            <a:r>
              <a:rPr lang="en-US" sz="1400" dirty="0" err="1">
                <a:latin typeface="Times New Roman" panose="02020603050405020304" pitchFamily="18" charset="0"/>
                <a:cs typeface="Times New Roman" panose="02020603050405020304" pitchFamily="18" charset="0"/>
              </a:rPr>
              <a:t>number.So</a:t>
            </a:r>
            <a:r>
              <a:rPr lang="en-US" sz="1400" dirty="0">
                <a:latin typeface="Times New Roman" panose="02020603050405020304" pitchFamily="18" charset="0"/>
                <a:cs typeface="Times New Roman" panose="02020603050405020304" pitchFamily="18" charset="0"/>
              </a:rPr>
              <a:t> its </a:t>
            </a:r>
            <a:r>
              <a:rPr lang="en-US" sz="1400" dirty="0" err="1">
                <a:latin typeface="Times New Roman" panose="02020603050405020304" pitchFamily="18" charset="0"/>
                <a:cs typeface="Times New Roman" panose="02020603050405020304" pitchFamily="18" charset="0"/>
              </a:rPr>
              <a:t>neccessary</a:t>
            </a:r>
            <a:r>
              <a:rPr lang="en-US" sz="1400" dirty="0">
                <a:latin typeface="Times New Roman" panose="02020603050405020304" pitchFamily="18" charset="0"/>
                <a:cs typeface="Times New Roman" panose="02020603050405020304" pitchFamily="18" charset="0"/>
              </a:rPr>
              <a:t> to spread awareness and take precautions as soon as </a:t>
            </a:r>
            <a:r>
              <a:rPr lang="en-US" sz="1400" dirty="0" err="1">
                <a:latin typeface="Times New Roman" panose="02020603050405020304" pitchFamily="18" charset="0"/>
                <a:cs typeface="Times New Roman" panose="02020603050405020304" pitchFamily="18" charset="0"/>
              </a:rPr>
              <a:t>possible.This</a:t>
            </a:r>
            <a:r>
              <a:rPr lang="en-US" sz="1400" dirty="0">
                <a:latin typeface="Times New Roman" panose="02020603050405020304" pitchFamily="18" charset="0"/>
                <a:cs typeface="Times New Roman" panose="02020603050405020304" pitchFamily="18" charset="0"/>
              </a:rPr>
              <a:t> app will save the life of many people and help them to live happy and healthy life. </a:t>
            </a:r>
            <a:endPar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7683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B9DF-EFF8-42E5-BE46-D76E55CCE8E2}"/>
              </a:ext>
            </a:extLst>
          </p:cNvPr>
          <p:cNvSpPr>
            <a:spLocks noGrp="1"/>
          </p:cNvSpPr>
          <p:nvPr>
            <p:ph type="title"/>
          </p:nvPr>
        </p:nvSpPr>
        <p:spPr>
          <a:xfrm>
            <a:off x="401400" y="891154"/>
            <a:ext cx="8118000" cy="1079886"/>
          </a:xfrm>
        </p:spPr>
        <p:txBody>
          <a:bodyPr/>
          <a:lstStyle/>
          <a:p>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idea about lockdown reminder is one of the feature we can add so that people can know by the notifications on </a:t>
            </a:r>
            <a:r>
              <a:rPr lang="en-US" sz="1400" dirty="0" err="1">
                <a:latin typeface="Times New Roman" panose="02020603050405020304" pitchFamily="18" charset="0"/>
                <a:cs typeface="Times New Roman" panose="02020603050405020304" pitchFamily="18" charset="0"/>
              </a:rPr>
              <a:t>screen.The</a:t>
            </a:r>
            <a:r>
              <a:rPr lang="en-US" sz="1400" dirty="0">
                <a:latin typeface="Times New Roman" panose="02020603050405020304" pitchFamily="18" charset="0"/>
                <a:cs typeface="Times New Roman" panose="02020603050405020304" pitchFamily="18" charset="0"/>
              </a:rPr>
              <a:t> idea of booking vaccination slots can also be implemented.</a:t>
            </a:r>
            <a:endParaRPr lang="en-IN" sz="1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A112580-C608-43C1-9C49-EB4F956B66C2}"/>
              </a:ext>
            </a:extLst>
          </p:cNvPr>
          <p:cNvSpPr>
            <a:spLocks noGrp="1"/>
          </p:cNvSpPr>
          <p:nvPr>
            <p:ph type="body"/>
          </p:nvPr>
        </p:nvSpPr>
        <p:spPr>
          <a:xfrm>
            <a:off x="401400" y="401760"/>
            <a:ext cx="8229240" cy="489393"/>
          </a:xfrm>
        </p:spPr>
        <p:txBody>
          <a:bodyPr>
            <a:normAutofit/>
          </a:bodyPr>
          <a:lstStyle/>
          <a:p>
            <a:pPr marL="0" indent="0">
              <a:buNone/>
            </a:pPr>
            <a:r>
              <a:rPr lang="en-US" sz="3000" b="1" dirty="0">
                <a:latin typeface="Times New Roman" panose="02020603050405020304" pitchFamily="18" charset="0"/>
                <a:cs typeface="Times New Roman" panose="02020603050405020304" pitchFamily="18" charset="0"/>
              </a:rPr>
              <a:t>6.1 Future Scope</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195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 References</a:t>
            </a:r>
            <a:endParaRPr lang="en-IN" sz="3000" b="0" strike="noStrike" spc="-1" dirty="0">
              <a:latin typeface="Arial"/>
            </a:endParaRPr>
          </a:p>
        </p:txBody>
      </p:sp>
      <p:sp>
        <p:nvSpPr>
          <p:cNvPr id="11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342900" marR="88900" lvl="0" indent="-342900" algn="l" fontAlgn="base">
              <a:lnSpc>
                <a:spcPct val="106000"/>
              </a:lnSpc>
              <a:spcBef>
                <a:spcPts val="1200"/>
              </a:spcBef>
              <a:spcAft>
                <a:spcPts val="1100"/>
              </a:spcAft>
              <a:buFont typeface="Arial" panose="020B0604020202020204" pitchFamily="34" charset="0"/>
              <a:buChar char="•"/>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Ibrahim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Arpaci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Shigao</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Huang &amp; Mostafa Al-Emran &amp; Mohammed N. Al-</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Kabi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Minfei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Peng “Predicting the COVID-19 infection with fourteen clinical features using machine learning classification algorithms ” Multimedia Tools and Applications (2021).</a:t>
            </a:r>
            <a:endPar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342900" marR="88900" lvl="0" indent="-342900" algn="l" fontAlgn="base">
              <a:lnSpc>
                <a:spcPct val="106000"/>
              </a:lnSpc>
              <a:spcAft>
                <a:spcPts val="1100"/>
              </a:spcAft>
              <a:buFont typeface="Arial" panose="020B0604020202020204" pitchFamily="34" charset="0"/>
              <a:buChar char="•"/>
              <a:tabLst>
                <a:tab pos="457200" algn="l"/>
              </a:tabLst>
            </a:pP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Kolla</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Bhanu Prakash , S. Sagar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Imambi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Mohammed Ismail , T Pavan Kumar , YVR Naga Pawan “Analysis, Prediction and Evaluation of COVID-19 Datasets using Machine Learning Algorithms”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Kolla</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Bhanu Prakash et al., International Journal of Emerging Trends in Engineering Research, 8, May 2020.</a:t>
            </a:r>
            <a:endPar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342900" marR="88900" lvl="0" indent="-342900" algn="l" fontAlgn="base">
              <a:lnSpc>
                <a:spcPct val="106000"/>
              </a:lnSpc>
              <a:spcAft>
                <a:spcPts val="1100"/>
              </a:spcAft>
              <a:buFont typeface="Arial" panose="020B0604020202020204" pitchFamily="34" charset="0"/>
              <a:buChar char="•"/>
              <a:tabLst>
                <a:tab pos="457200" algn="l"/>
              </a:tabLs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Davide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Brinati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,Andrea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Campagner</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,Davide Ferrari ,Massimo Locatelli ,Giuseppe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Banfi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,Federico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Cabitza</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Detection of COVID-19 Infection from Routine Blood Exams with Machine Learning: A Feasibility Study ”  23 April 2020.</a:t>
            </a:r>
            <a:endPar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342900" marR="88900" lvl="0" indent="-342900" algn="l" fontAlgn="base">
              <a:lnSpc>
                <a:spcPct val="106000"/>
              </a:lnSpc>
              <a:spcAft>
                <a:spcPts val="1200"/>
              </a:spcAft>
              <a:buFont typeface="Arial" panose="020B0604020202020204" pitchFamily="34" charset="0"/>
              <a:buChar char="•"/>
              <a:tabLst>
                <a:tab pos="457200" algn="l"/>
              </a:tabLst>
            </a:pP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Ioannis</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Apostolopoulos</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Tzani</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Mpesiana</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Covid‑19: automatic detection from X‑ray images utilizing transfer learning with convolutional neural networks ”  25 March 2020.</a:t>
            </a:r>
            <a:endPar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D701-C983-471D-A3AC-5A255E9DAA29}"/>
              </a:ext>
            </a:extLst>
          </p:cNvPr>
          <p:cNvSpPr>
            <a:spLocks noGrp="1"/>
          </p:cNvSpPr>
          <p:nvPr>
            <p:ph type="title"/>
          </p:nvPr>
        </p:nvSpPr>
        <p:spPr>
          <a:xfrm>
            <a:off x="316214" y="0"/>
            <a:ext cx="8118000" cy="927947"/>
          </a:xfrm>
        </p:spPr>
        <p:txBody>
          <a:bodyPr/>
          <a:lstStyle/>
          <a:p>
            <a:r>
              <a:rPr lang="en-IN" sz="3000"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Paper Publication</a:t>
            </a:r>
          </a:p>
        </p:txBody>
      </p:sp>
      <p:sp>
        <p:nvSpPr>
          <p:cNvPr id="3" name="Text Placeholder 2">
            <a:extLst>
              <a:ext uri="{FF2B5EF4-FFF2-40B4-BE49-F238E27FC236}">
                <a16:creationId xmlns:a16="http://schemas.microsoft.com/office/drawing/2014/main" id="{0ECEA870-8E83-4E10-81EB-DFFC7A740D2D}"/>
              </a:ext>
            </a:extLst>
          </p:cNvPr>
          <p:cNvSpPr>
            <a:spLocks noGrp="1"/>
          </p:cNvSpPr>
          <p:nvPr>
            <p:ph type="body"/>
          </p:nvPr>
        </p:nvSpPr>
        <p:spPr>
          <a:xfrm>
            <a:off x="417107" y="663786"/>
            <a:ext cx="8118000" cy="1605281"/>
          </a:xfrm>
        </p:spPr>
        <p:txBody>
          <a:bodyPr>
            <a:normAutofit/>
          </a:bodyPr>
          <a:lstStyle/>
          <a:p>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Paper entitled </a:t>
            </a:r>
            <a:r>
              <a:rPr lang="en-IN" sz="14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t>
            </a:r>
            <a:r>
              <a:rPr lang="en-IN" sz="1400" b="1"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Surakhsha</a:t>
            </a:r>
            <a:r>
              <a:rPr lang="en-IN" sz="14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400" b="1"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Kavach</a:t>
            </a:r>
            <a:r>
              <a:rPr lang="en-IN" sz="14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 ML based Cross Platform Application for Covid-19 Vulnerability Detection” </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is selected at </a:t>
            </a:r>
            <a:r>
              <a:rPr lang="en-IN" sz="14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t>
            </a:r>
            <a:r>
              <a:rPr lang="en-US" sz="14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ICTIS 2022 6th International Conference on ICT for Intelligent Systems</a:t>
            </a:r>
            <a:r>
              <a:rPr lang="en-IN" sz="14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4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by </a:t>
            </a:r>
            <a:r>
              <a:rPr lang="en-IN" sz="14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“Jasmine Kaur Wadhwa”, “Ruchi </a:t>
            </a:r>
            <a:r>
              <a:rPr lang="en-IN" sz="1400" b="1"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Raicha</a:t>
            </a:r>
            <a:r>
              <a:rPr lang="en-IN" sz="14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sz="1400" b="1" dirty="0" err="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Srushti</a:t>
            </a:r>
            <a:r>
              <a:rPr lang="en-IN" sz="1400" b="1"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Patil”.</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74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000" b="1" strike="noStrike" spc="-1">
                <a:solidFill>
                  <a:srgbClr val="FFFBF0"/>
                </a:solidFill>
                <a:latin typeface="Times New Roman"/>
                <a:ea typeface="Times New Roman"/>
              </a:rPr>
              <a:t>1.Project Conception and Initiation</a:t>
            </a:r>
            <a:endParaRPr lang="en-IN" sz="4000" b="0" strike="noStrike" spc="-1">
              <a:latin typeface="Arial"/>
            </a:endParaRPr>
          </a:p>
        </p:txBody>
      </p:sp>
      <p:sp>
        <p:nvSpPr>
          <p:cNvPr id="8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12640" y="1893240"/>
            <a:ext cx="8118000" cy="1522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IN" sz="4200" b="1" strike="noStrike" spc="-1" dirty="0">
                <a:solidFill>
                  <a:srgbClr val="FFFBF0"/>
                </a:solidFill>
                <a:latin typeface="Times New Roman"/>
                <a:ea typeface="Times New Roman"/>
              </a:rPr>
              <a:t>Thank You</a:t>
            </a:r>
            <a:endParaRPr lang="en-IN" sz="4200" b="0" strike="noStrike" spc="-1" dirty="0">
              <a:latin typeface="Arial"/>
            </a:endParaRPr>
          </a:p>
        </p:txBody>
      </p:sp>
      <p:sp>
        <p:nvSpPr>
          <p:cNvPr id="123" name="CustomShape 2"/>
          <p:cNvSpPr/>
          <p:nvPr/>
        </p:nvSpPr>
        <p:spPr>
          <a:xfrm>
            <a:off x="512640" y="3840480"/>
            <a:ext cx="8118000" cy="7869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311760"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1.1 Abstract</a:t>
            </a:r>
            <a:endParaRPr lang="en-IN" sz="3000" b="0" strike="noStrike" spc="-1" dirty="0">
              <a:latin typeface="Arial"/>
            </a:endParaRPr>
          </a:p>
        </p:txBody>
      </p:sp>
      <p:sp>
        <p:nvSpPr>
          <p:cNvPr id="85" name="CustomShape 2"/>
          <p:cNvSpPr/>
          <p:nvPr/>
        </p:nvSpPr>
        <p:spPr>
          <a:xfrm>
            <a:off x="311760" y="562187"/>
            <a:ext cx="8519760" cy="4273973"/>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227880">
              <a:lnSpc>
                <a:spcPct val="115000"/>
              </a:lnSpc>
            </a:pPr>
            <a:endParaRPr lang="en-IN" sz="14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The sector is facing a major health crisis due to the rapidity of Coronavirus transmission (covid-19). According to international health organization rules, the strongest anti-covid-19 protective measure carries a mask in public places and Crowded places. These days, RT-PCR is only one way to detect the COVID-19 infection, it is limited by the lack of time-consuming.</a:t>
            </a:r>
            <a:r>
              <a:rPr lang="en-IN" sz="1400" b="0" strike="noStrike" spc="-1" dirty="0">
                <a:latin typeface="Times New Roman" panose="02020603050405020304" pitchFamily="18" charset="0"/>
                <a:ea typeface="Old Standard TT"/>
                <a:cs typeface="Times New Roman" panose="02020603050405020304" pitchFamily="18" charset="0"/>
              </a:rPr>
              <a:t>                                                              </a:t>
            </a:r>
            <a:endParaRPr lang="en-IN" sz="1400" b="0" strike="noStrike" spc="-1" dirty="0">
              <a:latin typeface="Times New Roman" panose="02020603050405020304" pitchFamily="18" charset="0"/>
              <a:cs typeface="Times New Roman" panose="02020603050405020304" pitchFamily="18" charset="0"/>
            </a:endParaRPr>
          </a:p>
          <a:p>
            <a:pPr marL="457200" indent="-342360">
              <a:lnSpc>
                <a:spcPct val="115000"/>
              </a:lnSpc>
              <a:buClr>
                <a:srgbClr val="000000"/>
              </a:buClr>
              <a:buFont typeface="Old Standard TT"/>
              <a:buChar char="●"/>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 in this project, we predict the vulnerability of peoples according to their age and states. In this project, we used the four prediction models using four different classifiers (</a:t>
            </a:r>
            <a:r>
              <a:rPr lang="en-IN" sz="1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Logistic regression, Naive byers, Random forest, SVM) for detecting the </a:t>
            </a:r>
            <a:r>
              <a:rPr lang="en-IN" sz="1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vulnerability of peoples from their age and state.</a:t>
            </a: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    </a:t>
            </a:r>
          </a:p>
          <a:p>
            <a:pPr marL="457200" indent="-342360">
              <a:lnSpc>
                <a:spcPct val="115000"/>
              </a:lnSpc>
              <a:buClr>
                <a:srgbClr val="000000"/>
              </a:buClr>
              <a:buFont typeface="Old Standard TT"/>
              <a:buChar char="●"/>
            </a:pPr>
            <a:r>
              <a:rPr lang="en-IN" sz="14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We create all of four models with all the classifiers. </a:t>
            </a: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showed that the Random forest classifier is the most accurate classifier for predicting the vulnerability of COVID-19 cases based on the age and state. The results could help in the early diagnosis of COVID-19, specifically when the RT-PCR kits are not sufficient for testing the infection and assist countries, specifically the developing ones that suffer from the shortage of RT-PCR tests and specialized laboratories. </a:t>
            </a: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400" b="0" strike="noStrike" spc="-1" dirty="0">
              <a:latin typeface="Times New Roman" panose="02020603050405020304" pitchFamily="18" charset="0"/>
              <a:cs typeface="Times New Roman" panose="02020603050405020304" pitchFamily="18" charset="0"/>
            </a:endParaRPr>
          </a:p>
          <a:p>
            <a:pPr marL="114840">
              <a:lnSpc>
                <a:spcPct val="115000"/>
              </a:lnSpc>
              <a:buClr>
                <a:srgbClr val="000000"/>
              </a:buClr>
            </a:pP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4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4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1.2 Objectives</a:t>
            </a:r>
            <a:endParaRPr lang="en-IN" sz="3000" b="0" strike="noStrike" spc="-1">
              <a:latin typeface="Arial"/>
            </a:endParaRPr>
          </a:p>
        </p:txBody>
      </p:sp>
      <p:sp>
        <p:nvSpPr>
          <p:cNvPr id="87"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4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To get the meaning of vulnerability to older persons themselves.</a:t>
            </a:r>
          </a:p>
          <a:p>
            <a:pPr marL="114840">
              <a:lnSpc>
                <a:spcPct val="115000"/>
              </a:lnSpc>
              <a:buClr>
                <a:srgbClr val="000000"/>
              </a:buClr>
            </a:pPr>
            <a:endParaRPr lang="en-IN" sz="14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marL="457200" indent="-342360">
              <a:lnSpc>
                <a:spcPct val="115000"/>
              </a:lnSpc>
              <a:buClr>
                <a:srgbClr val="000000"/>
              </a:buClr>
              <a:buFont typeface="Old Standard TT"/>
              <a:buChar char="●"/>
            </a:pPr>
            <a:r>
              <a:rPr lang="en-IN" sz="1400" b="0" strike="noStrike" spc="-1" dirty="0">
                <a:solidFill>
                  <a:srgbClr val="000000"/>
                </a:solidFill>
                <a:latin typeface="Old Standard TT"/>
                <a:ea typeface="Old Standard TT"/>
              </a:rPr>
              <a:t> </a:t>
            </a:r>
            <a:r>
              <a:rPr lang="en-IN" sz="1400" dirty="0">
                <a:solidFill>
                  <a:srgbClr val="000000"/>
                </a:solidFill>
                <a:effectLst/>
                <a:latin typeface="Times New Roman" panose="02020603050405020304" pitchFamily="18" charset="0"/>
                <a:ea typeface="Times New Roman" panose="02020603050405020304" pitchFamily="18" charset="0"/>
                <a:cs typeface="Cambria" panose="02040503050406030204" pitchFamily="18" charset="0"/>
              </a:rPr>
              <a:t>To detect the vulnerability of a person based on age and state by using machine learning and various classification algorithms</a:t>
            </a:r>
            <a:r>
              <a:rPr lang="en-IN" sz="1400" spc="-1" dirty="0">
                <a:solidFill>
                  <a:srgbClr val="000000"/>
                </a:solidFill>
                <a:effectLst/>
                <a:latin typeface="Old Standard TT"/>
                <a:ea typeface="Times New Roman" panose="02020603050405020304" pitchFamily="18" charset="0"/>
                <a:cs typeface="Cambria" panose="02040503050406030204" pitchFamily="18" charset="0"/>
              </a:rPr>
              <a:t>.</a:t>
            </a:r>
            <a:r>
              <a:rPr lang="en-IN" sz="1400" b="0" strike="noStrike" spc="-1" dirty="0">
                <a:solidFill>
                  <a:srgbClr val="000000"/>
                </a:solidFill>
                <a:latin typeface="Old Standard TT"/>
                <a:ea typeface="Old Standard TT"/>
              </a:rPr>
              <a:t>                                </a:t>
            </a:r>
            <a:endParaRPr lang="en-IN" sz="14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CustomShape 1"/>
          <p:cNvSpPr/>
          <p:nvPr/>
        </p:nvSpPr>
        <p:spPr>
          <a:xfrm>
            <a:off x="311760" y="-128477"/>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latin typeface="Times New Roman"/>
                <a:ea typeface="Times New Roman"/>
              </a:rPr>
              <a:t>1.3</a:t>
            </a:r>
            <a:r>
              <a:rPr lang="en-IN" sz="3000" b="1" strike="noStrike" spc="-1" dirty="0">
                <a:solidFill>
                  <a:srgbClr val="434343"/>
                </a:solidFill>
                <a:latin typeface="Times New Roman"/>
                <a:ea typeface="Times New Roman"/>
              </a:rPr>
              <a:t> </a:t>
            </a:r>
            <a:r>
              <a:rPr lang="en-IN" sz="3000" b="1" strike="noStrike" spc="-1" dirty="0">
                <a:latin typeface="Times New Roman"/>
                <a:ea typeface="Times New Roman"/>
              </a:rPr>
              <a:t>Literature</a:t>
            </a:r>
            <a:r>
              <a:rPr lang="en-IN" sz="3000" b="1" strike="noStrike" spc="-1" dirty="0">
                <a:solidFill>
                  <a:srgbClr val="434343"/>
                </a:solidFill>
                <a:latin typeface="Times New Roman"/>
                <a:ea typeface="Times New Roman"/>
              </a:rPr>
              <a:t> </a:t>
            </a:r>
            <a:r>
              <a:rPr lang="en-IN" sz="3000" b="1" strike="noStrike" spc="-1" dirty="0">
                <a:latin typeface="Times New Roman"/>
                <a:ea typeface="Times New Roman"/>
              </a:rPr>
              <a:t>Review</a:t>
            </a:r>
            <a:endParaRPr lang="en-IN" sz="3000" b="0" strike="noStrike" spc="-1" dirty="0">
              <a:latin typeface="Arial"/>
            </a:endParaRPr>
          </a:p>
        </p:txBody>
      </p:sp>
      <p:sp>
        <p:nvSpPr>
          <p:cNvPr id="89"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pic>
        <p:nvPicPr>
          <p:cNvPr id="4" name="Picture 3">
            <a:extLst>
              <a:ext uri="{FF2B5EF4-FFF2-40B4-BE49-F238E27FC236}">
                <a16:creationId xmlns:a16="http://schemas.microsoft.com/office/drawing/2014/main" id="{B0BF5918-1F24-4399-8AE2-EA23BB189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32" y="338667"/>
            <a:ext cx="5229015" cy="4804833"/>
          </a:xfrm>
          <a:prstGeom prst="rect">
            <a:avLst/>
          </a:prstGeom>
        </p:spPr>
      </p:pic>
    </p:spTree>
  </p:cSld>
  <p:clrMapOvr>
    <a:masterClrMapping/>
  </p:clrMapOvr>
  <p:transition spd="slow">
    <p:fade/>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1.4 Problem Definition</a:t>
            </a:r>
            <a:endParaRPr lang="en-IN" sz="3000" b="0" strike="noStrike" spc="-1">
              <a:latin typeface="Arial"/>
            </a:endParaRPr>
          </a:p>
        </p:txBody>
      </p:sp>
      <p:sp>
        <p:nvSpPr>
          <p:cNvPr id="91"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US" sz="1400" dirty="0">
                <a:latin typeface="Times New Roman" panose="02020603050405020304" pitchFamily="18" charset="0"/>
                <a:cs typeface="Times New Roman" panose="02020603050405020304" pitchFamily="18" charset="0"/>
              </a:rPr>
              <a:t>The overall global economy has been affected by this pandemic along with the health, safety and hygiene of individuals all over the world. People should know the overall rate of </a:t>
            </a:r>
            <a:r>
              <a:rPr lang="en-US" sz="1400" dirty="0" err="1">
                <a:latin typeface="Times New Roman" panose="02020603050405020304" pitchFamily="18" charset="0"/>
                <a:cs typeface="Times New Roman" panose="02020603050405020304" pitchFamily="18" charset="0"/>
              </a:rPr>
              <a:t>rising,death,recovery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etc</a:t>
            </a:r>
            <a:r>
              <a:rPr lang="en-US" sz="1400" dirty="0">
                <a:latin typeface="Times New Roman" panose="02020603050405020304" pitchFamily="18" charset="0"/>
                <a:cs typeface="Times New Roman" panose="02020603050405020304" pitchFamily="18" charset="0"/>
              </a:rPr>
              <a:t> all over the world.</a:t>
            </a:r>
          </a:p>
          <a:p>
            <a:pPr marL="457200" indent="-342360">
              <a:lnSpc>
                <a:spcPct val="115000"/>
              </a:lnSpc>
              <a:buClr>
                <a:srgbClr val="000000"/>
              </a:buClr>
              <a:buFont typeface="Old Standard TT"/>
              <a:buChar char="●"/>
            </a:pPr>
            <a:r>
              <a:rPr lang="en-US" sz="1400" dirty="0">
                <a:latin typeface="Times New Roman" panose="02020603050405020304" pitchFamily="18" charset="0"/>
                <a:cs typeface="Times New Roman" panose="02020603050405020304" pitchFamily="18" charset="0"/>
              </a:rPr>
              <a:t> People should know how much vulnerable they are by the attack of covid-19 to take precautionary measures as early as possible. </a:t>
            </a:r>
          </a:p>
          <a:p>
            <a:pPr marL="457200" indent="-342360">
              <a:lnSpc>
                <a:spcPct val="115000"/>
              </a:lnSpc>
              <a:buClr>
                <a:srgbClr val="000000"/>
              </a:buClr>
              <a:buFont typeface="Old Standard TT"/>
              <a:buChar char="●"/>
            </a:pPr>
            <a:r>
              <a:rPr lang="en-US" sz="1400" dirty="0">
                <a:latin typeface="Times New Roman" panose="02020603050405020304" pitchFamily="18" charset="0"/>
                <a:cs typeface="Times New Roman" panose="02020603050405020304" pitchFamily="18" charset="0"/>
              </a:rPr>
              <a:t>In the existing system architecture, nowadays people are not much aware of the disease they are suffering from and with the flow they come up with a measure disease like Covid.</a:t>
            </a:r>
            <a:r>
              <a:rPr lang="en-IN" sz="1400" b="0" strike="noStrike" spc="-1" dirty="0">
                <a:solidFill>
                  <a:srgbClr val="000000"/>
                </a:solidFill>
                <a:latin typeface="Times New Roman" panose="02020603050405020304" pitchFamily="18" charset="0"/>
                <a:ea typeface="Old Standard TT"/>
                <a:cs typeface="Times New Roman" panose="02020603050405020304" pitchFamily="18" charset="0"/>
              </a:rPr>
              <a:t>                                                                </a:t>
            </a:r>
            <a:endParaRPr lang="en-IN" sz="1400" b="0" strike="noStrike" spc="-1" dirty="0">
              <a:latin typeface="Times New Roman" panose="02020603050405020304" pitchFamily="18" charset="0"/>
              <a:cs typeface="Times New Roman" panose="02020603050405020304" pitchFamily="18" charset="0"/>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11760" y="44496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a:solidFill>
                  <a:srgbClr val="000000"/>
                </a:solidFill>
                <a:latin typeface="Times New Roman"/>
                <a:ea typeface="Times New Roman"/>
              </a:rPr>
              <a:t>1.5 Scope</a:t>
            </a:r>
            <a:endParaRPr lang="en-IN" sz="3000" b="0" strike="noStrike" spc="-1">
              <a:latin typeface="Arial"/>
            </a:endParaRPr>
          </a:p>
        </p:txBody>
      </p:sp>
      <p:sp>
        <p:nvSpPr>
          <p:cNvPr id="93" name="CustomShape 2"/>
          <p:cNvSpPr/>
          <p:nvPr/>
        </p:nvSpPr>
        <p:spPr>
          <a:xfrm>
            <a:off x="311760" y="1171440"/>
            <a:ext cx="8519760" cy="33966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marL="457200" indent="-342360">
              <a:lnSpc>
                <a:spcPct val="115000"/>
              </a:lnSpc>
              <a:buClr>
                <a:srgbClr val="000000"/>
              </a:buClr>
              <a:buFont typeface="Old Standard TT"/>
              <a:buChar char="●"/>
            </a:pPr>
            <a:r>
              <a:rPr lang="en-IN"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this paper we generate the model based on age and state. If we get the proper dataset we developed for rural and urban areas.</a:t>
            </a:r>
          </a:p>
          <a:p>
            <a:pPr marL="457200" indent="-342360">
              <a:lnSpc>
                <a:spcPct val="115000"/>
              </a:lnSpc>
              <a:buClr>
                <a:srgbClr val="000000"/>
              </a:buClr>
              <a:buFont typeface="Old Standard TT"/>
              <a:buChar char="●"/>
            </a:pPr>
            <a:r>
              <a:rPr lang="en-IN" sz="14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For that we have to generate the model on a rural areas dataset and we try to increase the accuracy of the prediction model.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114840">
              <a:lnSpc>
                <a:spcPct val="115000"/>
              </a:lnSpc>
              <a:buClr>
                <a:srgbClr val="000000"/>
              </a:buClr>
            </a:pPr>
            <a:r>
              <a:rPr lang="en-IN" sz="1800" b="0" strike="noStrike" spc="-1" dirty="0">
                <a:solidFill>
                  <a:srgbClr val="000000"/>
                </a:solidFill>
                <a:latin typeface="Old Standard TT"/>
                <a:ea typeface="Old Standard TT"/>
              </a:rPr>
              <a:t>                   </a:t>
            </a:r>
            <a:endParaRPr lang="en-IN" sz="1800" b="0" strike="noStrike" spc="-1" dirty="0">
              <a:latin typeface="Arial"/>
            </a:endParaRPr>
          </a:p>
          <a:p>
            <a:pPr marL="457200" indent="-227880">
              <a:lnSpc>
                <a:spcPct val="115000"/>
              </a:lnSpc>
            </a:pP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226519" y="0"/>
            <a:ext cx="8519760" cy="6123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IN" sz="3000" b="1" strike="noStrike" spc="-1" dirty="0">
                <a:solidFill>
                  <a:srgbClr val="000000"/>
                </a:solidFill>
                <a:latin typeface="Times New Roman"/>
                <a:ea typeface="Times New Roman"/>
              </a:rPr>
              <a:t>1.6 Technology stack</a:t>
            </a:r>
            <a:endParaRPr lang="en-IN" sz="3000" b="0" strike="noStrike" spc="-1" dirty="0">
              <a:latin typeface="Arial"/>
            </a:endParaRPr>
          </a:p>
        </p:txBody>
      </p:sp>
      <p:sp>
        <p:nvSpPr>
          <p:cNvPr id="95" name="CustomShape 2"/>
          <p:cNvSpPr/>
          <p:nvPr/>
        </p:nvSpPr>
        <p:spPr>
          <a:xfrm>
            <a:off x="226519" y="838227"/>
            <a:ext cx="8519760" cy="4547434"/>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numCol="2"/>
          <a:lstStyle/>
          <a:p>
            <a:pPr indent="457200" algn="just">
              <a:lnSpc>
                <a:spcPct val="107000"/>
              </a:lnSpc>
              <a:spcBef>
                <a:spcPts val="1200"/>
              </a:spcBef>
              <a:spcAft>
                <a:spcPts val="1200"/>
              </a:spcAft>
            </a:pP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 Requirements:</a:t>
            </a:r>
          </a:p>
          <a:p>
            <a:pPr indent="457200">
              <a:lnSpc>
                <a:spcPct val="107000"/>
              </a:lnSpc>
              <a:spcBef>
                <a:spcPts val="1200"/>
              </a:spcBef>
              <a:spcAft>
                <a:spcPts val="12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1.     Operating System : Windows 10.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Bef>
                <a:spcPts val="1200"/>
              </a:spcBef>
              <a:spcAft>
                <a:spcPts val="12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2.	Python.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Bef>
                <a:spcPts val="1200"/>
              </a:spcBef>
              <a:spcAft>
                <a:spcPts val="12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3.	Anaconda.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Bef>
                <a:spcPts val="1200"/>
              </a:spcBef>
              <a:spcAft>
                <a:spcPts val="12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4.	Spyder,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notebook, Flask.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Bef>
                <a:spcPts val="1200"/>
              </a:spcBef>
              <a:spcAft>
                <a:spcPts val="12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5.	MYSQL.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Bef>
                <a:spcPts val="1200"/>
              </a:spcBef>
              <a:spcAft>
                <a:spcPts val="12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6.	Flutter.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1200"/>
              </a:spcBef>
              <a:spcAft>
                <a:spcPts val="1200"/>
              </a:spcAft>
            </a:pPr>
            <a:endParaRPr lang="en-IN" sz="1600" b="1" dirty="0">
              <a:solidFill>
                <a:srgbClr val="000000"/>
              </a:solidFill>
              <a:latin typeface="Arial" panose="020B0604020202020204" pitchFamily="34" charset="0"/>
              <a:ea typeface="Calibri" panose="020F0502020204030204" pitchFamily="34" charset="0"/>
              <a:cs typeface="Mangal" panose="02040503050203030202"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1678</Words>
  <Application>Microsoft Office PowerPoint</Application>
  <PresentationFormat>On-screen Show (16:9)</PresentationFormat>
  <Paragraphs>161</Paragraphs>
  <Slides>30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Cambria</vt:lpstr>
      <vt:lpstr>Old Standard TT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 Testing</vt:lpstr>
      <vt:lpstr>PowerPoint Presentation</vt:lpstr>
      <vt:lpstr>PowerPoint Presentation</vt:lpstr>
      <vt:lpstr>PowerPoint Presentation</vt:lpstr>
      <vt:lpstr>6.2 Conclusion</vt:lpstr>
      <vt:lpstr>  The idea about lockdown reminder is one of the feature we can add so that people can know by the notifications on screen.The idea of booking vaccination slots can also be implemented.</vt:lpstr>
      <vt:lpstr>PowerPoint Presentation</vt:lpstr>
      <vt:lpstr> Paper Publication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srushti</dc:creator>
  <dc:description/>
  <cp:lastModifiedBy>Krithik Patil</cp:lastModifiedBy>
  <cp:revision>18</cp:revision>
  <dcterms:modified xsi:type="dcterms:W3CDTF">2022-04-07T13:54:07Z</dcterms:modified>
  <dc:language>en-IN</dc:language>
</cp:coreProperties>
</file>