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58" r:id="rId5"/>
    <p:sldId id="262"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31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BF254-1C44-47F1-9FE8-235725ACBA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DD18BF02-C94C-4922-AD35-A022E913CA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7D2D52A6-3CC5-40CE-95D0-E8E926241357}"/>
              </a:ext>
            </a:extLst>
          </p:cNvPr>
          <p:cNvSpPr>
            <a:spLocks noGrp="1"/>
          </p:cNvSpPr>
          <p:nvPr>
            <p:ph type="dt" sz="half" idx="10"/>
          </p:nvPr>
        </p:nvSpPr>
        <p:spPr/>
        <p:txBody>
          <a:bodyPr/>
          <a:lstStyle/>
          <a:p>
            <a:fld id="{E6664583-5FB5-406A-860C-339632E90B59}" type="datetimeFigureOut">
              <a:rPr lang="en-CA" smtClean="0"/>
              <a:t>2021-04-14</a:t>
            </a:fld>
            <a:endParaRPr lang="en-CA"/>
          </a:p>
        </p:txBody>
      </p:sp>
      <p:sp>
        <p:nvSpPr>
          <p:cNvPr id="5" name="Footer Placeholder 4">
            <a:extLst>
              <a:ext uri="{FF2B5EF4-FFF2-40B4-BE49-F238E27FC236}">
                <a16:creationId xmlns:a16="http://schemas.microsoft.com/office/drawing/2014/main" id="{4117B18E-B3AC-4096-82B8-678050D467A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28B727B-768E-4B3D-8132-258A484C08A5}"/>
              </a:ext>
            </a:extLst>
          </p:cNvPr>
          <p:cNvSpPr>
            <a:spLocks noGrp="1"/>
          </p:cNvSpPr>
          <p:nvPr>
            <p:ph type="sldNum" sz="quarter" idx="12"/>
          </p:nvPr>
        </p:nvSpPr>
        <p:spPr/>
        <p:txBody>
          <a:bodyPr/>
          <a:lstStyle/>
          <a:p>
            <a:fld id="{C7D05A06-1B52-4571-8909-5BC360525AE2}" type="slidenum">
              <a:rPr lang="en-CA" smtClean="0"/>
              <a:t>‹#›</a:t>
            </a:fld>
            <a:endParaRPr lang="en-CA"/>
          </a:p>
        </p:txBody>
      </p:sp>
    </p:spTree>
    <p:extLst>
      <p:ext uri="{BB962C8B-B14F-4D97-AF65-F5344CB8AC3E}">
        <p14:creationId xmlns:p14="http://schemas.microsoft.com/office/powerpoint/2010/main" val="2687327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92FE8-2CCF-4C4A-863F-7FC507AE3326}"/>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4F6F834-F81A-4528-9FE6-B0DB5343C3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8D80AA8-8E98-4381-A63E-C744CBCD9644}"/>
              </a:ext>
            </a:extLst>
          </p:cNvPr>
          <p:cNvSpPr>
            <a:spLocks noGrp="1"/>
          </p:cNvSpPr>
          <p:nvPr>
            <p:ph type="dt" sz="half" idx="10"/>
          </p:nvPr>
        </p:nvSpPr>
        <p:spPr/>
        <p:txBody>
          <a:bodyPr/>
          <a:lstStyle/>
          <a:p>
            <a:fld id="{E6664583-5FB5-406A-860C-339632E90B59}" type="datetimeFigureOut">
              <a:rPr lang="en-CA" smtClean="0"/>
              <a:t>2021-04-14</a:t>
            </a:fld>
            <a:endParaRPr lang="en-CA"/>
          </a:p>
        </p:txBody>
      </p:sp>
      <p:sp>
        <p:nvSpPr>
          <p:cNvPr id="5" name="Footer Placeholder 4">
            <a:extLst>
              <a:ext uri="{FF2B5EF4-FFF2-40B4-BE49-F238E27FC236}">
                <a16:creationId xmlns:a16="http://schemas.microsoft.com/office/drawing/2014/main" id="{52FB17A2-C6BF-4355-8C92-BB00D67491D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FD7E911-D93F-4F93-B580-1EE96465CC51}"/>
              </a:ext>
            </a:extLst>
          </p:cNvPr>
          <p:cNvSpPr>
            <a:spLocks noGrp="1"/>
          </p:cNvSpPr>
          <p:nvPr>
            <p:ph type="sldNum" sz="quarter" idx="12"/>
          </p:nvPr>
        </p:nvSpPr>
        <p:spPr/>
        <p:txBody>
          <a:bodyPr/>
          <a:lstStyle/>
          <a:p>
            <a:fld id="{C7D05A06-1B52-4571-8909-5BC360525AE2}" type="slidenum">
              <a:rPr lang="en-CA" smtClean="0"/>
              <a:t>‹#›</a:t>
            </a:fld>
            <a:endParaRPr lang="en-CA"/>
          </a:p>
        </p:txBody>
      </p:sp>
    </p:spTree>
    <p:extLst>
      <p:ext uri="{BB962C8B-B14F-4D97-AF65-F5344CB8AC3E}">
        <p14:creationId xmlns:p14="http://schemas.microsoft.com/office/powerpoint/2010/main" val="894515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99BC6C-8D1B-48BB-910E-C0D0E1599A2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37DE66F-DD08-46C5-9DC0-6E1219BCAA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5A0D3A9-BFAD-48E1-8A4E-2EE17E4E53E7}"/>
              </a:ext>
            </a:extLst>
          </p:cNvPr>
          <p:cNvSpPr>
            <a:spLocks noGrp="1"/>
          </p:cNvSpPr>
          <p:nvPr>
            <p:ph type="dt" sz="half" idx="10"/>
          </p:nvPr>
        </p:nvSpPr>
        <p:spPr/>
        <p:txBody>
          <a:bodyPr/>
          <a:lstStyle/>
          <a:p>
            <a:fld id="{E6664583-5FB5-406A-860C-339632E90B59}" type="datetimeFigureOut">
              <a:rPr lang="en-CA" smtClean="0"/>
              <a:t>2021-04-14</a:t>
            </a:fld>
            <a:endParaRPr lang="en-CA"/>
          </a:p>
        </p:txBody>
      </p:sp>
      <p:sp>
        <p:nvSpPr>
          <p:cNvPr id="5" name="Footer Placeholder 4">
            <a:extLst>
              <a:ext uri="{FF2B5EF4-FFF2-40B4-BE49-F238E27FC236}">
                <a16:creationId xmlns:a16="http://schemas.microsoft.com/office/drawing/2014/main" id="{AF956CEE-EF29-450F-B184-FB0F432592C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9C5DF95-ECF3-4186-9F56-320B04672BE1}"/>
              </a:ext>
            </a:extLst>
          </p:cNvPr>
          <p:cNvSpPr>
            <a:spLocks noGrp="1"/>
          </p:cNvSpPr>
          <p:nvPr>
            <p:ph type="sldNum" sz="quarter" idx="12"/>
          </p:nvPr>
        </p:nvSpPr>
        <p:spPr/>
        <p:txBody>
          <a:bodyPr/>
          <a:lstStyle/>
          <a:p>
            <a:fld id="{C7D05A06-1B52-4571-8909-5BC360525AE2}" type="slidenum">
              <a:rPr lang="en-CA" smtClean="0"/>
              <a:t>‹#›</a:t>
            </a:fld>
            <a:endParaRPr lang="en-CA"/>
          </a:p>
        </p:txBody>
      </p:sp>
    </p:spTree>
    <p:extLst>
      <p:ext uri="{BB962C8B-B14F-4D97-AF65-F5344CB8AC3E}">
        <p14:creationId xmlns:p14="http://schemas.microsoft.com/office/powerpoint/2010/main" val="2356345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C13B5-EFEE-40AA-B1AC-04002851941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F52C647-D874-4234-BD36-6FA822AC1E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1323A19-B3E5-40C9-96F5-4D3C5589FC14}"/>
              </a:ext>
            </a:extLst>
          </p:cNvPr>
          <p:cNvSpPr>
            <a:spLocks noGrp="1"/>
          </p:cNvSpPr>
          <p:nvPr>
            <p:ph type="dt" sz="half" idx="10"/>
          </p:nvPr>
        </p:nvSpPr>
        <p:spPr/>
        <p:txBody>
          <a:bodyPr/>
          <a:lstStyle/>
          <a:p>
            <a:fld id="{E6664583-5FB5-406A-860C-339632E90B59}" type="datetimeFigureOut">
              <a:rPr lang="en-CA" smtClean="0"/>
              <a:t>2021-04-14</a:t>
            </a:fld>
            <a:endParaRPr lang="en-CA"/>
          </a:p>
        </p:txBody>
      </p:sp>
      <p:sp>
        <p:nvSpPr>
          <p:cNvPr id="5" name="Footer Placeholder 4">
            <a:extLst>
              <a:ext uri="{FF2B5EF4-FFF2-40B4-BE49-F238E27FC236}">
                <a16:creationId xmlns:a16="http://schemas.microsoft.com/office/drawing/2014/main" id="{3584CCB1-7E91-46B9-AF7F-FF2E5874710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D6E32EE-3670-4B2D-A824-7728EBFEAB6C}"/>
              </a:ext>
            </a:extLst>
          </p:cNvPr>
          <p:cNvSpPr>
            <a:spLocks noGrp="1"/>
          </p:cNvSpPr>
          <p:nvPr>
            <p:ph type="sldNum" sz="quarter" idx="12"/>
          </p:nvPr>
        </p:nvSpPr>
        <p:spPr/>
        <p:txBody>
          <a:bodyPr/>
          <a:lstStyle/>
          <a:p>
            <a:fld id="{C7D05A06-1B52-4571-8909-5BC360525AE2}" type="slidenum">
              <a:rPr lang="en-CA" smtClean="0"/>
              <a:t>‹#›</a:t>
            </a:fld>
            <a:endParaRPr lang="en-CA"/>
          </a:p>
        </p:txBody>
      </p:sp>
    </p:spTree>
    <p:extLst>
      <p:ext uri="{BB962C8B-B14F-4D97-AF65-F5344CB8AC3E}">
        <p14:creationId xmlns:p14="http://schemas.microsoft.com/office/powerpoint/2010/main" val="1529560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9B07F-8801-41A3-AB37-D41BEA6A46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1874898-62C7-46C2-80B1-D8EF4228DE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6EEA97-DE5F-4874-BB0C-F578BCC0F088}"/>
              </a:ext>
            </a:extLst>
          </p:cNvPr>
          <p:cNvSpPr>
            <a:spLocks noGrp="1"/>
          </p:cNvSpPr>
          <p:nvPr>
            <p:ph type="dt" sz="half" idx="10"/>
          </p:nvPr>
        </p:nvSpPr>
        <p:spPr/>
        <p:txBody>
          <a:bodyPr/>
          <a:lstStyle/>
          <a:p>
            <a:fld id="{E6664583-5FB5-406A-860C-339632E90B59}" type="datetimeFigureOut">
              <a:rPr lang="en-CA" smtClean="0"/>
              <a:t>2021-04-14</a:t>
            </a:fld>
            <a:endParaRPr lang="en-CA"/>
          </a:p>
        </p:txBody>
      </p:sp>
      <p:sp>
        <p:nvSpPr>
          <p:cNvPr id="5" name="Footer Placeholder 4">
            <a:extLst>
              <a:ext uri="{FF2B5EF4-FFF2-40B4-BE49-F238E27FC236}">
                <a16:creationId xmlns:a16="http://schemas.microsoft.com/office/drawing/2014/main" id="{871244E0-8D5B-4C3C-8F97-AB893198C20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26352F2-0240-4082-B330-C3CB3B38D78D}"/>
              </a:ext>
            </a:extLst>
          </p:cNvPr>
          <p:cNvSpPr>
            <a:spLocks noGrp="1"/>
          </p:cNvSpPr>
          <p:nvPr>
            <p:ph type="sldNum" sz="quarter" idx="12"/>
          </p:nvPr>
        </p:nvSpPr>
        <p:spPr/>
        <p:txBody>
          <a:bodyPr/>
          <a:lstStyle/>
          <a:p>
            <a:fld id="{C7D05A06-1B52-4571-8909-5BC360525AE2}" type="slidenum">
              <a:rPr lang="en-CA" smtClean="0"/>
              <a:t>‹#›</a:t>
            </a:fld>
            <a:endParaRPr lang="en-CA"/>
          </a:p>
        </p:txBody>
      </p:sp>
    </p:spTree>
    <p:extLst>
      <p:ext uri="{BB962C8B-B14F-4D97-AF65-F5344CB8AC3E}">
        <p14:creationId xmlns:p14="http://schemas.microsoft.com/office/powerpoint/2010/main" val="3698319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AE912-AD32-482A-8EFF-7E34FD8432F0}"/>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BBFBCCD-6BBB-4D2C-814C-B5275561B3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73A2A1E9-D13E-4509-9053-FCFAE029D3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3AC4F62F-E0E5-4BC0-AD49-ED4995999DF1}"/>
              </a:ext>
            </a:extLst>
          </p:cNvPr>
          <p:cNvSpPr>
            <a:spLocks noGrp="1"/>
          </p:cNvSpPr>
          <p:nvPr>
            <p:ph type="dt" sz="half" idx="10"/>
          </p:nvPr>
        </p:nvSpPr>
        <p:spPr/>
        <p:txBody>
          <a:bodyPr/>
          <a:lstStyle/>
          <a:p>
            <a:fld id="{E6664583-5FB5-406A-860C-339632E90B59}" type="datetimeFigureOut">
              <a:rPr lang="en-CA" smtClean="0"/>
              <a:t>2021-04-14</a:t>
            </a:fld>
            <a:endParaRPr lang="en-CA"/>
          </a:p>
        </p:txBody>
      </p:sp>
      <p:sp>
        <p:nvSpPr>
          <p:cNvPr id="6" name="Footer Placeholder 5">
            <a:extLst>
              <a:ext uri="{FF2B5EF4-FFF2-40B4-BE49-F238E27FC236}">
                <a16:creationId xmlns:a16="http://schemas.microsoft.com/office/drawing/2014/main" id="{3CA0FF05-27A5-4312-802C-88ECCE9958E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049433B-6D4C-46D3-84DE-E2F78CF6571E}"/>
              </a:ext>
            </a:extLst>
          </p:cNvPr>
          <p:cNvSpPr>
            <a:spLocks noGrp="1"/>
          </p:cNvSpPr>
          <p:nvPr>
            <p:ph type="sldNum" sz="quarter" idx="12"/>
          </p:nvPr>
        </p:nvSpPr>
        <p:spPr/>
        <p:txBody>
          <a:bodyPr/>
          <a:lstStyle/>
          <a:p>
            <a:fld id="{C7D05A06-1B52-4571-8909-5BC360525AE2}" type="slidenum">
              <a:rPr lang="en-CA" smtClean="0"/>
              <a:t>‹#›</a:t>
            </a:fld>
            <a:endParaRPr lang="en-CA"/>
          </a:p>
        </p:txBody>
      </p:sp>
    </p:spTree>
    <p:extLst>
      <p:ext uri="{BB962C8B-B14F-4D97-AF65-F5344CB8AC3E}">
        <p14:creationId xmlns:p14="http://schemas.microsoft.com/office/powerpoint/2010/main" val="2097433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53FF6-E83D-4E7B-AFE3-05314448B6F7}"/>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86A912A-DB33-4231-AB5D-652551E98F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F43C41-CC53-4EB7-9D3C-D819F720BA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30B1BD39-62A8-48CF-9770-1E8D1A8F78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5999E1-0C7E-4740-B436-34E1FD8760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FA0610CF-16E8-421C-8CD2-2AE27A749975}"/>
              </a:ext>
            </a:extLst>
          </p:cNvPr>
          <p:cNvSpPr>
            <a:spLocks noGrp="1"/>
          </p:cNvSpPr>
          <p:nvPr>
            <p:ph type="dt" sz="half" idx="10"/>
          </p:nvPr>
        </p:nvSpPr>
        <p:spPr/>
        <p:txBody>
          <a:bodyPr/>
          <a:lstStyle/>
          <a:p>
            <a:fld id="{E6664583-5FB5-406A-860C-339632E90B59}" type="datetimeFigureOut">
              <a:rPr lang="en-CA" smtClean="0"/>
              <a:t>2021-04-14</a:t>
            </a:fld>
            <a:endParaRPr lang="en-CA"/>
          </a:p>
        </p:txBody>
      </p:sp>
      <p:sp>
        <p:nvSpPr>
          <p:cNvPr id="8" name="Footer Placeholder 7">
            <a:extLst>
              <a:ext uri="{FF2B5EF4-FFF2-40B4-BE49-F238E27FC236}">
                <a16:creationId xmlns:a16="http://schemas.microsoft.com/office/drawing/2014/main" id="{F54E40BF-8FCE-42F3-BDE0-669354DCED90}"/>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87E29E32-9410-4DC7-ADB1-AFF8D84294A9}"/>
              </a:ext>
            </a:extLst>
          </p:cNvPr>
          <p:cNvSpPr>
            <a:spLocks noGrp="1"/>
          </p:cNvSpPr>
          <p:nvPr>
            <p:ph type="sldNum" sz="quarter" idx="12"/>
          </p:nvPr>
        </p:nvSpPr>
        <p:spPr/>
        <p:txBody>
          <a:bodyPr/>
          <a:lstStyle/>
          <a:p>
            <a:fld id="{C7D05A06-1B52-4571-8909-5BC360525AE2}" type="slidenum">
              <a:rPr lang="en-CA" smtClean="0"/>
              <a:t>‹#›</a:t>
            </a:fld>
            <a:endParaRPr lang="en-CA"/>
          </a:p>
        </p:txBody>
      </p:sp>
    </p:spTree>
    <p:extLst>
      <p:ext uri="{BB962C8B-B14F-4D97-AF65-F5344CB8AC3E}">
        <p14:creationId xmlns:p14="http://schemas.microsoft.com/office/powerpoint/2010/main" val="2507969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3DF80-348F-4646-8D00-0B698E9E44C9}"/>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27DEA0F2-2661-460F-B093-0C2A1C01F4D2}"/>
              </a:ext>
            </a:extLst>
          </p:cNvPr>
          <p:cNvSpPr>
            <a:spLocks noGrp="1"/>
          </p:cNvSpPr>
          <p:nvPr>
            <p:ph type="dt" sz="half" idx="10"/>
          </p:nvPr>
        </p:nvSpPr>
        <p:spPr/>
        <p:txBody>
          <a:bodyPr/>
          <a:lstStyle/>
          <a:p>
            <a:fld id="{E6664583-5FB5-406A-860C-339632E90B59}" type="datetimeFigureOut">
              <a:rPr lang="en-CA" smtClean="0"/>
              <a:t>2021-04-14</a:t>
            </a:fld>
            <a:endParaRPr lang="en-CA"/>
          </a:p>
        </p:txBody>
      </p:sp>
      <p:sp>
        <p:nvSpPr>
          <p:cNvPr id="4" name="Footer Placeholder 3">
            <a:extLst>
              <a:ext uri="{FF2B5EF4-FFF2-40B4-BE49-F238E27FC236}">
                <a16:creationId xmlns:a16="http://schemas.microsoft.com/office/drawing/2014/main" id="{1DE2FC52-CC01-4C08-8D56-87D46832F1FC}"/>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7B445C8B-63D8-4805-B8C6-0EBDEB6BC34B}"/>
              </a:ext>
            </a:extLst>
          </p:cNvPr>
          <p:cNvSpPr>
            <a:spLocks noGrp="1"/>
          </p:cNvSpPr>
          <p:nvPr>
            <p:ph type="sldNum" sz="quarter" idx="12"/>
          </p:nvPr>
        </p:nvSpPr>
        <p:spPr/>
        <p:txBody>
          <a:bodyPr/>
          <a:lstStyle/>
          <a:p>
            <a:fld id="{C7D05A06-1B52-4571-8909-5BC360525AE2}" type="slidenum">
              <a:rPr lang="en-CA" smtClean="0"/>
              <a:t>‹#›</a:t>
            </a:fld>
            <a:endParaRPr lang="en-CA"/>
          </a:p>
        </p:txBody>
      </p:sp>
    </p:spTree>
    <p:extLst>
      <p:ext uri="{BB962C8B-B14F-4D97-AF65-F5344CB8AC3E}">
        <p14:creationId xmlns:p14="http://schemas.microsoft.com/office/powerpoint/2010/main" val="29640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FE3A62-FDC6-4E33-93FE-ED25E2EAFFF4}"/>
              </a:ext>
            </a:extLst>
          </p:cNvPr>
          <p:cNvSpPr>
            <a:spLocks noGrp="1"/>
          </p:cNvSpPr>
          <p:nvPr>
            <p:ph type="dt" sz="half" idx="10"/>
          </p:nvPr>
        </p:nvSpPr>
        <p:spPr/>
        <p:txBody>
          <a:bodyPr/>
          <a:lstStyle/>
          <a:p>
            <a:fld id="{E6664583-5FB5-406A-860C-339632E90B59}" type="datetimeFigureOut">
              <a:rPr lang="en-CA" smtClean="0"/>
              <a:t>2021-04-14</a:t>
            </a:fld>
            <a:endParaRPr lang="en-CA"/>
          </a:p>
        </p:txBody>
      </p:sp>
      <p:sp>
        <p:nvSpPr>
          <p:cNvPr id="3" name="Footer Placeholder 2">
            <a:extLst>
              <a:ext uri="{FF2B5EF4-FFF2-40B4-BE49-F238E27FC236}">
                <a16:creationId xmlns:a16="http://schemas.microsoft.com/office/drawing/2014/main" id="{828535AE-DFCD-40B5-8FDF-D5143CCDF740}"/>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E78DEA6A-F68B-40EC-BC83-971FBEA6804C}"/>
              </a:ext>
            </a:extLst>
          </p:cNvPr>
          <p:cNvSpPr>
            <a:spLocks noGrp="1"/>
          </p:cNvSpPr>
          <p:nvPr>
            <p:ph type="sldNum" sz="quarter" idx="12"/>
          </p:nvPr>
        </p:nvSpPr>
        <p:spPr/>
        <p:txBody>
          <a:bodyPr/>
          <a:lstStyle/>
          <a:p>
            <a:fld id="{C7D05A06-1B52-4571-8909-5BC360525AE2}" type="slidenum">
              <a:rPr lang="en-CA" smtClean="0"/>
              <a:t>‹#›</a:t>
            </a:fld>
            <a:endParaRPr lang="en-CA"/>
          </a:p>
        </p:txBody>
      </p:sp>
    </p:spTree>
    <p:extLst>
      <p:ext uri="{BB962C8B-B14F-4D97-AF65-F5344CB8AC3E}">
        <p14:creationId xmlns:p14="http://schemas.microsoft.com/office/powerpoint/2010/main" val="2458700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5EB7B-E3A2-42BD-BB36-E08A321EA0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3AB84AA9-6942-40FA-B912-5F3FA7B269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0FA24FB9-D7EB-450C-AC7C-DC51B3CE16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C82761-D350-45AD-A7ED-EE641C0AD1D5}"/>
              </a:ext>
            </a:extLst>
          </p:cNvPr>
          <p:cNvSpPr>
            <a:spLocks noGrp="1"/>
          </p:cNvSpPr>
          <p:nvPr>
            <p:ph type="dt" sz="half" idx="10"/>
          </p:nvPr>
        </p:nvSpPr>
        <p:spPr/>
        <p:txBody>
          <a:bodyPr/>
          <a:lstStyle/>
          <a:p>
            <a:fld id="{E6664583-5FB5-406A-860C-339632E90B59}" type="datetimeFigureOut">
              <a:rPr lang="en-CA" smtClean="0"/>
              <a:t>2021-04-14</a:t>
            </a:fld>
            <a:endParaRPr lang="en-CA"/>
          </a:p>
        </p:txBody>
      </p:sp>
      <p:sp>
        <p:nvSpPr>
          <p:cNvPr id="6" name="Footer Placeholder 5">
            <a:extLst>
              <a:ext uri="{FF2B5EF4-FFF2-40B4-BE49-F238E27FC236}">
                <a16:creationId xmlns:a16="http://schemas.microsoft.com/office/drawing/2014/main" id="{CE431A4B-E8B9-488D-86F7-46C1D633BBD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0687DCB-F31F-422B-BB38-0A6EBBE44B15}"/>
              </a:ext>
            </a:extLst>
          </p:cNvPr>
          <p:cNvSpPr>
            <a:spLocks noGrp="1"/>
          </p:cNvSpPr>
          <p:nvPr>
            <p:ph type="sldNum" sz="quarter" idx="12"/>
          </p:nvPr>
        </p:nvSpPr>
        <p:spPr/>
        <p:txBody>
          <a:bodyPr/>
          <a:lstStyle/>
          <a:p>
            <a:fld id="{C7D05A06-1B52-4571-8909-5BC360525AE2}" type="slidenum">
              <a:rPr lang="en-CA" smtClean="0"/>
              <a:t>‹#›</a:t>
            </a:fld>
            <a:endParaRPr lang="en-CA"/>
          </a:p>
        </p:txBody>
      </p:sp>
    </p:spTree>
    <p:extLst>
      <p:ext uri="{BB962C8B-B14F-4D97-AF65-F5344CB8AC3E}">
        <p14:creationId xmlns:p14="http://schemas.microsoft.com/office/powerpoint/2010/main" val="893548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D52B9-1910-4679-8C9B-FD2B92CA01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9C7C7A6E-8903-440C-8BAB-93373CE49C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CF2CF601-BFC7-4A27-83F3-1766454C67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3C21F5-1094-48D2-B896-A45196D22087}"/>
              </a:ext>
            </a:extLst>
          </p:cNvPr>
          <p:cNvSpPr>
            <a:spLocks noGrp="1"/>
          </p:cNvSpPr>
          <p:nvPr>
            <p:ph type="dt" sz="half" idx="10"/>
          </p:nvPr>
        </p:nvSpPr>
        <p:spPr/>
        <p:txBody>
          <a:bodyPr/>
          <a:lstStyle/>
          <a:p>
            <a:fld id="{E6664583-5FB5-406A-860C-339632E90B59}" type="datetimeFigureOut">
              <a:rPr lang="en-CA" smtClean="0"/>
              <a:t>2021-04-14</a:t>
            </a:fld>
            <a:endParaRPr lang="en-CA"/>
          </a:p>
        </p:txBody>
      </p:sp>
      <p:sp>
        <p:nvSpPr>
          <p:cNvPr id="6" name="Footer Placeholder 5">
            <a:extLst>
              <a:ext uri="{FF2B5EF4-FFF2-40B4-BE49-F238E27FC236}">
                <a16:creationId xmlns:a16="http://schemas.microsoft.com/office/drawing/2014/main" id="{9D820517-767C-441A-B304-A45BA321467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32BC1C2-A34E-4379-A579-8CF72C52671C}"/>
              </a:ext>
            </a:extLst>
          </p:cNvPr>
          <p:cNvSpPr>
            <a:spLocks noGrp="1"/>
          </p:cNvSpPr>
          <p:nvPr>
            <p:ph type="sldNum" sz="quarter" idx="12"/>
          </p:nvPr>
        </p:nvSpPr>
        <p:spPr/>
        <p:txBody>
          <a:bodyPr/>
          <a:lstStyle/>
          <a:p>
            <a:fld id="{C7D05A06-1B52-4571-8909-5BC360525AE2}" type="slidenum">
              <a:rPr lang="en-CA" smtClean="0"/>
              <a:t>‹#›</a:t>
            </a:fld>
            <a:endParaRPr lang="en-CA"/>
          </a:p>
        </p:txBody>
      </p:sp>
    </p:spTree>
    <p:extLst>
      <p:ext uri="{BB962C8B-B14F-4D97-AF65-F5344CB8AC3E}">
        <p14:creationId xmlns:p14="http://schemas.microsoft.com/office/powerpoint/2010/main" val="476460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2543BA-AC52-4903-8FA7-E6CE412BB6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F61A221-DDB6-4633-A345-665E5E9E7A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6F69BC1-9C2E-41AF-A3A8-0B66697370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664583-5FB5-406A-860C-339632E90B59}" type="datetimeFigureOut">
              <a:rPr lang="en-CA" smtClean="0"/>
              <a:t>2021-04-14</a:t>
            </a:fld>
            <a:endParaRPr lang="en-CA"/>
          </a:p>
        </p:txBody>
      </p:sp>
      <p:sp>
        <p:nvSpPr>
          <p:cNvPr id="5" name="Footer Placeholder 4">
            <a:extLst>
              <a:ext uri="{FF2B5EF4-FFF2-40B4-BE49-F238E27FC236}">
                <a16:creationId xmlns:a16="http://schemas.microsoft.com/office/drawing/2014/main" id="{0497D5E4-2B8E-45D1-8D89-6D2D388816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8236E274-B881-4EBC-B37A-E4D2C6050F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D05A06-1B52-4571-8909-5BC360525AE2}" type="slidenum">
              <a:rPr lang="en-CA" smtClean="0"/>
              <a:t>‹#›</a:t>
            </a:fld>
            <a:endParaRPr lang="en-CA"/>
          </a:p>
        </p:txBody>
      </p:sp>
    </p:spTree>
    <p:extLst>
      <p:ext uri="{BB962C8B-B14F-4D97-AF65-F5344CB8AC3E}">
        <p14:creationId xmlns:p14="http://schemas.microsoft.com/office/powerpoint/2010/main" val="2796788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92D9679E-E0B0-4A69-BF86-04BFAB0E7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599B93ED-2031-4827-AC44-2EF039E32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B48450D2-B74C-4E4F-B27E-4F01C54945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81112"/>
            <a:ext cx="12048729" cy="4093306"/>
            <a:chOff x="1" y="2075420"/>
            <a:chExt cx="12048729" cy="4093306"/>
          </a:xfrm>
        </p:grpSpPr>
        <p:sp>
          <p:nvSpPr>
            <p:cNvPr id="50" name="Oval 49">
              <a:extLst>
                <a:ext uri="{FF2B5EF4-FFF2-40B4-BE49-F238E27FC236}">
                  <a16:creationId xmlns:a16="http://schemas.microsoft.com/office/drawing/2014/main" id="{BFA5BEA9-F658-4B94-8BBD-EB2631766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5B6AD3B1-5B72-44C0-BE0B-717B37AD0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E8BDD664-CFEF-4767-908E-4BF337E51D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82ABD5C0-3C05-4B22-B333-31678347C3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a:extLst>
                <a:ext uri="{FF2B5EF4-FFF2-40B4-BE49-F238E27FC236}">
                  <a16:creationId xmlns:a16="http://schemas.microsoft.com/office/drawing/2014/main" id="{20983DBD-DEBE-4659-9509-DE9634F6AF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C1A1BA02-1F5C-439A-84E7-63FA59745A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0F0C0C05-9E3C-45CE-A458-7D3A2B58BCA4}"/>
              </a:ext>
            </a:extLst>
          </p:cNvPr>
          <p:cNvSpPr>
            <a:spLocks noGrp="1"/>
          </p:cNvSpPr>
          <p:nvPr>
            <p:ph type="ctrTitle"/>
          </p:nvPr>
        </p:nvSpPr>
        <p:spPr>
          <a:xfrm>
            <a:off x="629640" y="630936"/>
            <a:ext cx="5486400" cy="2819399"/>
          </a:xfrm>
          <a:noFill/>
        </p:spPr>
        <p:txBody>
          <a:bodyPr anchor="t">
            <a:normAutofit/>
          </a:bodyPr>
          <a:lstStyle/>
          <a:p>
            <a:pPr algn="l"/>
            <a:r>
              <a:rPr lang="en-IN" sz="4800">
                <a:solidFill>
                  <a:schemeClr val="bg1"/>
                </a:solidFill>
              </a:rPr>
              <a:t>COVID-19 Analysis for the Transmission Modes and Symptoms</a:t>
            </a:r>
            <a:endParaRPr lang="en-CA" sz="4800">
              <a:solidFill>
                <a:schemeClr val="bg1"/>
              </a:solidFill>
            </a:endParaRPr>
          </a:p>
        </p:txBody>
      </p:sp>
      <p:sp>
        <p:nvSpPr>
          <p:cNvPr id="57" name="Rectangle 56">
            <a:extLst>
              <a:ext uri="{FF2B5EF4-FFF2-40B4-BE49-F238E27FC236}">
                <a16:creationId xmlns:a16="http://schemas.microsoft.com/office/drawing/2014/main" id="{F081587E-62A1-403B-A9FB-19F4971F30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2D92BF22-1E20-476B-A385-6E2F4F7160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7200000">
            <a:off x="7037257" y="2562815"/>
            <a:ext cx="3065910" cy="3065910"/>
          </a:xfrm>
          <a:prstGeom prst="ellipse">
            <a:avLst/>
          </a:prstGeom>
          <a:gradFill>
            <a:gsLst>
              <a:gs pos="0">
                <a:schemeClr val="tx2">
                  <a:lumMod val="75000"/>
                  <a:alpha val="10000"/>
                </a:schemeClr>
              </a:gs>
              <a:gs pos="100000">
                <a:schemeClr val="tx2">
                  <a:lumMod val="75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A5B25BDA-50AD-4F9A-AC56-0DC9CD610B22}"/>
              </a:ext>
            </a:extLst>
          </p:cNvPr>
          <p:cNvSpPr>
            <a:spLocks noGrp="1"/>
          </p:cNvSpPr>
          <p:nvPr>
            <p:ph type="subTitle" idx="1"/>
          </p:nvPr>
        </p:nvSpPr>
        <p:spPr>
          <a:xfrm>
            <a:off x="6421346" y="3522428"/>
            <a:ext cx="5291470" cy="2607079"/>
          </a:xfrm>
          <a:noFill/>
        </p:spPr>
        <p:txBody>
          <a:bodyPr anchor="t">
            <a:normAutofit/>
          </a:bodyPr>
          <a:lstStyle/>
          <a:p>
            <a:pPr algn="l"/>
            <a:r>
              <a:rPr lang="en-IN" sz="1800" dirty="0">
                <a:solidFill>
                  <a:schemeClr val="bg1"/>
                </a:solidFill>
              </a:rPr>
              <a:t>Submitted by,</a:t>
            </a:r>
          </a:p>
          <a:p>
            <a:pPr algn="l"/>
            <a:r>
              <a:rPr lang="en-IN" sz="2800" dirty="0">
                <a:solidFill>
                  <a:schemeClr val="bg1"/>
                </a:solidFill>
              </a:rPr>
              <a:t>Ruchit Shah</a:t>
            </a:r>
          </a:p>
          <a:p>
            <a:pPr algn="l"/>
            <a:r>
              <a:rPr lang="en-IN" sz="2800" dirty="0">
                <a:solidFill>
                  <a:schemeClr val="bg1"/>
                </a:solidFill>
              </a:rPr>
              <a:t>Student Number: 1005677830</a:t>
            </a:r>
            <a:endParaRPr lang="en-CA" sz="2800" dirty="0">
              <a:solidFill>
                <a:schemeClr val="bg1"/>
              </a:solidFill>
            </a:endParaRPr>
          </a:p>
        </p:txBody>
      </p:sp>
      <p:sp>
        <p:nvSpPr>
          <p:cNvPr id="61" name="Rectangle 60">
            <a:extLst>
              <a:ext uri="{FF2B5EF4-FFF2-40B4-BE49-F238E27FC236}">
                <a16:creationId xmlns:a16="http://schemas.microsoft.com/office/drawing/2014/main" id="{9697EBBD-E15A-463A-999A-436F1950C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a:extLst>
              <a:ext uri="{FF2B5EF4-FFF2-40B4-BE49-F238E27FC236}">
                <a16:creationId xmlns:a16="http://schemas.microsoft.com/office/drawing/2014/main" id="{DA9B6338-E9FB-4672-BCB1-07EB49B305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64" name="Straight Connector 63">
              <a:extLst>
                <a:ext uri="{FF2B5EF4-FFF2-40B4-BE49-F238E27FC236}">
                  <a16:creationId xmlns:a16="http://schemas.microsoft.com/office/drawing/2014/main" id="{818DDCB0-FEF5-4684-8B04-0F14446C27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418A5F4-F7E2-483C-ACA6-D1E85FB865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B897A5E-5B77-4BDC-8DCF-2C874BE561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40DEE54-49AA-4E1D-874F-32E49739F6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69" name="Group 68">
            <a:extLst>
              <a:ext uri="{FF2B5EF4-FFF2-40B4-BE49-F238E27FC236}">
                <a16:creationId xmlns:a16="http://schemas.microsoft.com/office/drawing/2014/main" id="{F988464A-7DD0-447A-8FD1-FDC434C52D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70" name="Straight Connector 69">
              <a:extLst>
                <a:ext uri="{FF2B5EF4-FFF2-40B4-BE49-F238E27FC236}">
                  <a16:creationId xmlns:a16="http://schemas.microsoft.com/office/drawing/2014/main" id="{6F33659B-4C5F-49BA-ADB1-F88ED119FC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7F3E8DC5-0145-404D-A90C-BFAD817224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BE5ABBA-1606-460E-8301-2016AC22DA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ECA3401-5F32-4DC7-B2CB-7EE9C399C0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487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0C558-BF6B-443A-B9EC-FEE88BF71FE3}"/>
              </a:ext>
            </a:extLst>
          </p:cNvPr>
          <p:cNvSpPr>
            <a:spLocks noGrp="1"/>
          </p:cNvSpPr>
          <p:nvPr>
            <p:ph type="title"/>
          </p:nvPr>
        </p:nvSpPr>
        <p:spPr>
          <a:xfrm>
            <a:off x="192795" y="61199"/>
            <a:ext cx="11730499" cy="756948"/>
          </a:xfrm>
        </p:spPr>
        <p:txBody>
          <a:bodyPr vert="horz" lIns="91440" tIns="45720" rIns="91440" bIns="45720" rtlCol="0">
            <a:normAutofit/>
          </a:bodyPr>
          <a:lstStyle/>
          <a:p>
            <a:pPr algn="ctr"/>
            <a:r>
              <a:rPr lang="en-US" sz="3600" b="1" dirty="0"/>
              <a:t>Exploratory Data Analysis</a:t>
            </a:r>
          </a:p>
        </p:txBody>
      </p:sp>
      <p:pic>
        <p:nvPicPr>
          <p:cNvPr id="11" name="Content Placeholder 10" descr="A picture containing chart&#10;&#10;Description automatically generated">
            <a:extLst>
              <a:ext uri="{FF2B5EF4-FFF2-40B4-BE49-F238E27FC236}">
                <a16:creationId xmlns:a16="http://schemas.microsoft.com/office/drawing/2014/main" id="{9375F2D1-D90C-48E1-BA7A-2A4A1EC234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37" y="993557"/>
            <a:ext cx="5812600" cy="3270908"/>
          </a:xfrm>
        </p:spPr>
      </p:pic>
      <p:pic>
        <p:nvPicPr>
          <p:cNvPr id="9" name="Picture 8" descr="Text&#10;&#10;Description automatically generated">
            <a:extLst>
              <a:ext uri="{FF2B5EF4-FFF2-40B4-BE49-F238E27FC236}">
                <a16:creationId xmlns:a16="http://schemas.microsoft.com/office/drawing/2014/main" id="{BD3420B4-527C-44FD-BDF3-42E7EA7057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9637" y="818147"/>
            <a:ext cx="6266038" cy="3446318"/>
          </a:xfrm>
          <a:prstGeom prst="rect">
            <a:avLst/>
          </a:prstGeom>
          <a:effectLst>
            <a:outerShdw blurRad="406400" dist="317500" dir="5400000" sx="89000" sy="89000" rotWithShape="0">
              <a:prstClr val="black">
                <a:alpha val="15000"/>
              </a:prstClr>
            </a:outerShdw>
          </a:effectLst>
        </p:spPr>
      </p:pic>
      <p:sp>
        <p:nvSpPr>
          <p:cNvPr id="12" name="TextBox 11">
            <a:extLst>
              <a:ext uri="{FF2B5EF4-FFF2-40B4-BE49-F238E27FC236}">
                <a16:creationId xmlns:a16="http://schemas.microsoft.com/office/drawing/2014/main" id="{95E77454-75C3-4607-94CF-2714365C080A}"/>
              </a:ext>
            </a:extLst>
          </p:cNvPr>
          <p:cNvSpPr txBox="1"/>
          <p:nvPr/>
        </p:nvSpPr>
        <p:spPr>
          <a:xfrm>
            <a:off x="249310" y="4608709"/>
            <a:ext cx="11530263" cy="2067776"/>
          </a:xfrm>
          <a:prstGeom prst="rect">
            <a:avLst/>
          </a:prstGeom>
          <a:noFill/>
        </p:spPr>
        <p:txBody>
          <a:bodyPr wrap="square" rtlCol="0">
            <a:spAutoFit/>
          </a:bodyPr>
          <a:lstStyle/>
          <a:p>
            <a:pPr algn="just"/>
            <a:r>
              <a:rPr lang="en-IN" sz="1600" dirty="0"/>
              <a:t>It is seen from the word cloud that most of the words described in the abstract is like patients, covid, disease, study, pandemic, health, clinical, results, methods, treatments, infection, risk, etc. These explains that the database is mainly based on the covid which describes about the study of infection and disease. It details the methods and treatment for the coronavirus, the infection rate and analysis for the COVID. </a:t>
            </a:r>
          </a:p>
          <a:p>
            <a:pPr algn="just"/>
            <a:endParaRPr lang="en-IN" sz="1600" dirty="0"/>
          </a:p>
          <a:p>
            <a:pPr algn="just"/>
            <a:r>
              <a:rPr lang="en-IN" sz="1600" dirty="0"/>
              <a:t>The publication year figure explains that most of the research papers are published in the year 2020 and 2021. This implies that the database is mainly related to the COVID-19. Though, it includes the study of the previous coronavirus like SARS, but it mainly explains the symptoms, transmission modes, risk, incubation rate, etc for the latest coronavirus, i.e., COVID-19.    </a:t>
            </a:r>
            <a:endParaRPr lang="en-CA" sz="1600" dirty="0"/>
          </a:p>
        </p:txBody>
      </p:sp>
    </p:spTree>
    <p:extLst>
      <p:ext uri="{BB962C8B-B14F-4D97-AF65-F5344CB8AC3E}">
        <p14:creationId xmlns:p14="http://schemas.microsoft.com/office/powerpoint/2010/main" val="2489554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28759D-159C-4357-A834-BE426C2CF61C}"/>
              </a:ext>
            </a:extLst>
          </p:cNvPr>
          <p:cNvSpPr>
            <a:spLocks noGrp="1"/>
          </p:cNvSpPr>
          <p:nvPr>
            <p:ph idx="1"/>
          </p:nvPr>
        </p:nvSpPr>
        <p:spPr>
          <a:xfrm>
            <a:off x="314815" y="141382"/>
            <a:ext cx="5756943" cy="540528"/>
          </a:xfrm>
        </p:spPr>
        <p:txBody>
          <a:bodyPr/>
          <a:lstStyle/>
          <a:p>
            <a:pPr marL="0" indent="0" algn="ctr">
              <a:buNone/>
            </a:pPr>
            <a:r>
              <a:rPr lang="en-IN" dirty="0"/>
              <a:t>Transmission Modes</a:t>
            </a:r>
            <a:endParaRPr lang="en-CA" dirty="0"/>
          </a:p>
        </p:txBody>
      </p:sp>
      <p:pic>
        <p:nvPicPr>
          <p:cNvPr id="4" name="Picture 3">
            <a:extLst>
              <a:ext uri="{FF2B5EF4-FFF2-40B4-BE49-F238E27FC236}">
                <a16:creationId xmlns:a16="http://schemas.microsoft.com/office/drawing/2014/main" id="{88032580-A609-45D1-BBA0-0DDFF22711B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782749" y="681910"/>
            <a:ext cx="5061560" cy="3686645"/>
          </a:xfrm>
          <a:prstGeom prst="rect">
            <a:avLst/>
          </a:prstGeom>
          <a:effectLst>
            <a:outerShdw blurRad="406400" dist="317500" dir="5400000" sx="89000" sy="89000" rotWithShape="0">
              <a:prstClr val="black">
                <a:alpha val="15000"/>
              </a:prstClr>
            </a:outerShdw>
          </a:effectLst>
        </p:spPr>
      </p:pic>
      <p:pic>
        <p:nvPicPr>
          <p:cNvPr id="5" name="Content Placeholder 4">
            <a:extLst>
              <a:ext uri="{FF2B5EF4-FFF2-40B4-BE49-F238E27FC236}">
                <a16:creationId xmlns:a16="http://schemas.microsoft.com/office/drawing/2014/main" id="{122FF64C-D913-437F-84CE-4AE9262472A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08545" y="681910"/>
            <a:ext cx="5569482" cy="3686645"/>
          </a:xfrm>
          <a:prstGeom prst="rect">
            <a:avLst/>
          </a:prstGeom>
          <a:effectLst>
            <a:outerShdw blurRad="406400" dist="317500" dir="5400000" sx="89000" sy="89000" rotWithShape="0">
              <a:prstClr val="black">
                <a:alpha val="15000"/>
              </a:prstClr>
            </a:outerShdw>
          </a:effectLst>
        </p:spPr>
      </p:pic>
      <p:sp>
        <p:nvSpPr>
          <p:cNvPr id="6" name="Content Placeholder 2">
            <a:extLst>
              <a:ext uri="{FF2B5EF4-FFF2-40B4-BE49-F238E27FC236}">
                <a16:creationId xmlns:a16="http://schemas.microsoft.com/office/drawing/2014/main" id="{759B0BC4-B930-42E5-BD0D-BC43F02416EA}"/>
              </a:ext>
            </a:extLst>
          </p:cNvPr>
          <p:cNvSpPr txBox="1">
            <a:spLocks/>
          </p:cNvSpPr>
          <p:nvPr/>
        </p:nvSpPr>
        <p:spPr>
          <a:xfrm>
            <a:off x="6435058" y="141382"/>
            <a:ext cx="5756942" cy="5405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dirty="0"/>
              <a:t>Symptoms</a:t>
            </a:r>
            <a:endParaRPr lang="en-CA" dirty="0"/>
          </a:p>
        </p:txBody>
      </p:sp>
      <p:sp>
        <p:nvSpPr>
          <p:cNvPr id="7" name="TextBox 6">
            <a:extLst>
              <a:ext uri="{FF2B5EF4-FFF2-40B4-BE49-F238E27FC236}">
                <a16:creationId xmlns:a16="http://schemas.microsoft.com/office/drawing/2014/main" id="{5E2A7AF2-918E-40BC-957E-3195B9474C63}"/>
              </a:ext>
            </a:extLst>
          </p:cNvPr>
          <p:cNvSpPr txBox="1"/>
          <p:nvPr/>
        </p:nvSpPr>
        <p:spPr>
          <a:xfrm>
            <a:off x="314815" y="4589361"/>
            <a:ext cx="11685319" cy="2031325"/>
          </a:xfrm>
          <a:prstGeom prst="rect">
            <a:avLst/>
          </a:prstGeom>
          <a:noFill/>
        </p:spPr>
        <p:txBody>
          <a:bodyPr wrap="square" rtlCol="0">
            <a:spAutoFit/>
          </a:bodyPr>
          <a:lstStyle/>
          <a:p>
            <a:pPr algn="just"/>
            <a:r>
              <a:rPr lang="en-IN" sz="1400" dirty="0"/>
              <a:t>The words for the transmission modes and the symptoms are researched from the online data. Those words are searched in the abstract column of the data frame and summed up to get the total count of words used. These words are analysed later using the unsupervised machine learning methods.</a:t>
            </a:r>
          </a:p>
          <a:p>
            <a:pPr algn="just"/>
            <a:endParaRPr lang="en-IN" sz="1400" dirty="0"/>
          </a:p>
          <a:p>
            <a:pPr algn="just"/>
            <a:r>
              <a:rPr lang="en-IN" sz="1400" b="1" dirty="0"/>
              <a:t>Transmission Modes</a:t>
            </a:r>
            <a:r>
              <a:rPr lang="en-IN" sz="1400" dirty="0"/>
              <a:t>: The most common mode of transmission inferred from the plot is the aerosol and droplet. These two are the modes of transmission through air. While the transmission like animal to human, mother to child, bloodborne are least common modes. Therefore, the data verifies that the COVID spread mainly through air in ways of droplets, aerosols, and due to the close contact also. </a:t>
            </a:r>
          </a:p>
          <a:p>
            <a:pPr algn="just"/>
            <a:endParaRPr lang="en-IN" sz="1400" dirty="0"/>
          </a:p>
          <a:p>
            <a:pPr algn="just"/>
            <a:r>
              <a:rPr lang="en-IN" sz="1400" b="1" dirty="0"/>
              <a:t>Symptoms</a:t>
            </a:r>
            <a:r>
              <a:rPr lang="en-IN" sz="1400" dirty="0"/>
              <a:t>: The most common symptom is the pneumonia, aches, fever, and cough. These symptoms are related to the respiratory system which is the main cause of the COVID-19. These common symptoms mainly affect the lungs and leads to difficulty in breathing and adverse the situation.  </a:t>
            </a:r>
            <a:endParaRPr lang="en-CA" sz="1400" dirty="0"/>
          </a:p>
        </p:txBody>
      </p:sp>
    </p:spTree>
    <p:extLst>
      <p:ext uri="{BB962C8B-B14F-4D97-AF65-F5344CB8AC3E}">
        <p14:creationId xmlns:p14="http://schemas.microsoft.com/office/powerpoint/2010/main" val="66719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B9B24-3A6B-4704-AEE2-9EE2749E276F}"/>
              </a:ext>
            </a:extLst>
          </p:cNvPr>
          <p:cNvSpPr>
            <a:spLocks noGrp="1"/>
          </p:cNvSpPr>
          <p:nvPr>
            <p:ph type="title"/>
          </p:nvPr>
        </p:nvSpPr>
        <p:spPr>
          <a:xfrm>
            <a:off x="188494" y="136526"/>
            <a:ext cx="6958263" cy="645528"/>
          </a:xfrm>
        </p:spPr>
        <p:txBody>
          <a:bodyPr>
            <a:noAutofit/>
          </a:bodyPr>
          <a:lstStyle/>
          <a:p>
            <a:r>
              <a:rPr lang="en-IN" sz="3200" b="1" dirty="0"/>
              <a:t>ML and feature engineering methods</a:t>
            </a:r>
            <a:endParaRPr lang="en-CA" sz="3200" b="1" dirty="0"/>
          </a:p>
        </p:txBody>
      </p:sp>
      <p:sp>
        <p:nvSpPr>
          <p:cNvPr id="3" name="Content Placeholder 2">
            <a:extLst>
              <a:ext uri="{FF2B5EF4-FFF2-40B4-BE49-F238E27FC236}">
                <a16:creationId xmlns:a16="http://schemas.microsoft.com/office/drawing/2014/main" id="{89D7FF9C-8496-49A5-9B55-D6ED6D18CFBE}"/>
              </a:ext>
            </a:extLst>
          </p:cNvPr>
          <p:cNvSpPr>
            <a:spLocks noGrp="1"/>
          </p:cNvSpPr>
          <p:nvPr>
            <p:ph idx="1"/>
          </p:nvPr>
        </p:nvSpPr>
        <p:spPr>
          <a:xfrm>
            <a:off x="5804234" y="3270848"/>
            <a:ext cx="6199272" cy="3450626"/>
          </a:xfrm>
        </p:spPr>
        <p:txBody>
          <a:bodyPr>
            <a:normAutofit/>
          </a:bodyPr>
          <a:lstStyle/>
          <a:p>
            <a:pPr marL="0" indent="0" algn="just">
              <a:buNone/>
            </a:pPr>
            <a:r>
              <a:rPr lang="en-IN" sz="1800" b="1" dirty="0"/>
              <a:t>Feature Engineering Methods</a:t>
            </a:r>
            <a:r>
              <a:rPr lang="en-IN" sz="1800" dirty="0"/>
              <a:t>:</a:t>
            </a:r>
          </a:p>
          <a:p>
            <a:pPr marL="0" indent="0" algn="just">
              <a:buNone/>
            </a:pPr>
            <a:r>
              <a:rPr lang="en-IN" sz="1800" b="1" dirty="0"/>
              <a:t>Method 1: Word Count </a:t>
            </a:r>
            <a:r>
              <a:rPr lang="en-IN" sz="1800" dirty="0"/>
              <a:t>– In this method, the total number of words in the entire database is summed up and used for the clustering method. The distance matrix is calculated using the scipy library. </a:t>
            </a:r>
          </a:p>
          <a:p>
            <a:pPr marL="0" indent="0" algn="just">
              <a:buNone/>
            </a:pPr>
            <a:endParaRPr lang="en-IN" sz="1800" dirty="0"/>
          </a:p>
          <a:p>
            <a:pPr marL="0" indent="0" algn="just">
              <a:buNone/>
            </a:pPr>
            <a:r>
              <a:rPr lang="en-IN" sz="1800" b="1" dirty="0"/>
              <a:t>Method 2: Word frequency normalization </a:t>
            </a:r>
            <a:r>
              <a:rPr lang="en-IN" sz="1800" dirty="0"/>
              <a:t>– In this method, the ratio of words occurring in the abstract to the total number of words in that particular abstract is stored in a matrix. Then, this matrix is used to obtain the linkage matrix and implemented on clustering algorithm.  </a:t>
            </a:r>
          </a:p>
          <a:p>
            <a:endParaRPr lang="en-CA" dirty="0"/>
          </a:p>
        </p:txBody>
      </p:sp>
      <p:sp>
        <p:nvSpPr>
          <p:cNvPr id="4" name="TextBox 3">
            <a:extLst>
              <a:ext uri="{FF2B5EF4-FFF2-40B4-BE49-F238E27FC236}">
                <a16:creationId xmlns:a16="http://schemas.microsoft.com/office/drawing/2014/main" id="{AC5431B2-588B-4A9B-87D8-4E3F9110F878}"/>
              </a:ext>
            </a:extLst>
          </p:cNvPr>
          <p:cNvSpPr txBox="1"/>
          <p:nvPr/>
        </p:nvSpPr>
        <p:spPr>
          <a:xfrm>
            <a:off x="188494" y="962524"/>
            <a:ext cx="11305675" cy="2308324"/>
          </a:xfrm>
          <a:prstGeom prst="rect">
            <a:avLst/>
          </a:prstGeom>
          <a:noFill/>
        </p:spPr>
        <p:txBody>
          <a:bodyPr wrap="square" rtlCol="0">
            <a:spAutoFit/>
          </a:bodyPr>
          <a:lstStyle/>
          <a:p>
            <a:pPr algn="just"/>
            <a:r>
              <a:rPr lang="en-IN" dirty="0"/>
              <a:t>In this analysis, the unsupervised machine learning algorithm is implemented. The two </a:t>
            </a:r>
            <a:r>
              <a:rPr lang="en-IN" b="1" dirty="0"/>
              <a:t>clustering</a:t>
            </a:r>
            <a:r>
              <a:rPr lang="en-IN" dirty="0"/>
              <a:t> methods, Hierarchical clustering and K - Means clustering is implemented for the analysis of the transmission mode and symptoms. </a:t>
            </a:r>
          </a:p>
          <a:p>
            <a:pPr algn="just"/>
            <a:endParaRPr lang="en-IN" dirty="0"/>
          </a:p>
          <a:p>
            <a:pPr algn="just"/>
            <a:r>
              <a:rPr lang="en-US" b="1" dirty="0"/>
              <a:t>Unsupervised Learning </a:t>
            </a:r>
            <a:r>
              <a:rPr lang="en-US" dirty="0"/>
              <a:t>is a machine learning technique in which the users do not need to supervise the model. The model is developed to discover patterns and relations between the features. In supervised machine learning method, there is a target variable which is predicted by implementing the model. While, in unsupervised machine learning method, there is no target variable. </a:t>
            </a:r>
          </a:p>
          <a:p>
            <a:pPr algn="just"/>
            <a:endParaRPr lang="en-IN" dirty="0"/>
          </a:p>
        </p:txBody>
      </p:sp>
      <p:sp>
        <p:nvSpPr>
          <p:cNvPr id="5" name="TextBox 4">
            <a:extLst>
              <a:ext uri="{FF2B5EF4-FFF2-40B4-BE49-F238E27FC236}">
                <a16:creationId xmlns:a16="http://schemas.microsoft.com/office/drawing/2014/main" id="{B2E3AFCC-D2F3-4524-B81B-4F9909183F07}"/>
              </a:ext>
            </a:extLst>
          </p:cNvPr>
          <p:cNvSpPr txBox="1"/>
          <p:nvPr/>
        </p:nvSpPr>
        <p:spPr>
          <a:xfrm>
            <a:off x="317834" y="3270848"/>
            <a:ext cx="5357060" cy="2862322"/>
          </a:xfrm>
          <a:prstGeom prst="rect">
            <a:avLst/>
          </a:prstGeom>
          <a:noFill/>
        </p:spPr>
        <p:txBody>
          <a:bodyPr wrap="square" rtlCol="0">
            <a:spAutoFit/>
          </a:bodyPr>
          <a:lstStyle/>
          <a:p>
            <a:pPr algn="just"/>
            <a:r>
              <a:rPr lang="en-IN" b="1" dirty="0"/>
              <a:t>Hierarchical clustering</a:t>
            </a:r>
            <a:r>
              <a:rPr lang="en-IN" dirty="0"/>
              <a:t>: It</a:t>
            </a:r>
            <a:r>
              <a:rPr lang="en-US" dirty="0"/>
              <a:t> is a type of algorithm which builds a hierarchy of clusters. It begins with all the data which is assigned to a cluster of their own. Here, two close cluster are going to be in the same cluster. This algorithm ends when there is only one cluster left.</a:t>
            </a:r>
          </a:p>
          <a:p>
            <a:pPr algn="just"/>
            <a:endParaRPr lang="en-US" dirty="0"/>
          </a:p>
          <a:p>
            <a:pPr algn="just"/>
            <a:r>
              <a:rPr lang="en-US" b="1" dirty="0"/>
              <a:t>K-means clustering</a:t>
            </a:r>
            <a:r>
              <a:rPr lang="en-US" dirty="0"/>
              <a:t>: It is an iterative clustering algorithm which helps you to find the highest value for every iteration. In this method, the number of clusters is initialized into k groups.</a:t>
            </a:r>
            <a:endParaRPr lang="en-IN" dirty="0"/>
          </a:p>
        </p:txBody>
      </p:sp>
    </p:spTree>
    <p:extLst>
      <p:ext uri="{BB962C8B-B14F-4D97-AF65-F5344CB8AC3E}">
        <p14:creationId xmlns:p14="http://schemas.microsoft.com/office/powerpoint/2010/main" val="3040547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2EC9F-00E1-4AD7-B902-C40EA577CE95}"/>
              </a:ext>
            </a:extLst>
          </p:cNvPr>
          <p:cNvSpPr>
            <a:spLocks noGrp="1"/>
          </p:cNvSpPr>
          <p:nvPr>
            <p:ph type="title"/>
          </p:nvPr>
        </p:nvSpPr>
        <p:spPr>
          <a:xfrm>
            <a:off x="790074" y="208715"/>
            <a:ext cx="10471484" cy="501148"/>
          </a:xfrm>
        </p:spPr>
        <p:txBody>
          <a:bodyPr>
            <a:normAutofit fontScale="90000"/>
          </a:bodyPr>
          <a:lstStyle/>
          <a:p>
            <a:pPr algn="ctr"/>
            <a:r>
              <a:rPr lang="en-IN" b="1" dirty="0"/>
              <a:t>Transmission Mode Analysis</a:t>
            </a:r>
            <a:endParaRPr lang="en-CA" b="1" dirty="0"/>
          </a:p>
        </p:txBody>
      </p:sp>
      <p:sp>
        <p:nvSpPr>
          <p:cNvPr id="3" name="Content Placeholder 2">
            <a:extLst>
              <a:ext uri="{FF2B5EF4-FFF2-40B4-BE49-F238E27FC236}">
                <a16:creationId xmlns:a16="http://schemas.microsoft.com/office/drawing/2014/main" id="{98247DA2-27BD-4E8B-B4CC-79B8FA017FB8}"/>
              </a:ext>
            </a:extLst>
          </p:cNvPr>
          <p:cNvSpPr>
            <a:spLocks noGrp="1"/>
          </p:cNvSpPr>
          <p:nvPr>
            <p:ph idx="1"/>
          </p:nvPr>
        </p:nvSpPr>
        <p:spPr>
          <a:xfrm>
            <a:off x="6268454" y="1177341"/>
            <a:ext cx="5727030" cy="5471944"/>
          </a:xfrm>
        </p:spPr>
        <p:txBody>
          <a:bodyPr>
            <a:normAutofit/>
          </a:bodyPr>
          <a:lstStyle/>
          <a:p>
            <a:pPr algn="just"/>
            <a:r>
              <a:rPr lang="en-IN" sz="1500" dirty="0"/>
              <a:t>The Hierarchical clustering with the feature engineering method 2 gives the superior results for the transmission mode analysis. </a:t>
            </a:r>
            <a:r>
              <a:rPr lang="en-CA" sz="1500" dirty="0"/>
              <a:t>The detailed analysis of the cluster is mentioned below.</a:t>
            </a:r>
          </a:p>
          <a:p>
            <a:pPr marL="0" indent="0" algn="just">
              <a:buNone/>
            </a:pPr>
            <a:r>
              <a:rPr lang="en-CA" sz="1500" dirty="0"/>
              <a:t> </a:t>
            </a:r>
          </a:p>
          <a:p>
            <a:pPr algn="just"/>
            <a:r>
              <a:rPr lang="en-IN" sz="1500" b="1" dirty="0"/>
              <a:t>Cluster 1</a:t>
            </a:r>
            <a:r>
              <a:rPr lang="en-IN" sz="1500" dirty="0"/>
              <a:t>: Human transmission, close contact, fomite, and direct contact. This cluster has all the modes which are spread through the human and nearby interactions. It can be inferred that these types of modes should be prevented altogether. Therefore, the </a:t>
            </a:r>
            <a:r>
              <a:rPr lang="en-IN" sz="1500" b="1" dirty="0"/>
              <a:t>social distancing</a:t>
            </a:r>
            <a:r>
              <a:rPr lang="en-IN" sz="1500" dirty="0"/>
              <a:t> is the key to prevent the transmission. </a:t>
            </a:r>
          </a:p>
          <a:p>
            <a:pPr marL="0" indent="0" algn="just">
              <a:buNone/>
            </a:pPr>
            <a:endParaRPr lang="en-IN" sz="1500" dirty="0"/>
          </a:p>
          <a:p>
            <a:pPr algn="just"/>
            <a:r>
              <a:rPr lang="en-IN" sz="1500" b="1" dirty="0"/>
              <a:t>Cluster 2</a:t>
            </a:r>
            <a:r>
              <a:rPr lang="en-IN" sz="1500" dirty="0"/>
              <a:t>: Community spread, and community transmission. This cluster relates to the modes related to the spread of community. The community gathering and get-to-gather is one of the primary cause of COVID transmission. Therefore, the </a:t>
            </a:r>
            <a:r>
              <a:rPr lang="en-IN" sz="1500" b="1" dirty="0"/>
              <a:t>lockdown</a:t>
            </a:r>
            <a:r>
              <a:rPr lang="en-IN" sz="1500" dirty="0"/>
              <a:t> and </a:t>
            </a:r>
            <a:r>
              <a:rPr lang="en-IN" sz="1500" b="1" dirty="0"/>
              <a:t>ban on gathering</a:t>
            </a:r>
            <a:r>
              <a:rPr lang="en-IN" sz="1500" dirty="0"/>
              <a:t> is one of the main implementation to prevent the spread of COVID. </a:t>
            </a:r>
          </a:p>
          <a:p>
            <a:pPr marL="0" indent="0" algn="just">
              <a:buNone/>
            </a:pPr>
            <a:endParaRPr lang="en-IN" sz="1500" dirty="0"/>
          </a:p>
          <a:p>
            <a:pPr algn="just"/>
            <a:r>
              <a:rPr lang="en-IN" sz="1500" b="1" dirty="0"/>
              <a:t>Cluster 3</a:t>
            </a:r>
            <a:r>
              <a:rPr lang="en-IN" sz="1500" dirty="0"/>
              <a:t>: Droplets, Aerosol, and Airborne. This cluster combines all the modes through air. The sneezing or coughing spread the virus through droplets and aerosol which proves to be the mode of COVID transmission. Therefore, the use of </a:t>
            </a:r>
            <a:r>
              <a:rPr lang="en-IN" sz="1500" b="1" dirty="0"/>
              <a:t>masks</a:t>
            </a:r>
            <a:r>
              <a:rPr lang="en-IN" sz="1500" dirty="0"/>
              <a:t> and </a:t>
            </a:r>
            <a:r>
              <a:rPr lang="en-IN" sz="1500" b="1" dirty="0"/>
              <a:t>sanitization</a:t>
            </a:r>
            <a:r>
              <a:rPr lang="en-IN" sz="1500" dirty="0"/>
              <a:t> helps to prevent this cluster transmission. </a:t>
            </a:r>
          </a:p>
        </p:txBody>
      </p:sp>
      <p:pic>
        <p:nvPicPr>
          <p:cNvPr id="4" name="Picture 3" descr="Chart&#10;&#10;Description automatically generated with medium confidence">
            <a:extLst>
              <a:ext uri="{FF2B5EF4-FFF2-40B4-BE49-F238E27FC236}">
                <a16:creationId xmlns:a16="http://schemas.microsoft.com/office/drawing/2014/main" id="{4CB55897-7592-40A4-B65D-72C26AE644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85" y="1177341"/>
            <a:ext cx="5815263" cy="5334050"/>
          </a:xfrm>
          <a:prstGeom prst="rect">
            <a:avLst/>
          </a:prstGeom>
        </p:spPr>
      </p:pic>
    </p:spTree>
    <p:extLst>
      <p:ext uri="{BB962C8B-B14F-4D97-AF65-F5344CB8AC3E}">
        <p14:creationId xmlns:p14="http://schemas.microsoft.com/office/powerpoint/2010/main" val="1969708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497EF-D504-4DA0-8DA5-B532DDB0F529}"/>
              </a:ext>
            </a:extLst>
          </p:cNvPr>
          <p:cNvSpPr>
            <a:spLocks noGrp="1"/>
          </p:cNvSpPr>
          <p:nvPr>
            <p:ph type="title"/>
          </p:nvPr>
        </p:nvSpPr>
        <p:spPr>
          <a:xfrm>
            <a:off x="385011" y="248714"/>
            <a:ext cx="6412830" cy="364897"/>
          </a:xfrm>
        </p:spPr>
        <p:txBody>
          <a:bodyPr>
            <a:noAutofit/>
          </a:bodyPr>
          <a:lstStyle/>
          <a:p>
            <a:r>
              <a:rPr lang="en-IN" sz="3600" b="1" dirty="0"/>
              <a:t>COVID Symptoms Analysis</a:t>
            </a:r>
            <a:endParaRPr lang="en-CA" sz="3600" b="1" dirty="0"/>
          </a:p>
        </p:txBody>
      </p:sp>
      <p:sp>
        <p:nvSpPr>
          <p:cNvPr id="3" name="Content Placeholder 2">
            <a:extLst>
              <a:ext uri="{FF2B5EF4-FFF2-40B4-BE49-F238E27FC236}">
                <a16:creationId xmlns:a16="http://schemas.microsoft.com/office/drawing/2014/main" id="{845DF88A-E263-4755-9123-290F983FDE11}"/>
              </a:ext>
            </a:extLst>
          </p:cNvPr>
          <p:cNvSpPr>
            <a:spLocks noGrp="1"/>
          </p:cNvSpPr>
          <p:nvPr>
            <p:ph idx="1"/>
          </p:nvPr>
        </p:nvSpPr>
        <p:spPr>
          <a:xfrm>
            <a:off x="0" y="771021"/>
            <a:ext cx="7381374" cy="5969638"/>
          </a:xfrm>
        </p:spPr>
        <p:txBody>
          <a:bodyPr>
            <a:normAutofit fontScale="25000" lnSpcReduction="20000"/>
          </a:bodyPr>
          <a:lstStyle/>
          <a:p>
            <a:pPr algn="just">
              <a:lnSpc>
                <a:spcPct val="110000"/>
              </a:lnSpc>
            </a:pPr>
            <a:r>
              <a:rPr lang="en-IN" sz="6000" dirty="0"/>
              <a:t>Hierarchical method gives the 5 clusters which are shown in the dendrogram. For the K – means clustering also, the 5-cluster input is provided. </a:t>
            </a:r>
            <a:r>
              <a:rPr lang="en-CA" sz="6000" dirty="0"/>
              <a:t>The clusters for the K-means clustering method gives more sensible insights for the COVID symptoms analysis. The clusters are explained as below.</a:t>
            </a:r>
          </a:p>
          <a:p>
            <a:pPr algn="just">
              <a:lnSpc>
                <a:spcPct val="110000"/>
              </a:lnSpc>
            </a:pPr>
            <a:endParaRPr lang="en-CA" sz="6000" dirty="0"/>
          </a:p>
          <a:p>
            <a:pPr algn="just">
              <a:lnSpc>
                <a:spcPct val="110000"/>
              </a:lnSpc>
            </a:pPr>
            <a:r>
              <a:rPr lang="en-CA" sz="6000" b="1" dirty="0"/>
              <a:t>Cluster 1</a:t>
            </a:r>
            <a:r>
              <a:rPr lang="en-US" sz="6000" dirty="0"/>
              <a:t>: Pneumonia, fever, cough, fatigue, shortness of breath, sore throat, dry cough. In this case, it makes more sense than the hierarchical clustering result. The symptoms mentioned in this clustered are much more related to the cough and breathing condition which have infection in the lungs like pneumonia. Therefore, the </a:t>
            </a:r>
            <a:r>
              <a:rPr lang="en-US" sz="6000" b="1" dirty="0"/>
              <a:t>ventilation</a:t>
            </a:r>
            <a:r>
              <a:rPr lang="en-US" sz="6000" dirty="0"/>
              <a:t> and other medication related to breathing problem may be more effective. </a:t>
            </a:r>
          </a:p>
          <a:p>
            <a:pPr algn="just">
              <a:lnSpc>
                <a:spcPct val="110000"/>
              </a:lnSpc>
            </a:pPr>
            <a:endParaRPr lang="en-US" sz="6000" dirty="0"/>
          </a:p>
          <a:p>
            <a:pPr algn="just">
              <a:lnSpc>
                <a:spcPct val="110000"/>
              </a:lnSpc>
            </a:pPr>
            <a:r>
              <a:rPr lang="en-US" sz="6000" b="1" dirty="0"/>
              <a:t>Cluster 2</a:t>
            </a:r>
            <a:r>
              <a:rPr lang="en-US" sz="6000" dirty="0"/>
              <a:t>: Aches, headache. These two symptoms generally occurs together. </a:t>
            </a:r>
          </a:p>
          <a:p>
            <a:pPr algn="just">
              <a:lnSpc>
                <a:spcPct val="110000"/>
              </a:lnSpc>
            </a:pPr>
            <a:endParaRPr lang="en-US" sz="6000" dirty="0"/>
          </a:p>
          <a:p>
            <a:pPr algn="just">
              <a:lnSpc>
                <a:spcPct val="110000"/>
              </a:lnSpc>
            </a:pPr>
            <a:r>
              <a:rPr lang="en-US" sz="6000" b="1" dirty="0"/>
              <a:t>Cluster 3</a:t>
            </a:r>
            <a:r>
              <a:rPr lang="en-US" sz="6000" dirty="0"/>
              <a:t>: Pain, chest pain. These two symptoms also generally occurs together. </a:t>
            </a:r>
          </a:p>
          <a:p>
            <a:pPr algn="just">
              <a:lnSpc>
                <a:spcPct val="110000"/>
              </a:lnSpc>
            </a:pPr>
            <a:endParaRPr lang="en-US" sz="6000" dirty="0"/>
          </a:p>
          <a:p>
            <a:pPr algn="just">
              <a:lnSpc>
                <a:spcPct val="110000"/>
              </a:lnSpc>
            </a:pPr>
            <a:r>
              <a:rPr lang="en-US" sz="6000" b="1" dirty="0"/>
              <a:t>Cluster 4</a:t>
            </a:r>
            <a:r>
              <a:rPr lang="en-US" sz="6000" dirty="0"/>
              <a:t>: Diarrhea, nausea. These two symptoms are related to the issues of stomach and makes sense that this affect the digestion system. Therefore, medications related to the stomach issues may be provided to relief COVID symptoms. </a:t>
            </a:r>
          </a:p>
          <a:p>
            <a:pPr algn="just">
              <a:lnSpc>
                <a:spcPct val="110000"/>
              </a:lnSpc>
            </a:pPr>
            <a:endParaRPr lang="en-US" sz="6000" dirty="0"/>
          </a:p>
          <a:p>
            <a:pPr algn="just">
              <a:lnSpc>
                <a:spcPct val="110000"/>
              </a:lnSpc>
            </a:pPr>
            <a:r>
              <a:rPr lang="en-US" sz="6000" b="1" dirty="0"/>
              <a:t>Cluster 5</a:t>
            </a:r>
            <a:r>
              <a:rPr lang="en-US" sz="6000" dirty="0"/>
              <a:t>: Cold, Congestion, conjunctivitis, loss of smell. These are common issues related to cold situation and sinus issues. It affects the smell as due to cold, the sense of smelling get affected drastically. </a:t>
            </a:r>
          </a:p>
          <a:p>
            <a:endParaRPr lang="en-CA" sz="1400" dirty="0"/>
          </a:p>
        </p:txBody>
      </p:sp>
      <p:pic>
        <p:nvPicPr>
          <p:cNvPr id="4" name="Picture 3" descr="Chart, scatter chart&#10;&#10;Description automatically generated">
            <a:extLst>
              <a:ext uri="{FF2B5EF4-FFF2-40B4-BE49-F238E27FC236}">
                <a16:creationId xmlns:a16="http://schemas.microsoft.com/office/drawing/2014/main" id="{CCC9AFC2-4893-4FE0-8595-7F1CC8B9F4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0210" y="3755840"/>
            <a:ext cx="4491789" cy="3102160"/>
          </a:xfrm>
          <a:prstGeom prst="rect">
            <a:avLst/>
          </a:prstGeom>
        </p:spPr>
      </p:pic>
      <p:pic>
        <p:nvPicPr>
          <p:cNvPr id="5" name="Picture 4" descr="Chart&#10;&#10;Description automatically generated">
            <a:extLst>
              <a:ext uri="{FF2B5EF4-FFF2-40B4-BE49-F238E27FC236}">
                <a16:creationId xmlns:a16="http://schemas.microsoft.com/office/drawing/2014/main" id="{0E759211-AB76-4568-B958-725D51BC39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3170" y="248714"/>
            <a:ext cx="4798593" cy="3507126"/>
          </a:xfrm>
          <a:prstGeom prst="rect">
            <a:avLst/>
          </a:prstGeom>
        </p:spPr>
      </p:pic>
    </p:spTree>
    <p:extLst>
      <p:ext uri="{BB962C8B-B14F-4D97-AF65-F5344CB8AC3E}">
        <p14:creationId xmlns:p14="http://schemas.microsoft.com/office/powerpoint/2010/main" val="39968395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1540</TotalTime>
  <Words>1100</Words>
  <Application>Microsoft Office PowerPoint</Application>
  <PresentationFormat>Widescreen</PresentationFormat>
  <Paragraphs>46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COVID-19 Analysis for the Transmission Modes and Symptoms</vt:lpstr>
      <vt:lpstr>Exploratory Data Analysis</vt:lpstr>
      <vt:lpstr>PowerPoint Presentation</vt:lpstr>
      <vt:lpstr>ML and feature engineering methods</vt:lpstr>
      <vt:lpstr>Transmission Mode Analysis</vt:lpstr>
      <vt:lpstr>COVID Symptoms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balu shah</dc:creator>
  <cp:lastModifiedBy>balu shah</cp:lastModifiedBy>
  <cp:revision>18</cp:revision>
  <dcterms:created xsi:type="dcterms:W3CDTF">2021-04-14T23:00:42Z</dcterms:created>
  <dcterms:modified xsi:type="dcterms:W3CDTF">2021-04-16T00:41:32Z</dcterms:modified>
</cp:coreProperties>
</file>