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57" r:id="rId7"/>
    <p:sldId id="258" r:id="rId8"/>
    <p:sldId id="259" r:id="rId9"/>
    <p:sldId id="260"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2" dt="2021-04-05T16:52:28.511"/>
    <p1510:client id="{FD3694D4-827A-40EE-B637-6E2175CC303E}" v="1" dt="2021-04-05T21:28:54.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A7C7-4F6E-442E-9992-D3BCBC64BB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5B333E-94DC-42B4-8E03-95A3E6544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8727F7-90B3-481E-B5D1-74C8E794C368}"/>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5" name="Footer Placeholder 4">
            <a:extLst>
              <a:ext uri="{FF2B5EF4-FFF2-40B4-BE49-F238E27FC236}">
                <a16:creationId xmlns:a16="http://schemas.microsoft.com/office/drawing/2014/main" id="{FD55EFB9-5D4F-4F56-9173-5D75E75CD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612F6-36B1-416C-BC58-7B643CD4D287}"/>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409511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9E74-C3DA-4252-816B-67905F2F74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BBEA2-35E0-4F71-BF27-402F4AF05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C2EA9-081A-4FFB-B094-37ABE4709D2D}"/>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5" name="Footer Placeholder 4">
            <a:extLst>
              <a:ext uri="{FF2B5EF4-FFF2-40B4-BE49-F238E27FC236}">
                <a16:creationId xmlns:a16="http://schemas.microsoft.com/office/drawing/2014/main" id="{F88CC31B-A809-43B9-BF55-2B218C00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9D5C7-C7E2-41D5-8B3E-DC9AF4F2C8AF}"/>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377490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B2DD7-F4A2-4145-8503-A2C1640602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B18AF6-C974-4567-8824-8E73D12871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AC0DA-11EA-4254-BA64-8422C7854E9A}"/>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5" name="Footer Placeholder 4">
            <a:extLst>
              <a:ext uri="{FF2B5EF4-FFF2-40B4-BE49-F238E27FC236}">
                <a16:creationId xmlns:a16="http://schemas.microsoft.com/office/drawing/2014/main" id="{2EC0C13D-AE0C-4EC9-8ACB-8D1AD644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A7DE0-E41C-4F64-97CC-17646E626E00}"/>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341896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8F62-DE28-4A45-8421-5E3318389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06ED9-89F6-49AC-ABDD-75B6D27B5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AA99B-2DB7-46F6-8582-1CFBDCADCFDE}"/>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5" name="Footer Placeholder 4">
            <a:extLst>
              <a:ext uri="{FF2B5EF4-FFF2-40B4-BE49-F238E27FC236}">
                <a16:creationId xmlns:a16="http://schemas.microsoft.com/office/drawing/2014/main" id="{527974DE-129D-4A3E-934B-EDBA7E54B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7EC26-988B-4FAC-BC1D-BB70871D5495}"/>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372614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8B0A-D245-4609-A1F2-E6FE00469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6780EF-DF87-4822-9C83-BBBABFFBD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670AF-F44F-4E90-8E0E-DDA4962419E5}"/>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5" name="Footer Placeholder 4">
            <a:extLst>
              <a:ext uri="{FF2B5EF4-FFF2-40B4-BE49-F238E27FC236}">
                <a16:creationId xmlns:a16="http://schemas.microsoft.com/office/drawing/2014/main" id="{83388699-EA1C-4761-A36D-1912B2937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EE538-13AC-444A-90C1-2E66466EBF71}"/>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277991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E4F0-A163-48AD-8033-3FF5E81B1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044D2-E40F-42A1-8791-F312810D2A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AD1E9-259F-4AA5-82A2-2289CB6C8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0DBD1E-A9DD-4E73-90C7-CB4C8E7AF306}"/>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6" name="Footer Placeholder 5">
            <a:extLst>
              <a:ext uri="{FF2B5EF4-FFF2-40B4-BE49-F238E27FC236}">
                <a16:creationId xmlns:a16="http://schemas.microsoft.com/office/drawing/2014/main" id="{24CABD32-32FE-4B88-9DDE-D62620A14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3696F-D226-4616-803D-D6327959C6B9}"/>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216315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6AF1-0FF8-4D91-8EA4-FE33202CB0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EAA263-E864-4DFE-8E64-35CB9B168F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9DAF4-FFEE-498D-ACDC-8193C1E8D8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1157A3-9BDB-4D3D-BC40-3C06DCE19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BA9C2-A8F3-4546-A9BD-D151FF47B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E3D4E6-2435-4A51-B11B-BADFC7F9DF0A}"/>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8" name="Footer Placeholder 7">
            <a:extLst>
              <a:ext uri="{FF2B5EF4-FFF2-40B4-BE49-F238E27FC236}">
                <a16:creationId xmlns:a16="http://schemas.microsoft.com/office/drawing/2014/main" id="{936B5B94-4E49-4ED4-829D-FC961546ED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126AFF-0C67-4CA0-9E5F-E55D45A3B3A5}"/>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7302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4505-8BA4-46F1-B081-2E03CAF052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B56845-C3DC-47B4-9B1C-7EB501BC317A}"/>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4" name="Footer Placeholder 3">
            <a:extLst>
              <a:ext uri="{FF2B5EF4-FFF2-40B4-BE49-F238E27FC236}">
                <a16:creationId xmlns:a16="http://schemas.microsoft.com/office/drawing/2014/main" id="{23D85523-AC8B-40F4-97B6-909D74AA9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C2D4B9-432A-4CE2-8C4A-F951E738E889}"/>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237517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9C068-D1B2-4C79-B908-3CD9FA3EB216}"/>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3" name="Footer Placeholder 2">
            <a:extLst>
              <a:ext uri="{FF2B5EF4-FFF2-40B4-BE49-F238E27FC236}">
                <a16:creationId xmlns:a16="http://schemas.microsoft.com/office/drawing/2014/main" id="{4064482F-2529-4FCA-B0EF-80DD2A13F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FD2AF-22D2-417C-9D37-FEC700D5E348}"/>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8374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F51E-6312-4BD4-97BE-6AE7F5DDA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F794E3-D2CD-45F3-AADE-0F431F740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0B6140-E99A-4FAD-832E-F76CAF09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6CAC9-2520-4EBE-B701-28839383F34E}"/>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6" name="Footer Placeholder 5">
            <a:extLst>
              <a:ext uri="{FF2B5EF4-FFF2-40B4-BE49-F238E27FC236}">
                <a16:creationId xmlns:a16="http://schemas.microsoft.com/office/drawing/2014/main" id="{3262AC94-379C-41EB-B60A-BCFA58A9E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1156C-1E82-4394-9F06-E867F5903D12}"/>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358258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FB7E-84CD-44FE-B86E-CDEF8FD28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086EF8-12E4-4A59-A3AF-93AE2C325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25714C-3347-466C-88DA-F7CE35F39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0BF2D-086A-4A6F-9523-486A8B98A6ED}"/>
              </a:ext>
            </a:extLst>
          </p:cNvPr>
          <p:cNvSpPr>
            <a:spLocks noGrp="1"/>
          </p:cNvSpPr>
          <p:nvPr>
            <p:ph type="dt" sz="half" idx="10"/>
          </p:nvPr>
        </p:nvSpPr>
        <p:spPr/>
        <p:txBody>
          <a:bodyPr/>
          <a:lstStyle/>
          <a:p>
            <a:fld id="{DDC94678-374F-43A7-9B51-FC5A6EA09237}" type="datetimeFigureOut">
              <a:rPr lang="en-US" smtClean="0"/>
              <a:t>4/5/2021</a:t>
            </a:fld>
            <a:endParaRPr lang="en-US"/>
          </a:p>
        </p:txBody>
      </p:sp>
      <p:sp>
        <p:nvSpPr>
          <p:cNvPr id="6" name="Footer Placeholder 5">
            <a:extLst>
              <a:ext uri="{FF2B5EF4-FFF2-40B4-BE49-F238E27FC236}">
                <a16:creationId xmlns:a16="http://schemas.microsoft.com/office/drawing/2014/main" id="{E87B1A13-768C-4973-A6F0-46610D5B6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49392-CD20-4CB5-A868-57F78ED3B9D1}"/>
              </a:ext>
            </a:extLst>
          </p:cNvPr>
          <p:cNvSpPr>
            <a:spLocks noGrp="1"/>
          </p:cNvSpPr>
          <p:nvPr>
            <p:ph type="sldNum" sz="quarter" idx="12"/>
          </p:nvPr>
        </p:nvSpPr>
        <p:spPr/>
        <p:txBody>
          <a:bodyPr/>
          <a:lstStyle/>
          <a:p>
            <a:fld id="{B354EDFD-73D4-4AB5-B97C-89CED6D49398}" type="slidenum">
              <a:rPr lang="en-US" smtClean="0"/>
              <a:t>‹#›</a:t>
            </a:fld>
            <a:endParaRPr lang="en-US"/>
          </a:p>
        </p:txBody>
      </p:sp>
    </p:spTree>
    <p:extLst>
      <p:ext uri="{BB962C8B-B14F-4D97-AF65-F5344CB8AC3E}">
        <p14:creationId xmlns:p14="http://schemas.microsoft.com/office/powerpoint/2010/main" val="369956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20132A-ECB4-43E8-9FF5-FF86C3ABD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A3E3CE-19F5-4A1C-A492-B2140B9874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D756F5-34D8-455D-8779-EF798D257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94678-374F-43A7-9B51-FC5A6EA09237}" type="datetimeFigureOut">
              <a:rPr lang="en-US" smtClean="0"/>
              <a:t>4/5/2021</a:t>
            </a:fld>
            <a:endParaRPr lang="en-US"/>
          </a:p>
        </p:txBody>
      </p:sp>
      <p:sp>
        <p:nvSpPr>
          <p:cNvPr id="5" name="Footer Placeholder 4">
            <a:extLst>
              <a:ext uri="{FF2B5EF4-FFF2-40B4-BE49-F238E27FC236}">
                <a16:creationId xmlns:a16="http://schemas.microsoft.com/office/drawing/2014/main" id="{D17EC31A-8CD6-4E65-879E-BD7EE39AB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406D28-DA43-46A9-95A7-6A020C16C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4EDFD-73D4-4AB5-B97C-89CED6D49398}" type="slidenum">
              <a:rPr lang="en-US" smtClean="0"/>
              <a:t>‹#›</a:t>
            </a:fld>
            <a:endParaRPr lang="en-US"/>
          </a:p>
        </p:txBody>
      </p:sp>
    </p:spTree>
    <p:extLst>
      <p:ext uri="{BB962C8B-B14F-4D97-AF65-F5344CB8AC3E}">
        <p14:creationId xmlns:p14="http://schemas.microsoft.com/office/powerpoint/2010/main" val="135828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lucaborghini.eu/2019/07/16/netflix-con-stranger-things-ci-spiega-il-valore-storico-dei-marchi/" TargetMode="External"/><Relationship Id="rId7" Type="http://schemas.openxmlformats.org/officeDocument/2006/relationships/hyperlink" Target="https://commons.wikimedia.org/wiki/File:Facebook_vmc2015.p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prepaidphonenews.com/2015/11/amazon-black-friday-sale-starts-this.html" TargetMode="External"/><Relationship Id="rId4" Type="http://schemas.openxmlformats.org/officeDocument/2006/relationships/image" Target="../media/image2.jpeg"/><Relationship Id="rId9" Type="http://schemas.openxmlformats.org/officeDocument/2006/relationships/hyperlink" Target="https://en.wikipedia.org/wiki/File:Antu_spotify.sv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3ccontactservices.com/create-effective-customer-satisfaction-survey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efiks.com/2017/01/28/backpropagation-implementation-from-theory-to-action/"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c.ai/implementing-question-answering-network-with-cnn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54" name="Rectangle 5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A0876-6A0E-4A94-9C32-C3048EC8F92F}"/>
              </a:ext>
            </a:extLst>
          </p:cNvPr>
          <p:cNvSpPr>
            <a:spLocks noGrp="1"/>
          </p:cNvSpPr>
          <p:nvPr>
            <p:ph type="ctrTitle"/>
          </p:nvPr>
        </p:nvSpPr>
        <p:spPr>
          <a:xfrm>
            <a:off x="955964" y="968432"/>
            <a:ext cx="5597236" cy="4921136"/>
          </a:xfrm>
        </p:spPr>
        <p:txBody>
          <a:bodyPr anchor="ctr">
            <a:normAutofit/>
          </a:bodyPr>
          <a:lstStyle/>
          <a:p>
            <a:pPr algn="l"/>
            <a:r>
              <a:rPr lang="en-US"/>
              <a:t>MIE1624H </a:t>
            </a:r>
            <a:br>
              <a:rPr lang="en-US"/>
            </a:br>
            <a:br>
              <a:rPr lang="en-US"/>
            </a:br>
            <a:r>
              <a:rPr lang="en-US"/>
              <a:t>Introduction to data science and analytics</a:t>
            </a:r>
          </a:p>
        </p:txBody>
      </p:sp>
      <p:sp>
        <p:nvSpPr>
          <p:cNvPr id="3" name="Subtitle 2">
            <a:extLst>
              <a:ext uri="{FF2B5EF4-FFF2-40B4-BE49-F238E27FC236}">
                <a16:creationId xmlns:a16="http://schemas.microsoft.com/office/drawing/2014/main" id="{6886D523-7071-4744-ACE6-617AF5FBDF60}"/>
              </a:ext>
            </a:extLst>
          </p:cNvPr>
          <p:cNvSpPr>
            <a:spLocks noGrp="1"/>
          </p:cNvSpPr>
          <p:nvPr>
            <p:ph type="subTitle" idx="1"/>
          </p:nvPr>
        </p:nvSpPr>
        <p:spPr>
          <a:xfrm>
            <a:off x="7526275" y="2366751"/>
            <a:ext cx="3618381" cy="2242194"/>
          </a:xfrm>
        </p:spPr>
        <p:txBody>
          <a:bodyPr anchor="ctr">
            <a:normAutofit/>
          </a:bodyPr>
          <a:lstStyle/>
          <a:p>
            <a:pPr algn="l"/>
            <a:r>
              <a:rPr lang="en-US" sz="2000" b="1"/>
              <a:t>Recommender System Model</a:t>
            </a:r>
          </a:p>
          <a:p>
            <a:pPr algn="l"/>
            <a:r>
              <a:rPr lang="en-US" sz="2000"/>
              <a:t>Group 21</a:t>
            </a:r>
          </a:p>
          <a:p>
            <a:pPr algn="l"/>
            <a:r>
              <a:rPr lang="en-US" sz="2000"/>
              <a:t>Nehel Malhotra, </a:t>
            </a:r>
            <a:r>
              <a:rPr lang="en-US" sz="2000" err="1"/>
              <a:t>Abhi</a:t>
            </a:r>
            <a:r>
              <a:rPr lang="en-US" sz="2000"/>
              <a:t> Gandhi, </a:t>
            </a:r>
            <a:r>
              <a:rPr lang="en-US" sz="2000" err="1"/>
              <a:t>Ayser</a:t>
            </a:r>
            <a:r>
              <a:rPr lang="en-US" sz="2000"/>
              <a:t> Choudhury, </a:t>
            </a:r>
            <a:r>
              <a:rPr lang="en-US" sz="2000" err="1"/>
              <a:t>Dingyi</a:t>
            </a:r>
            <a:r>
              <a:rPr lang="en-US" sz="2000"/>
              <a:t> Zhang, Hassan Khalid, </a:t>
            </a:r>
            <a:r>
              <a:rPr lang="en-US" sz="2000" err="1"/>
              <a:t>Ruchit</a:t>
            </a:r>
            <a:r>
              <a:rPr lang="en-US" sz="2000"/>
              <a:t> Shah, Siddharth Kulkarni, Syed Shah</a:t>
            </a:r>
          </a:p>
        </p:txBody>
      </p:sp>
    </p:spTree>
    <p:extLst>
      <p:ext uri="{BB962C8B-B14F-4D97-AF65-F5344CB8AC3E}">
        <p14:creationId xmlns:p14="http://schemas.microsoft.com/office/powerpoint/2010/main" val="37684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7C14A-A5FD-4C5A-B215-886A86848A0A}"/>
              </a:ext>
            </a:extLst>
          </p:cNvPr>
          <p:cNvSpPr>
            <a:spLocks noGrp="1"/>
          </p:cNvSpPr>
          <p:nvPr>
            <p:ph type="title"/>
          </p:nvPr>
        </p:nvSpPr>
        <p:spPr>
          <a:xfrm>
            <a:off x="643467" y="321734"/>
            <a:ext cx="4970877" cy="1135737"/>
          </a:xfrm>
        </p:spPr>
        <p:txBody>
          <a:bodyPr>
            <a:normAutofit/>
          </a:bodyPr>
          <a:lstStyle/>
          <a:p>
            <a:r>
              <a:rPr lang="en-US" sz="3600"/>
              <a:t>Recommender Systems</a:t>
            </a:r>
            <a:endParaRPr lang="en-CA" sz="3600"/>
          </a:p>
        </p:txBody>
      </p:sp>
      <p:sp>
        <p:nvSpPr>
          <p:cNvPr id="3" name="Content Placeholder 2">
            <a:extLst>
              <a:ext uri="{FF2B5EF4-FFF2-40B4-BE49-F238E27FC236}">
                <a16:creationId xmlns:a16="http://schemas.microsoft.com/office/drawing/2014/main" id="{65A50D9A-289D-46BB-A19A-64F9C255C34B}"/>
              </a:ext>
            </a:extLst>
          </p:cNvPr>
          <p:cNvSpPr>
            <a:spLocks noGrp="1"/>
          </p:cNvSpPr>
          <p:nvPr>
            <p:ph idx="1"/>
          </p:nvPr>
        </p:nvSpPr>
        <p:spPr>
          <a:xfrm>
            <a:off x="643468" y="1782981"/>
            <a:ext cx="4970877" cy="4393982"/>
          </a:xfrm>
        </p:spPr>
        <p:txBody>
          <a:bodyPr>
            <a:normAutofit/>
          </a:bodyPr>
          <a:lstStyle/>
          <a:p>
            <a:r>
              <a:rPr lang="en-US" sz="2400"/>
              <a:t>Recommender systems are widely used in the industry to get show the customer the products they might be interested in, based on their history or what similar users like.</a:t>
            </a:r>
          </a:p>
          <a:p>
            <a:r>
              <a:rPr lang="en-US" sz="2400"/>
              <a:t>These models are extremely beneficial for businesses to keep the customers engaged. </a:t>
            </a:r>
            <a:endParaRPr lang="en-CA" sz="2400"/>
          </a:p>
        </p:txBody>
      </p:sp>
      <p:grpSp>
        <p:nvGrpSpPr>
          <p:cNvPr id="24" name="Group 2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con&#10;&#10;Description automatically generated">
            <a:extLst>
              <a:ext uri="{FF2B5EF4-FFF2-40B4-BE49-F238E27FC236}">
                <a16:creationId xmlns:a16="http://schemas.microsoft.com/office/drawing/2014/main" id="{407C7C98-6771-4523-ABCD-97A68247FEA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5" b="-5"/>
          <a:stretch/>
        </p:blipFill>
        <p:spPr>
          <a:xfrm>
            <a:off x="7517608" y="3495153"/>
            <a:ext cx="2877358" cy="2877358"/>
          </a:xfrm>
          <a:custGeom>
            <a:avLst/>
            <a:gdLst/>
            <a:ahLst/>
            <a:cxnLst/>
            <a:rect l="l" t="t" r="r" b="b"/>
            <a:pathLst>
              <a:path w="4291285" h="4291285">
                <a:moveTo>
                  <a:pt x="2145643" y="0"/>
                </a:moveTo>
                <a:lnTo>
                  <a:pt x="4291285" y="2145643"/>
                </a:lnTo>
                <a:lnTo>
                  <a:pt x="2145643" y="4291285"/>
                </a:lnTo>
                <a:lnTo>
                  <a:pt x="0" y="2145643"/>
                </a:lnTo>
                <a:close/>
              </a:path>
            </a:pathLst>
          </a:custGeom>
        </p:spPr>
      </p:pic>
      <p:pic>
        <p:nvPicPr>
          <p:cNvPr id="8" name="Picture 7" descr="Icon&#10;&#10;Description automatically generated">
            <a:extLst>
              <a:ext uri="{FF2B5EF4-FFF2-40B4-BE49-F238E27FC236}">
                <a16:creationId xmlns:a16="http://schemas.microsoft.com/office/drawing/2014/main" id="{58D4EF5C-AFDE-4C29-B2AA-5BC6E31297B7}"/>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r="-5" b="-5"/>
          <a:stretch/>
        </p:blipFill>
        <p:spPr>
          <a:xfrm>
            <a:off x="5976604" y="1942723"/>
            <a:ext cx="2877358" cy="2877358"/>
          </a:xfrm>
          <a:custGeom>
            <a:avLst/>
            <a:gdLst/>
            <a:ahLst/>
            <a:cxnLst/>
            <a:rect l="l" t="t" r="r" b="b"/>
            <a:pathLst>
              <a:path w="4291285" h="4291285">
                <a:moveTo>
                  <a:pt x="2145643" y="0"/>
                </a:moveTo>
                <a:lnTo>
                  <a:pt x="4291285" y="2145643"/>
                </a:lnTo>
                <a:lnTo>
                  <a:pt x="2145643" y="4291285"/>
                </a:lnTo>
                <a:lnTo>
                  <a:pt x="0" y="2145643"/>
                </a:lnTo>
                <a:close/>
              </a:path>
            </a:pathLst>
          </a:custGeom>
        </p:spPr>
      </p:pic>
      <p:pic>
        <p:nvPicPr>
          <p:cNvPr id="17" name="Picture 16" descr="A blue square with a cross&#10;&#10;Description automatically generated with low confidence">
            <a:extLst>
              <a:ext uri="{FF2B5EF4-FFF2-40B4-BE49-F238E27FC236}">
                <a16:creationId xmlns:a16="http://schemas.microsoft.com/office/drawing/2014/main" id="{81B951A4-D8DE-4B75-9FBC-913A3905F7AA}"/>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r="3" b="3"/>
          <a:stretch/>
        </p:blipFill>
        <p:spPr>
          <a:xfrm>
            <a:off x="9065921" y="1942723"/>
            <a:ext cx="2877358" cy="2877358"/>
          </a:xfrm>
          <a:custGeom>
            <a:avLst/>
            <a:gdLst/>
            <a:ahLst/>
            <a:cxnLst/>
            <a:rect l="l" t="t" r="r" b="b"/>
            <a:pathLst>
              <a:path w="4291285" h="4291285">
                <a:moveTo>
                  <a:pt x="2145643" y="0"/>
                </a:moveTo>
                <a:lnTo>
                  <a:pt x="4291285" y="2145643"/>
                </a:lnTo>
                <a:lnTo>
                  <a:pt x="2145643" y="4291285"/>
                </a:lnTo>
                <a:lnTo>
                  <a:pt x="0" y="2145643"/>
                </a:lnTo>
                <a:close/>
              </a:path>
            </a:pathLst>
          </a:custGeom>
        </p:spPr>
      </p:pic>
      <p:pic>
        <p:nvPicPr>
          <p:cNvPr id="14" name="Picture 13" descr="Logo, icon&#10;&#10;Description automatically generated">
            <a:extLst>
              <a:ext uri="{FF2B5EF4-FFF2-40B4-BE49-F238E27FC236}">
                <a16:creationId xmlns:a16="http://schemas.microsoft.com/office/drawing/2014/main" id="{86F29542-F74A-4C31-8130-B684CC4B86EC}"/>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r="-5" b="-5"/>
          <a:stretch/>
        </p:blipFill>
        <p:spPr>
          <a:xfrm>
            <a:off x="7517608" y="390293"/>
            <a:ext cx="2877358" cy="2877358"/>
          </a:xfrm>
          <a:custGeom>
            <a:avLst/>
            <a:gdLst/>
            <a:ahLst/>
            <a:cxnLst/>
            <a:rect l="l" t="t" r="r" b="b"/>
            <a:pathLst>
              <a:path w="4291285" h="4291285">
                <a:moveTo>
                  <a:pt x="2145643" y="0"/>
                </a:moveTo>
                <a:lnTo>
                  <a:pt x="4291285" y="2145643"/>
                </a:lnTo>
                <a:lnTo>
                  <a:pt x="2145643" y="4291285"/>
                </a:lnTo>
                <a:lnTo>
                  <a:pt x="0" y="2145643"/>
                </a:lnTo>
                <a:close/>
              </a:path>
            </a:pathLst>
          </a:custGeom>
        </p:spPr>
      </p:pic>
    </p:spTree>
    <p:extLst>
      <p:ext uri="{BB962C8B-B14F-4D97-AF65-F5344CB8AC3E}">
        <p14:creationId xmlns:p14="http://schemas.microsoft.com/office/powerpoint/2010/main" val="340142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052" name="Rectangle 9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88B45-D5C5-4430-BE96-2B716D5C48BC}"/>
              </a:ext>
            </a:extLst>
          </p:cNvPr>
          <p:cNvSpPr>
            <a:spLocks noGrp="1"/>
          </p:cNvSpPr>
          <p:nvPr>
            <p:ph type="title"/>
          </p:nvPr>
        </p:nvSpPr>
        <p:spPr>
          <a:xfrm>
            <a:off x="1023591" y="687801"/>
            <a:ext cx="5040285" cy="1169585"/>
          </a:xfrm>
        </p:spPr>
        <p:txBody>
          <a:bodyPr vert="horz" lIns="91440" tIns="45720" rIns="91440" bIns="45720" rtlCol="0" anchor="b">
            <a:normAutofit/>
          </a:bodyPr>
          <a:lstStyle/>
          <a:p>
            <a:r>
              <a:rPr lang="en-US" sz="4000"/>
              <a:t>Data Exploration</a:t>
            </a:r>
          </a:p>
        </p:txBody>
      </p:sp>
      <p:sp>
        <p:nvSpPr>
          <p:cNvPr id="100" name="Rectangle 9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2285873-915E-4E11-8F28-3392BF4BF9D9}"/>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The data is heavily skewed, both in terms of distribution of star ratings as well as the number of reviews for the items. </a:t>
            </a:r>
          </a:p>
          <a:p>
            <a:pPr indent="-228600">
              <a:lnSpc>
                <a:spcPct val="90000"/>
              </a:lnSpc>
              <a:spcAft>
                <a:spcPts val="600"/>
              </a:spcAft>
              <a:buFont typeface="Arial" panose="020B0604020202020204" pitchFamily="34" charset="0"/>
              <a:buChar char="•"/>
            </a:pPr>
            <a:r>
              <a:rPr lang="en-US" sz="2000"/>
              <a:t>Most ratings tend to be positive with 5 stars, but not all items have received equal number of ratings. Some have received over 200 reviews, but the number drastically reduces with majority of items receiving between 1 and 10 reviews. </a:t>
            </a:r>
          </a:p>
          <a:p>
            <a:pPr indent="-228600">
              <a:lnSpc>
                <a:spcPct val="90000"/>
              </a:lnSpc>
              <a:spcAft>
                <a:spcPts val="600"/>
              </a:spcAft>
              <a:buFont typeface="Arial" panose="020B0604020202020204" pitchFamily="34" charset="0"/>
              <a:buChar char="•"/>
            </a:pPr>
            <a:r>
              <a:rPr lang="en-US" sz="2000"/>
              <a:t>This could result in uneven prediction with most standard classifier models.</a:t>
            </a:r>
          </a:p>
        </p:txBody>
      </p:sp>
      <p:pic>
        <p:nvPicPr>
          <p:cNvPr id="37" name="Picture 8" descr="Shape&#10;&#10;Description automatically generated">
            <a:extLst>
              <a:ext uri="{FF2B5EF4-FFF2-40B4-BE49-F238E27FC236}">
                <a16:creationId xmlns:a16="http://schemas.microsoft.com/office/drawing/2014/main" id="{451379A5-7DE6-4ECE-9448-C9532940B5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611" y="973637"/>
            <a:ext cx="2650202" cy="1893974"/>
          </a:xfrm>
          <a:prstGeom prst="rect">
            <a:avLst/>
          </a:prstGeom>
          <a:extLst>
            <a:ext uri="{909E8E84-426E-40DD-AFC4-6F175D3DCCD1}">
              <a14:hiddenFill xmlns:a14="http://schemas.microsoft.com/office/drawing/2010/main">
                <a:solidFill>
                  <a:srgbClr val="FFFFFF"/>
                </a:solidFill>
              </a14:hiddenFill>
            </a:ext>
          </a:extLst>
        </p:spPr>
      </p:pic>
      <p:pic>
        <p:nvPicPr>
          <p:cNvPr id="36" name="Picture 4" descr="Bar chart&#10;&#10;Description automatically generated with low confidence">
            <a:extLst>
              <a:ext uri="{FF2B5EF4-FFF2-40B4-BE49-F238E27FC236}">
                <a16:creationId xmlns:a16="http://schemas.microsoft.com/office/drawing/2014/main" id="{EAE80733-F72A-449D-A070-2B23D39615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45950" y="973637"/>
            <a:ext cx="2814572" cy="1935444"/>
          </a:xfrm>
          <a:prstGeom prst="rect">
            <a:avLst/>
          </a:prstGeom>
          <a:extLst>
            <a:ext uri="{909E8E84-426E-40DD-AFC4-6F175D3DCCD1}">
              <a14:hiddenFill xmlns:a14="http://schemas.microsoft.com/office/drawing/2010/main">
                <a:solidFill>
                  <a:srgbClr val="FFFFFF"/>
                </a:solidFill>
              </a14:hiddenFill>
            </a:ext>
          </a:extLst>
        </p:spPr>
      </p:pic>
      <p:pic>
        <p:nvPicPr>
          <p:cNvPr id="35" name="Picture 2" descr="Chart&#10;&#10;Description automatically generated">
            <a:extLst>
              <a:ext uri="{FF2B5EF4-FFF2-40B4-BE49-F238E27FC236}">
                <a16:creationId xmlns:a16="http://schemas.microsoft.com/office/drawing/2014/main" id="{5E179FAD-471A-4B56-AA5B-19C2D0B74D2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545356" y="2961229"/>
            <a:ext cx="4389120" cy="299797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49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8292-5B3B-4778-B02D-4FBAB19C0F88}"/>
              </a:ext>
            </a:extLst>
          </p:cNvPr>
          <p:cNvSpPr>
            <a:spLocks noGrp="1"/>
          </p:cNvSpPr>
          <p:nvPr>
            <p:ph type="title"/>
          </p:nvPr>
        </p:nvSpPr>
        <p:spPr>
          <a:xfrm>
            <a:off x="704209" y="635069"/>
            <a:ext cx="4509236" cy="1139139"/>
          </a:xfrm>
        </p:spPr>
        <p:txBody>
          <a:bodyPr vert="horz" lIns="91440" tIns="45720" rIns="91440" bIns="45720" rtlCol="0" anchor="ctr">
            <a:normAutofit/>
          </a:bodyPr>
          <a:lstStyle/>
          <a:p>
            <a:r>
              <a:rPr lang="en-US" sz="3600" kern="1200">
                <a:solidFill>
                  <a:schemeClr val="tx1"/>
                </a:solidFill>
                <a:latin typeface="+mj-lt"/>
                <a:ea typeface="+mj-ea"/>
                <a:cs typeface="+mj-cs"/>
              </a:rPr>
              <a:t>Word Clouds</a:t>
            </a:r>
          </a:p>
        </p:txBody>
      </p:sp>
      <p:sp>
        <p:nvSpPr>
          <p:cNvPr id="4" name="TextBox 3">
            <a:extLst>
              <a:ext uri="{FF2B5EF4-FFF2-40B4-BE49-F238E27FC236}">
                <a16:creationId xmlns:a16="http://schemas.microsoft.com/office/drawing/2014/main" id="{5D4BB5C7-7D31-4B9E-95C0-ED92B1109F66}"/>
              </a:ext>
            </a:extLst>
          </p:cNvPr>
          <p:cNvSpPr txBox="1"/>
          <p:nvPr/>
        </p:nvSpPr>
        <p:spPr>
          <a:xfrm>
            <a:off x="720992" y="1941362"/>
            <a:ext cx="4492454" cy="241909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100"/>
              <a:t>The word clouds for different ratings have very few unique words.</a:t>
            </a:r>
          </a:p>
          <a:p>
            <a:pPr indent="-228600">
              <a:lnSpc>
                <a:spcPct val="90000"/>
              </a:lnSpc>
              <a:spcAft>
                <a:spcPts val="600"/>
              </a:spcAft>
              <a:buFont typeface="Arial" panose="020B0604020202020204" pitchFamily="34" charset="0"/>
              <a:buChar char="•"/>
            </a:pPr>
            <a:r>
              <a:rPr lang="en-US" sz="2100"/>
              <a:t>Words like “song”, “album” and “track” appear in all the ratings and could pose a problem when predicting the ratings using Natural Language Processing</a:t>
            </a:r>
          </a:p>
        </p:txBody>
      </p:sp>
      <p:sp>
        <p:nvSpPr>
          <p:cNvPr id="2060" name="Oval 142">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2" name="Picture 4">
            <a:extLst>
              <a:ext uri="{FF2B5EF4-FFF2-40B4-BE49-F238E27FC236}">
                <a16:creationId xmlns:a16="http://schemas.microsoft.com/office/drawing/2014/main" id="{A1005724-6F25-4C6A-9013-4663F116F1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913" r="24588" b="2"/>
          <a:stretch/>
        </p:blipFill>
        <p:spPr bwMode="auto">
          <a:xfrm>
            <a:off x="571420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a:noFill/>
          <a:extLst>
            <a:ext uri="{909E8E84-426E-40DD-AFC4-6F175D3DCCD1}">
              <a14:hiddenFill xmlns:a14="http://schemas.microsoft.com/office/drawing/2010/main">
                <a:solidFill>
                  <a:srgbClr val="FFFFFF"/>
                </a:solidFill>
              </a14:hiddenFill>
            </a:ext>
          </a:extLst>
        </p:spPr>
      </p:pic>
      <p:sp>
        <p:nvSpPr>
          <p:cNvPr id="2061" name="Freeform: Shape 144">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626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2" name="Oval 146">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31BEFE20-8DEC-46C6-BE7B-06CDA1BFA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272" r="22230" b="2"/>
          <a:stretch/>
        </p:blipFill>
        <p:spPr bwMode="auto">
          <a:xfrm>
            <a:off x="5886020"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F265A21-1714-4C0F-A975-B18AA9430E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784" r="18414" b="-3"/>
          <a:stretch/>
        </p:blipFill>
        <p:spPr bwMode="auto">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extLst>
            <a:ext uri="{909E8E84-426E-40DD-AFC4-6F175D3DCCD1}">
              <a14:hiddenFill xmlns:a14="http://schemas.microsoft.com/office/drawing/2010/main">
                <a:solidFill>
                  <a:srgbClr val="FFFFFF"/>
                </a:solidFill>
              </a14:hiddenFill>
            </a:ext>
          </a:extLst>
        </p:spPr>
      </p:pic>
      <p:sp>
        <p:nvSpPr>
          <p:cNvPr id="2063" name="Freeform: Shape 148">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6" name="Picture 8">
            <a:extLst>
              <a:ext uri="{FF2B5EF4-FFF2-40B4-BE49-F238E27FC236}">
                <a16:creationId xmlns:a16="http://schemas.microsoft.com/office/drawing/2014/main" id="{9BDF32A6-2351-41BF-A7D0-CFD67400C0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78" r="5" b="5"/>
          <a:stretch/>
        </p:blipFill>
        <p:spPr bwMode="auto">
          <a:xfrm>
            <a:off x="1818614" y="4769536"/>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extLst>
            <a:ext uri="{909E8E84-426E-40DD-AFC4-6F175D3DCCD1}">
              <a14:hiddenFill xmlns:a14="http://schemas.microsoft.com/office/drawing/2010/main">
                <a:solidFill>
                  <a:srgbClr val="FFFFFF"/>
                </a:solidFill>
              </a14:hiddenFill>
            </a:ext>
          </a:extLst>
        </p:spPr>
      </p:pic>
      <p:sp>
        <p:nvSpPr>
          <p:cNvPr id="2064" name="Freeform: Shape 150">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8" name="Picture 10">
            <a:extLst>
              <a:ext uri="{FF2B5EF4-FFF2-40B4-BE49-F238E27FC236}">
                <a16:creationId xmlns:a16="http://schemas.microsoft.com/office/drawing/2014/main" id="{56A5B44E-8AC0-43FD-8842-3CCD460946D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071" r="17549" b="-3"/>
          <a:stretch/>
        </p:blipFill>
        <p:spPr bwMode="auto">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1028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7">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FECB7-4481-473C-A492-EC4F831A44F2}"/>
              </a:ext>
            </a:extLst>
          </p:cNvPr>
          <p:cNvSpPr>
            <a:spLocks noGrp="1"/>
          </p:cNvSpPr>
          <p:nvPr>
            <p:ph type="title"/>
          </p:nvPr>
        </p:nvSpPr>
        <p:spPr>
          <a:xfrm>
            <a:off x="793662" y="386930"/>
            <a:ext cx="10066122" cy="1298448"/>
          </a:xfrm>
        </p:spPr>
        <p:txBody>
          <a:bodyPr anchor="b">
            <a:normAutofit/>
          </a:bodyPr>
          <a:lstStyle/>
          <a:p>
            <a:r>
              <a:rPr lang="en-US" sz="4800"/>
              <a:t>Model Considerations</a:t>
            </a:r>
          </a:p>
        </p:txBody>
      </p:sp>
      <p:sp>
        <p:nvSpPr>
          <p:cNvPr id="30" name="Rectangle 2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6827FD-4CB7-4553-817D-E1F5BBFD9183}"/>
              </a:ext>
            </a:extLst>
          </p:cNvPr>
          <p:cNvSpPr>
            <a:spLocks noGrp="1"/>
          </p:cNvSpPr>
          <p:nvPr>
            <p:ph idx="1"/>
          </p:nvPr>
        </p:nvSpPr>
        <p:spPr>
          <a:xfrm>
            <a:off x="793661" y="2599509"/>
            <a:ext cx="4530898" cy="3639450"/>
          </a:xfrm>
        </p:spPr>
        <p:txBody>
          <a:bodyPr anchor="ctr">
            <a:normAutofit/>
          </a:bodyPr>
          <a:lstStyle/>
          <a:p>
            <a:r>
              <a:rPr lang="en-US" sz="2000"/>
              <a:t>To prepare a model to predict customer ratings for new products, textual review and summary data is used. This data is vectorized using TF-IDF.</a:t>
            </a:r>
          </a:p>
          <a:p>
            <a:r>
              <a:rPr lang="en-US" sz="2000"/>
              <a:t>Linear Logistic Regression and Classification models are used but these provide limited insight to the user preferences.  This is because they are limited by the assumption that the dependent and independent variables are linearly correlated.</a:t>
            </a:r>
          </a:p>
          <a:p>
            <a:pPr marL="0" indent="0">
              <a:buNone/>
            </a:pPr>
            <a:endParaRPr lang="en-US" sz="2000"/>
          </a:p>
        </p:txBody>
      </p:sp>
      <p:pic>
        <p:nvPicPr>
          <p:cNvPr id="5" name="Picture 4" descr="A picture containing text, businesscard, clipart, vector graphics&#10;&#10;Description automatically generated">
            <a:extLst>
              <a:ext uri="{FF2B5EF4-FFF2-40B4-BE49-F238E27FC236}">
                <a16:creationId xmlns:a16="http://schemas.microsoft.com/office/drawing/2014/main" id="{DF3F5EFF-E55A-4400-9A0F-A953CED4440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 b="9855"/>
          <a:stretch/>
        </p:blipFill>
        <p:spPr>
          <a:xfrm>
            <a:off x="5911532" y="2484255"/>
            <a:ext cx="5150277" cy="3714244"/>
          </a:xfrm>
          <a:prstGeom prst="rect">
            <a:avLst/>
          </a:prstGeom>
        </p:spPr>
      </p:pic>
      <p:sp>
        <p:nvSpPr>
          <p:cNvPr id="34" name="Rectangle 3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56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9EF52-480D-4278-86A0-917C98606ADE}"/>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LSTM Neural Network Model</a:t>
            </a:r>
          </a:p>
        </p:txBody>
      </p:sp>
      <p:sp>
        <p:nvSpPr>
          <p:cNvPr id="3" name="Content Placeholder 2">
            <a:extLst>
              <a:ext uri="{FF2B5EF4-FFF2-40B4-BE49-F238E27FC236}">
                <a16:creationId xmlns:a16="http://schemas.microsoft.com/office/drawing/2014/main" id="{C810319E-330A-49ED-8FAF-9E0DFE391310}"/>
              </a:ext>
            </a:extLst>
          </p:cNvPr>
          <p:cNvSpPr>
            <a:spLocks noGrp="1"/>
          </p:cNvSpPr>
          <p:nvPr>
            <p:ph idx="1"/>
          </p:nvPr>
        </p:nvSpPr>
        <p:spPr>
          <a:xfrm>
            <a:off x="643468" y="1782981"/>
            <a:ext cx="6891188" cy="4393982"/>
          </a:xfrm>
        </p:spPr>
        <p:txBody>
          <a:bodyPr vert="horz" lIns="91440" tIns="45720" rIns="91440" bIns="45720" rtlCol="0">
            <a:normAutofit/>
          </a:bodyPr>
          <a:lstStyle/>
          <a:p>
            <a:r>
              <a:rPr lang="en-US" sz="2000"/>
              <a:t>Long Short-Term Memory (LSTM) network is a type of RNN capable of learning order dependence in sequence prediction problems. </a:t>
            </a:r>
          </a:p>
          <a:p>
            <a:r>
              <a:rPr lang="en-US" sz="2000"/>
              <a:t>One of the limitations of the neural network is that there is no memory associated with the model which is the problem for sequential data. The RNN solves this issue by providing feedback loop. LSTM extends the idea by creating short-term and long-term memory component.</a:t>
            </a:r>
          </a:p>
          <a:p>
            <a:r>
              <a:rPr lang="en-US" sz="2000"/>
              <a:t>To train the NN model, the review text data is vectorized using word embeddings. In addition, item price and category is also used to help the model predict more accurately. </a:t>
            </a:r>
          </a:p>
          <a:p>
            <a:endParaRPr lang="en-US" sz="2000"/>
          </a:p>
          <a:p>
            <a:endParaRPr lang="en-US" sz="2000"/>
          </a:p>
        </p:txBody>
      </p:sp>
      <p:pic>
        <p:nvPicPr>
          <p:cNvPr id="6" name="Picture 5">
            <a:extLst>
              <a:ext uri="{FF2B5EF4-FFF2-40B4-BE49-F238E27FC236}">
                <a16:creationId xmlns:a16="http://schemas.microsoft.com/office/drawing/2014/main" id="{71EFE008-1348-466E-BC68-5C49AB5F6CE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890" r="16514" b="1"/>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32"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B7EB63A-79DA-4B1A-AFDF-31DA50C3632D}"/>
              </a:ext>
            </a:extLst>
          </p:cNvPr>
          <p:cNvSpPr txBox="1"/>
          <p:nvPr/>
        </p:nvSpPr>
        <p:spPr>
          <a:xfrm>
            <a:off x="6417731" y="2888250"/>
            <a:ext cx="4292594" cy="1442450"/>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sz="1900"/>
          </a:p>
        </p:txBody>
      </p:sp>
    </p:spTree>
    <p:extLst>
      <p:ext uri="{BB962C8B-B14F-4D97-AF65-F5344CB8AC3E}">
        <p14:creationId xmlns:p14="http://schemas.microsoft.com/office/powerpoint/2010/main" val="55393846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16FA8-CE58-4E8E-B2C3-8FBECBA38CBE}"/>
              </a:ext>
            </a:extLst>
          </p:cNvPr>
          <p:cNvSpPr>
            <a:spLocks noGrp="1"/>
          </p:cNvSpPr>
          <p:nvPr>
            <p:ph type="title"/>
          </p:nvPr>
        </p:nvSpPr>
        <p:spPr>
          <a:xfrm>
            <a:off x="643467" y="321734"/>
            <a:ext cx="4970877" cy="1135737"/>
          </a:xfrm>
        </p:spPr>
        <p:txBody>
          <a:bodyPr>
            <a:normAutofit/>
          </a:bodyPr>
          <a:lstStyle/>
          <a:p>
            <a:r>
              <a:rPr lang="en-US" sz="3600"/>
              <a:t>Model Implementation</a:t>
            </a:r>
          </a:p>
        </p:txBody>
      </p:sp>
      <p:sp>
        <p:nvSpPr>
          <p:cNvPr id="3" name="Content Placeholder 2">
            <a:extLst>
              <a:ext uri="{FF2B5EF4-FFF2-40B4-BE49-F238E27FC236}">
                <a16:creationId xmlns:a16="http://schemas.microsoft.com/office/drawing/2014/main" id="{0DCB74B8-A795-4B06-88F7-DE5A13DDE2A5}"/>
              </a:ext>
            </a:extLst>
          </p:cNvPr>
          <p:cNvSpPr>
            <a:spLocks noGrp="1"/>
          </p:cNvSpPr>
          <p:nvPr>
            <p:ph idx="1"/>
          </p:nvPr>
        </p:nvSpPr>
        <p:spPr>
          <a:xfrm>
            <a:off x="643469" y="1782982"/>
            <a:ext cx="4652431" cy="4189194"/>
          </a:xfrm>
        </p:spPr>
        <p:txBody>
          <a:bodyPr vert="horz" lIns="91440" tIns="45720" rIns="91440" bIns="45720" rtlCol="0">
            <a:normAutofit/>
          </a:bodyPr>
          <a:lstStyle/>
          <a:p>
            <a:r>
              <a:rPr lang="en-US" sz="2000">
                <a:effectLst/>
                <a:latin typeface="Times New Roman" panose="02020603050405020304" pitchFamily="18" charset="0"/>
                <a:ea typeface="Times New Roman" panose="02020603050405020304" pitchFamily="18" charset="0"/>
              </a:rPr>
              <a:t>The three input layers are trained independently, and their outputs are concatenated together to make the final prediction </a:t>
            </a:r>
            <a:r>
              <a:rPr lang="en-US" sz="2000">
                <a:latin typeface="Times New Roman" panose="02020603050405020304" pitchFamily="18" charset="0"/>
                <a:ea typeface="Times New Roman" panose="02020603050405020304" pitchFamily="18" charset="0"/>
              </a:rPr>
              <a:t>of rating.</a:t>
            </a:r>
            <a:endParaRPr lang="en-US" sz="2000">
              <a:effectLst/>
              <a:latin typeface="Times New Roman" panose="02020603050405020304" pitchFamily="18" charset="0"/>
              <a:ea typeface="Times New Roman" panose="02020603050405020304" pitchFamily="18" charset="0"/>
            </a:endParaRPr>
          </a:p>
          <a:p>
            <a:r>
              <a:rPr lang="en-US" sz="2000" err="1">
                <a:effectLst/>
                <a:latin typeface="Times New Roman" panose="02020603050405020304" pitchFamily="18" charset="0"/>
                <a:ea typeface="Times New Roman" panose="02020603050405020304" pitchFamily="18" charset="0"/>
              </a:rPr>
              <a:t>Relu</a:t>
            </a:r>
            <a:r>
              <a:rPr lang="en-US" sz="2000">
                <a:effectLst/>
                <a:latin typeface="Times New Roman" panose="02020603050405020304" pitchFamily="18" charset="0"/>
                <a:ea typeface="Times New Roman" panose="02020603050405020304" pitchFamily="18" charset="0"/>
              </a:rPr>
              <a:t> activation function is used as it is less expensive to run as compared to tanh or sigmoid activation functions.</a:t>
            </a:r>
          </a:p>
          <a:p>
            <a:r>
              <a:rPr lang="en-US" sz="2000">
                <a:effectLst/>
                <a:latin typeface="Times New Roman" panose="02020603050405020304" pitchFamily="18" charset="0"/>
                <a:ea typeface="Times New Roman" panose="02020603050405020304" pitchFamily="18" charset="0"/>
              </a:rPr>
              <a:t>The output layer contains only 1 neuron as a regression model was used for prediction.</a:t>
            </a:r>
          </a:p>
          <a:p>
            <a:r>
              <a:rPr lang="en-US" sz="2000">
                <a:effectLst/>
                <a:latin typeface="Times New Roman" panose="02020603050405020304" pitchFamily="18" charset="0"/>
                <a:ea typeface="Times New Roman" panose="02020603050405020304" pitchFamily="18" charset="0"/>
              </a:rPr>
              <a:t> The output was then cleaned to ensure the values for ratings are from 1 to 5. </a:t>
            </a:r>
            <a:endParaRPr lang="en-US" sz="2000">
              <a:cs typeface="Calibri"/>
            </a:endParaRPr>
          </a:p>
          <a:p>
            <a:endParaRPr lang="en-US" sz="2000">
              <a:cs typeface="Calibri"/>
            </a:endParaRPr>
          </a:p>
        </p:txBody>
      </p:sp>
      <p:sp>
        <p:nvSpPr>
          <p:cNvPr id="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35614B07-377A-4CC9-8F98-E8EF3483E2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76400" y="2102160"/>
            <a:ext cx="6265879" cy="2600340"/>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8" name="Isosceles Triangle 7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761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7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733B0-7A49-40D7-B905-ECD8EC30E1FD}"/>
              </a:ext>
            </a:extLst>
          </p:cNvPr>
          <p:cNvSpPr>
            <a:spLocks noGrp="1"/>
          </p:cNvSpPr>
          <p:nvPr>
            <p:ph type="title"/>
          </p:nvPr>
        </p:nvSpPr>
        <p:spPr>
          <a:xfrm>
            <a:off x="589560" y="856180"/>
            <a:ext cx="5279408" cy="1128068"/>
          </a:xfrm>
        </p:spPr>
        <p:txBody>
          <a:bodyPr anchor="ctr">
            <a:normAutofit/>
          </a:bodyPr>
          <a:lstStyle/>
          <a:p>
            <a:r>
              <a:rPr lang="en-US" sz="4000"/>
              <a:t>Results</a:t>
            </a:r>
          </a:p>
        </p:txBody>
      </p:sp>
      <p:grpSp>
        <p:nvGrpSpPr>
          <p:cNvPr id="4103"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04"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6"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8C7E9F-136D-45E9-97A4-3B4B5C411F13}"/>
              </a:ext>
            </a:extLst>
          </p:cNvPr>
          <p:cNvSpPr>
            <a:spLocks noGrp="1"/>
          </p:cNvSpPr>
          <p:nvPr>
            <p:ph idx="1"/>
          </p:nvPr>
        </p:nvSpPr>
        <p:spPr>
          <a:xfrm>
            <a:off x="590719" y="2330505"/>
            <a:ext cx="5278066" cy="3979585"/>
          </a:xfrm>
        </p:spPr>
        <p:txBody>
          <a:bodyPr anchor="ctr">
            <a:normAutofit/>
          </a:bodyPr>
          <a:lstStyle/>
          <a:p>
            <a:r>
              <a:rPr lang="en-US" sz="2000"/>
              <a:t>The model showed better results as compared to the linear regression algorithm used previously, giving a MSE of 0.49 on the test dataset.</a:t>
            </a:r>
          </a:p>
          <a:p>
            <a:r>
              <a:rPr lang="en-US" sz="2000"/>
              <a:t>From the training-validation plot it can be seen that after 10 Epochs the model starts overfitting as it is memorizing the input features.</a:t>
            </a:r>
          </a:p>
          <a:p>
            <a:r>
              <a:rPr lang="en-US" sz="2000"/>
              <a:t>The model was then used to make predictions on the unseen data. As expected, the highest distribution was 5 stars.</a:t>
            </a:r>
          </a:p>
        </p:txBody>
      </p:sp>
      <p:sp>
        <p:nvSpPr>
          <p:cNvPr id="4107"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85C3438C-D279-4462-A169-AE4C1E72B2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3028" y="581892"/>
            <a:ext cx="3598223" cy="2518756"/>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70C1E156-1899-4AB7-A279-D5B68352BA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2575" y="3707894"/>
            <a:ext cx="3497265"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5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99423B-A2DB-47C6-BB80-9FFC4850A32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707" r="-1" b="4206"/>
          <a:stretch/>
        </p:blipFill>
        <p:spPr>
          <a:xfrm>
            <a:off x="-1" y="10"/>
            <a:ext cx="12228129" cy="4666928"/>
          </a:xfrm>
          <a:prstGeom prst="rect">
            <a:avLst/>
          </a:prstGeom>
        </p:spPr>
      </p:pic>
      <p:grpSp>
        <p:nvGrpSpPr>
          <p:cNvPr id="13" name="Group 12">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14" name="Freeform: Shape 13">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17" name="Freeform: Shape 16">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8711031E-E183-4FE0-BDE1-F7C533A54201}"/>
              </a:ext>
            </a:extLst>
          </p:cNvPr>
          <p:cNvSpPr>
            <a:spLocks noGrp="1"/>
          </p:cNvSpPr>
          <p:nvPr>
            <p:ph type="title"/>
          </p:nvPr>
        </p:nvSpPr>
        <p:spPr>
          <a:xfrm>
            <a:off x="2125070" y="4600546"/>
            <a:ext cx="7977377" cy="1509931"/>
          </a:xfrm>
        </p:spPr>
        <p:txBody>
          <a:bodyPr vert="horz" lIns="91440" tIns="45720" rIns="91440" bIns="45720" rtlCol="0" anchor="ctr">
            <a:normAutofit/>
          </a:bodyPr>
          <a:lstStyle/>
          <a:p>
            <a:pPr algn="ctr"/>
            <a:r>
              <a:rPr lang="en-US" sz="3300">
                <a:solidFill>
                  <a:schemeClr val="tx2"/>
                </a:solidFill>
              </a:rPr>
              <a:t>We will now take any questions you may have.</a:t>
            </a:r>
            <a:br>
              <a:rPr lang="en-US" sz="3300">
                <a:solidFill>
                  <a:schemeClr val="tx2"/>
                </a:solidFill>
              </a:rPr>
            </a:br>
            <a:br>
              <a:rPr lang="en-US" sz="3300">
                <a:solidFill>
                  <a:schemeClr val="tx2"/>
                </a:solidFill>
              </a:rPr>
            </a:br>
            <a:r>
              <a:rPr lang="en-US" sz="3300">
                <a:solidFill>
                  <a:schemeClr val="tx2"/>
                </a:solidFill>
              </a:rPr>
              <a:t>Thank you. </a:t>
            </a:r>
          </a:p>
        </p:txBody>
      </p:sp>
      <p:sp>
        <p:nvSpPr>
          <p:cNvPr id="5" name="TextBox 4">
            <a:extLst>
              <a:ext uri="{FF2B5EF4-FFF2-40B4-BE49-F238E27FC236}">
                <a16:creationId xmlns:a16="http://schemas.microsoft.com/office/drawing/2014/main" id="{1FA7DA42-2741-44E9-B0FE-2ECDB4998D5D}"/>
              </a:ext>
            </a:extLst>
          </p:cNvPr>
          <p:cNvSpPr txBox="1"/>
          <p:nvPr/>
        </p:nvSpPr>
        <p:spPr>
          <a:xfrm>
            <a:off x="10277289" y="33545"/>
            <a:ext cx="1968903" cy="973463"/>
          </a:xfrm>
          <a:prstGeom prst="rect">
            <a:avLst/>
          </a:prstGeom>
        </p:spPr>
        <p:txBody>
          <a:bodyPr vert="horz" lIns="91440" tIns="45720" rIns="91440" bIns="45720" rtlCol="0" anchor="ctr">
            <a:normAutofit/>
          </a:bodyPr>
          <a:lstStyle/>
          <a:p>
            <a:pPr>
              <a:lnSpc>
                <a:spcPct val="90000"/>
              </a:lnSpc>
              <a:spcAft>
                <a:spcPts val="600"/>
              </a:spcAft>
            </a:pPr>
            <a:r>
              <a:rPr lang="en-US" sz="2800">
                <a:solidFill>
                  <a:schemeClr val="tx2"/>
                </a:solidFill>
              </a:rPr>
              <a:t>Group 21</a:t>
            </a:r>
          </a:p>
        </p:txBody>
      </p:sp>
    </p:spTree>
    <p:extLst>
      <p:ext uri="{BB962C8B-B14F-4D97-AF65-F5344CB8AC3E}">
        <p14:creationId xmlns:p14="http://schemas.microsoft.com/office/powerpoint/2010/main" val="232639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B6A7AD3FF3C4FBDBC3CDC8AB2A641" ma:contentTypeVersion="13" ma:contentTypeDescription="Create a new document." ma:contentTypeScope="" ma:versionID="9003ee6de78515d18c65ed9a7a070838">
  <xsd:schema xmlns:xsd="http://www.w3.org/2001/XMLSchema" xmlns:xs="http://www.w3.org/2001/XMLSchema" xmlns:p="http://schemas.microsoft.com/office/2006/metadata/properties" xmlns:ns3="9f716ebf-49b0-4fb2-8ca1-e4fb62e37872" xmlns:ns4="918a1582-e80c-477a-9346-6b830492dfcf" targetNamespace="http://schemas.microsoft.com/office/2006/metadata/properties" ma:root="true" ma:fieldsID="1c85eae2397740144d0a82365ab02901" ns3:_="" ns4:_="">
    <xsd:import namespace="9f716ebf-49b0-4fb2-8ca1-e4fb62e37872"/>
    <xsd:import namespace="918a1582-e80c-477a-9346-6b830492dfc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716ebf-49b0-4fb2-8ca1-e4fb62e378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8a1582-e80c-477a-9346-6b830492dfc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B6506D-407D-497F-957E-8FB7835FCED0}">
  <ds:schemaRefs>
    <ds:schemaRef ds:uri="918a1582-e80c-477a-9346-6b830492dfcf"/>
    <ds:schemaRef ds:uri="9f716ebf-49b0-4fb2-8ca1-e4fb62e378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9C3E06-7574-4C07-9286-32AF56656904}">
  <ds:schemaRefs>
    <ds:schemaRef ds:uri="http://schemas.microsoft.com/office/2006/metadata/properties"/>
    <ds:schemaRef ds:uri="http://purl.org/dc/dcmitype/"/>
    <ds:schemaRef ds:uri="http://www.w3.org/XML/1998/namespace"/>
    <ds:schemaRef ds:uri="9f716ebf-49b0-4fb2-8ca1-e4fb62e37872"/>
    <ds:schemaRef ds:uri="http://purl.org/dc/terms/"/>
    <ds:schemaRef ds:uri="918a1582-e80c-477a-9346-6b830492dfcf"/>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F4474963-8AFA-4359-86C4-4A64AE1DE1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MIE1624H   Introduction to data science and analytics</vt:lpstr>
      <vt:lpstr>Recommender Systems</vt:lpstr>
      <vt:lpstr>Data Exploration</vt:lpstr>
      <vt:lpstr>Word Clouds</vt:lpstr>
      <vt:lpstr>Model Considerations</vt:lpstr>
      <vt:lpstr>LSTM Neural Network Model</vt:lpstr>
      <vt:lpstr>Model Implementation</vt:lpstr>
      <vt:lpstr>Results</vt:lpstr>
      <vt:lpstr>We will now take any questions you may have.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MIE1624H Introduction to data science and analytics</dc:title>
  <dc:creator>Siddharth Kulkarni</dc:creator>
  <cp:lastModifiedBy>Siddharth Kulkarni</cp:lastModifiedBy>
  <cp:revision>2</cp:revision>
  <dcterms:created xsi:type="dcterms:W3CDTF">2021-04-05T02:01:14Z</dcterms:created>
  <dcterms:modified xsi:type="dcterms:W3CDTF">2021-04-05T21:28:55Z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0x010100674B6A7AD3FF3C4FBDBC3CDC8AB2A641</vt:lpwstr>
  </property>
</Properties>
</file>